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sldIdLst>
    <p:sldId id="256" r:id="rId2"/>
    <p:sldId id="1177" r:id="rId3"/>
    <p:sldId id="1271" r:id="rId4"/>
    <p:sldId id="1267" r:id="rId5"/>
    <p:sldId id="1268" r:id="rId6"/>
    <p:sldId id="1269" r:id="rId7"/>
    <p:sldId id="1270" r:id="rId8"/>
    <p:sldId id="1272" r:id="rId9"/>
    <p:sldId id="1232" r:id="rId10"/>
    <p:sldId id="1233" r:id="rId11"/>
    <p:sldId id="1131" r:id="rId12"/>
    <p:sldId id="1143" r:id="rId13"/>
    <p:sldId id="1094" r:id="rId14"/>
    <p:sldId id="1133" r:id="rId15"/>
    <p:sldId id="1234" r:id="rId16"/>
    <p:sldId id="1132" r:id="rId17"/>
    <p:sldId id="1146" r:id="rId18"/>
    <p:sldId id="1145" r:id="rId19"/>
    <p:sldId id="1235" r:id="rId20"/>
    <p:sldId id="1236" r:id="rId21"/>
    <p:sldId id="1111" r:id="rId22"/>
    <p:sldId id="1283" r:id="rId23"/>
    <p:sldId id="1284" r:id="rId24"/>
    <p:sldId id="1285" r:id="rId25"/>
    <p:sldId id="1255" r:id="rId26"/>
    <p:sldId id="1256" r:id="rId27"/>
    <p:sldId id="1198" r:id="rId28"/>
    <p:sldId id="1197" r:id="rId29"/>
    <p:sldId id="1199" r:id="rId30"/>
    <p:sldId id="1263" r:id="rId31"/>
    <p:sldId id="1273" r:id="rId32"/>
    <p:sldId id="1274" r:id="rId33"/>
    <p:sldId id="1275" r:id="rId34"/>
    <p:sldId id="1257" r:id="rId35"/>
    <p:sldId id="1258" r:id="rId36"/>
    <p:sldId id="1194" r:id="rId37"/>
    <p:sldId id="1195" r:id="rId38"/>
    <p:sldId id="1276" r:id="rId39"/>
    <p:sldId id="1163" r:id="rId40"/>
    <p:sldId id="1277" r:id="rId41"/>
    <p:sldId id="1164" r:id="rId42"/>
    <p:sldId id="1158" r:id="rId43"/>
    <p:sldId id="1091" r:id="rId44"/>
    <p:sldId id="1201" r:id="rId45"/>
    <p:sldId id="1167" r:id="rId46"/>
    <p:sldId id="1166" r:id="rId47"/>
    <p:sldId id="1278" r:id="rId48"/>
    <p:sldId id="1262" r:id="rId49"/>
    <p:sldId id="1261" r:id="rId50"/>
    <p:sldId id="1180" r:id="rId51"/>
    <p:sldId id="1202" r:id="rId52"/>
    <p:sldId id="1286" r:id="rId53"/>
    <p:sldId id="1264" r:id="rId54"/>
    <p:sldId id="1265" r:id="rId55"/>
    <p:sldId id="1266" r:id="rId56"/>
    <p:sldId id="1212" r:id="rId57"/>
    <p:sldId id="1203" r:id="rId58"/>
    <p:sldId id="1204" r:id="rId59"/>
    <p:sldId id="1226" r:id="rId60"/>
    <p:sldId id="1287" r:id="rId61"/>
    <p:sldId id="1282" r:id="rId62"/>
    <p:sldId id="1280" r:id="rId63"/>
    <p:sldId id="1279" r:id="rId64"/>
    <p:sldId id="1018" r:id="rId65"/>
    <p:sldId id="1259" r:id="rId66"/>
    <p:sldId id="1281" r:id="rId67"/>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436"/>
    <a:srgbClr val="C00000"/>
    <a:srgbClr val="FF8F8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5A73F5-0A86-445E-9A09-E3C5F17E5819}" v="58" dt="2024-03-14T00:14:09.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93387" autoAdjust="0"/>
  </p:normalViewPr>
  <p:slideViewPr>
    <p:cSldViewPr snapToGrid="0" snapToObjects="1">
      <p:cViewPr varScale="1">
        <p:scale>
          <a:sx n="103" d="100"/>
          <a:sy n="103" d="100"/>
        </p:scale>
        <p:origin x="720" y="77"/>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E88427-736F-48E5-AB0B-6B2DE6C7E3F9}" type="datetimeFigureOut">
              <a:rPr lang="en-GB" smtClean="0"/>
              <a:pPr/>
              <a:t>14/03/2024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BB00A-71ED-40C6-A1CF-164C43AE5CE4}" type="slidenum">
              <a:rPr lang="en-GB" smtClean="0"/>
              <a:pPr/>
              <a:t>‹nr.›</a:t>
            </a:fld>
            <a:endParaRPr lang="en-GB"/>
          </a:p>
        </p:txBody>
      </p:sp>
    </p:spTree>
    <p:extLst>
      <p:ext uri="{BB962C8B-B14F-4D97-AF65-F5344CB8AC3E}">
        <p14:creationId xmlns:p14="http://schemas.microsoft.com/office/powerpoint/2010/main" val="2642473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2BB00A-71ED-40C6-A1CF-164C43AE5CE4}" type="slidenum">
              <a:rPr lang="en-GB" smtClean="0"/>
              <a:pPr/>
              <a:t>1</a:t>
            </a:fld>
            <a:endParaRPr lang="en-GB"/>
          </a:p>
        </p:txBody>
      </p:sp>
    </p:spTree>
    <p:extLst>
      <p:ext uri="{BB962C8B-B14F-4D97-AF65-F5344CB8AC3E}">
        <p14:creationId xmlns:p14="http://schemas.microsoft.com/office/powerpoint/2010/main" val="2010395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3813" y="742950"/>
            <a:ext cx="6621462" cy="3725863"/>
          </a:xfrm>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BCFA789E-4ACF-4208-9256-2872B4DEFA9A}" type="slidenum">
              <a:rPr lang="en-US" smtClean="0"/>
              <a:pPr/>
              <a:t>19</a:t>
            </a:fld>
            <a:endParaRPr lang="en-US"/>
          </a:p>
        </p:txBody>
      </p:sp>
    </p:spTree>
    <p:extLst>
      <p:ext uri="{BB962C8B-B14F-4D97-AF65-F5344CB8AC3E}">
        <p14:creationId xmlns:p14="http://schemas.microsoft.com/office/powerpoint/2010/main" val="1492714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3813" y="742950"/>
            <a:ext cx="6621462" cy="3725863"/>
          </a:xfrm>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BCFA789E-4ACF-4208-9256-2872B4DEFA9A}" type="slidenum">
              <a:rPr lang="en-US" smtClean="0"/>
              <a:pPr/>
              <a:t>20</a:t>
            </a:fld>
            <a:endParaRPr lang="en-US"/>
          </a:p>
        </p:txBody>
      </p:sp>
    </p:spTree>
    <p:extLst>
      <p:ext uri="{BB962C8B-B14F-4D97-AF65-F5344CB8AC3E}">
        <p14:creationId xmlns:p14="http://schemas.microsoft.com/office/powerpoint/2010/main" val="1886563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3813" y="742950"/>
            <a:ext cx="6621462" cy="3725863"/>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CFA789E-4ACF-4208-9256-2872B4DEFA9A}" type="slidenum">
              <a:rPr lang="en-US" smtClean="0"/>
              <a:pPr/>
              <a:t>21</a:t>
            </a:fld>
            <a:endParaRPr lang="en-US"/>
          </a:p>
        </p:txBody>
      </p:sp>
    </p:spTree>
    <p:extLst>
      <p:ext uri="{BB962C8B-B14F-4D97-AF65-F5344CB8AC3E}">
        <p14:creationId xmlns:p14="http://schemas.microsoft.com/office/powerpoint/2010/main" val="2937637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3813" y="742950"/>
            <a:ext cx="6621462" cy="3725863"/>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CFA789E-4ACF-4208-9256-2872B4DEFA9A}" type="slidenum">
              <a:rPr lang="en-US" smtClean="0"/>
              <a:pPr/>
              <a:t>10</a:t>
            </a:fld>
            <a:endParaRPr lang="en-US"/>
          </a:p>
        </p:txBody>
      </p:sp>
    </p:spTree>
    <p:extLst>
      <p:ext uri="{BB962C8B-B14F-4D97-AF65-F5344CB8AC3E}">
        <p14:creationId xmlns:p14="http://schemas.microsoft.com/office/powerpoint/2010/main" val="403830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3813" y="742950"/>
            <a:ext cx="6621462" cy="3725863"/>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CFA789E-4ACF-4208-9256-2872B4DEFA9A}" type="slidenum">
              <a:rPr lang="en-US" smtClean="0"/>
              <a:pPr/>
              <a:t>11</a:t>
            </a:fld>
            <a:endParaRPr lang="en-US"/>
          </a:p>
        </p:txBody>
      </p:sp>
    </p:spTree>
    <p:extLst>
      <p:ext uri="{BB962C8B-B14F-4D97-AF65-F5344CB8AC3E}">
        <p14:creationId xmlns:p14="http://schemas.microsoft.com/office/powerpoint/2010/main" val="1421917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3813" y="742950"/>
            <a:ext cx="6621462" cy="3725863"/>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CFA789E-4ACF-4208-9256-2872B4DEFA9A}" type="slidenum">
              <a:rPr lang="en-US" smtClean="0"/>
              <a:pPr/>
              <a:t>12</a:t>
            </a:fld>
            <a:endParaRPr lang="en-US"/>
          </a:p>
        </p:txBody>
      </p:sp>
    </p:spTree>
    <p:extLst>
      <p:ext uri="{BB962C8B-B14F-4D97-AF65-F5344CB8AC3E}">
        <p14:creationId xmlns:p14="http://schemas.microsoft.com/office/powerpoint/2010/main" val="1276852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3813" y="742950"/>
            <a:ext cx="6621462" cy="3725863"/>
          </a:xfrm>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BCFA789E-4ACF-4208-9256-2872B4DEFA9A}" type="slidenum">
              <a:rPr lang="en-US" smtClean="0"/>
              <a:pPr/>
              <a:t>13</a:t>
            </a:fld>
            <a:endParaRPr lang="en-US"/>
          </a:p>
        </p:txBody>
      </p:sp>
    </p:spTree>
    <p:extLst>
      <p:ext uri="{BB962C8B-B14F-4D97-AF65-F5344CB8AC3E}">
        <p14:creationId xmlns:p14="http://schemas.microsoft.com/office/powerpoint/2010/main" val="638289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3813" y="742950"/>
            <a:ext cx="6621462" cy="3725863"/>
          </a:xfrm>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BCFA789E-4ACF-4208-9256-2872B4DEFA9A}" type="slidenum">
              <a:rPr lang="en-US" smtClean="0"/>
              <a:pPr/>
              <a:t>14</a:t>
            </a:fld>
            <a:endParaRPr lang="en-US"/>
          </a:p>
        </p:txBody>
      </p:sp>
    </p:spTree>
    <p:extLst>
      <p:ext uri="{BB962C8B-B14F-4D97-AF65-F5344CB8AC3E}">
        <p14:creationId xmlns:p14="http://schemas.microsoft.com/office/powerpoint/2010/main" val="2394074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3813" y="742950"/>
            <a:ext cx="6621462" cy="3725863"/>
          </a:xfrm>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BCFA789E-4ACF-4208-9256-2872B4DEFA9A}" type="slidenum">
              <a:rPr lang="en-US" smtClean="0"/>
              <a:pPr/>
              <a:t>16</a:t>
            </a:fld>
            <a:endParaRPr lang="en-US"/>
          </a:p>
        </p:txBody>
      </p:sp>
    </p:spTree>
    <p:extLst>
      <p:ext uri="{BB962C8B-B14F-4D97-AF65-F5344CB8AC3E}">
        <p14:creationId xmlns:p14="http://schemas.microsoft.com/office/powerpoint/2010/main" val="1418052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3813" y="742950"/>
            <a:ext cx="6621462" cy="3725863"/>
          </a:xfrm>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BCFA789E-4ACF-4208-9256-2872B4DEFA9A}" type="slidenum">
              <a:rPr lang="en-US" smtClean="0"/>
              <a:pPr/>
              <a:t>17</a:t>
            </a:fld>
            <a:endParaRPr lang="en-US"/>
          </a:p>
        </p:txBody>
      </p:sp>
    </p:spTree>
    <p:extLst>
      <p:ext uri="{BB962C8B-B14F-4D97-AF65-F5344CB8AC3E}">
        <p14:creationId xmlns:p14="http://schemas.microsoft.com/office/powerpoint/2010/main" val="1861637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3813" y="742950"/>
            <a:ext cx="6621462" cy="3725863"/>
          </a:xfrm>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BCFA789E-4ACF-4208-9256-2872B4DEFA9A}" type="slidenum">
              <a:rPr lang="en-US" smtClean="0"/>
              <a:pPr/>
              <a:t>18</a:t>
            </a:fld>
            <a:endParaRPr lang="en-US"/>
          </a:p>
        </p:txBody>
      </p:sp>
    </p:spTree>
    <p:extLst>
      <p:ext uri="{BB962C8B-B14F-4D97-AF65-F5344CB8AC3E}">
        <p14:creationId xmlns:p14="http://schemas.microsoft.com/office/powerpoint/2010/main" val="3837911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91526" y="1260000"/>
            <a:ext cx="6300000" cy="1548000"/>
          </a:xfrm>
        </p:spPr>
        <p:txBody>
          <a:bodyPr/>
          <a:lstStyle>
            <a:lvl1pPr>
              <a:lnSpc>
                <a:spcPts val="3800"/>
              </a:lnSpc>
              <a:defRPr sz="4400" baseline="0">
                <a:solidFill>
                  <a:schemeClr val="bg1"/>
                </a:solidFill>
              </a:defRPr>
            </a:lvl1pPr>
          </a:lstStyle>
          <a:p>
            <a:r>
              <a:rPr lang="en-GB" noProof="0" dirty="0"/>
              <a:t>Click to edit title</a:t>
            </a:r>
          </a:p>
        </p:txBody>
      </p:sp>
      <p:sp>
        <p:nvSpPr>
          <p:cNvPr id="3" name="Subtitel 2"/>
          <p:cNvSpPr>
            <a:spLocks noGrp="1"/>
          </p:cNvSpPr>
          <p:nvPr>
            <p:ph type="subTitle" idx="1" hasCustomPrompt="1"/>
          </p:nvPr>
        </p:nvSpPr>
        <p:spPr>
          <a:xfrm>
            <a:off x="491526" y="2808000"/>
            <a:ext cx="6300000" cy="810000"/>
          </a:xfrm>
        </p:spPr>
        <p:txBody>
          <a:bodyPr/>
          <a:lstStyle>
            <a:lvl1pPr marL="0" indent="0" algn="l">
              <a:buNone/>
              <a:defRPr b="0" i="0">
                <a:solidFill>
                  <a:schemeClr val="bg1"/>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edit subtitle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C6BC05E-DB9A-EB4A-A776-575FA40369A3}"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jdelijke aanduiding voor afbeelding 2"/>
          <p:cNvSpPr>
            <a:spLocks noGrp="1"/>
          </p:cNvSpPr>
          <p:nvPr>
            <p:ph type="pic" idx="1" hasCustomPrompt="1"/>
          </p:nvPr>
        </p:nvSpPr>
        <p:spPr>
          <a:xfrm>
            <a:off x="491525" y="792000"/>
            <a:ext cx="8172000" cy="3418613"/>
          </a:xfrm>
          <a:solidFill>
            <a:schemeClr val="bg1">
              <a:lumMod val="85000"/>
            </a:schemeClr>
          </a:solidFill>
        </p:spPr>
        <p:txBody>
          <a:bodyPr tIns="180000"/>
          <a:lstStyle>
            <a:lvl1pPr marL="0" indent="0" algn="ctr">
              <a:buNone/>
              <a:defRPr sz="16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on the icon to</a:t>
            </a:r>
            <a:br>
              <a:rPr lang="en-GB" noProof="0" dirty="0"/>
            </a:br>
            <a:r>
              <a:rPr lang="en-GB" noProof="0" dirty="0"/>
              <a:t>insert a picture</a:t>
            </a:r>
          </a:p>
        </p:txBody>
      </p:sp>
      <p:sp>
        <p:nvSpPr>
          <p:cNvPr id="2" name="Titel 1"/>
          <p:cNvSpPr>
            <a:spLocks noGrp="1"/>
          </p:cNvSpPr>
          <p:nvPr>
            <p:ph type="title" hasCustomPrompt="1"/>
          </p:nvPr>
        </p:nvSpPr>
        <p:spPr>
          <a:xfrm>
            <a:off x="491525" y="396000"/>
            <a:ext cx="8172000" cy="396000"/>
          </a:xfrm>
        </p:spPr>
        <p:txBody>
          <a:bodyPr anchor="t" anchorCtr="0"/>
          <a:lstStyle>
            <a:lvl1pPr algn="l">
              <a:lnSpc>
                <a:spcPts val="2500"/>
              </a:lnSpc>
              <a:defRPr sz="2000" b="1" baseline="0">
                <a:solidFill>
                  <a:schemeClr val="tx1"/>
                </a:solidFill>
                <a:latin typeface="+mj-lt"/>
              </a:defRPr>
            </a:lvl1pPr>
          </a:lstStyle>
          <a:p>
            <a:r>
              <a:rPr lang="en-GB" noProof="0" dirty="0"/>
              <a:t>Click to edit title</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8C6BC05E-DB9A-EB4A-A776-575FA40369A3}" type="slidenum">
              <a:rPr lang="nl-NL" smtClean="0"/>
              <a:pPr/>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91526" y="1260000"/>
            <a:ext cx="6300000" cy="1548000"/>
          </a:xfrm>
        </p:spPr>
        <p:txBody>
          <a:bodyPr/>
          <a:lstStyle>
            <a:lvl1pPr>
              <a:lnSpc>
                <a:spcPts val="3800"/>
              </a:lnSpc>
              <a:defRPr sz="4400" baseline="0">
                <a:solidFill>
                  <a:srgbClr val="FFFFFF"/>
                </a:solidFill>
              </a:defRPr>
            </a:lvl1pPr>
          </a:lstStyle>
          <a:p>
            <a:r>
              <a:rPr lang="en-GB" noProof="0" dirty="0"/>
              <a:t>Click to edit title</a:t>
            </a:r>
          </a:p>
        </p:txBody>
      </p:sp>
      <p:sp>
        <p:nvSpPr>
          <p:cNvPr id="3" name="Subtitel 2"/>
          <p:cNvSpPr>
            <a:spLocks noGrp="1"/>
          </p:cNvSpPr>
          <p:nvPr>
            <p:ph type="subTitle" idx="1" hasCustomPrompt="1"/>
          </p:nvPr>
        </p:nvSpPr>
        <p:spPr>
          <a:xfrm>
            <a:off x="491526" y="2808000"/>
            <a:ext cx="6300000" cy="810000"/>
          </a:xfrm>
        </p:spPr>
        <p:txBody>
          <a:bodyPr/>
          <a:lstStyle>
            <a:lvl1pPr marL="0" indent="0" algn="l">
              <a:buNone/>
              <a:defRPr b="0" i="0">
                <a:solidFill>
                  <a:srgbClr val="FFFFFF"/>
                </a:solidFill>
                <a:latin typeface="Museo Sans 100"/>
                <a:cs typeface="Museo Sans 10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Insert a picture and move it backwards </a:t>
            </a:r>
            <a:br>
              <a:rPr lang="en-GB" noProof="0" dirty="0"/>
            </a:br>
            <a:r>
              <a:rPr lang="en-GB" noProof="0" dirty="0"/>
              <a:t>with right mouse button &gt; send to back</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525" y="396000"/>
            <a:ext cx="8172000" cy="576000"/>
          </a:xfrm>
        </p:spPr>
        <p:txBody>
          <a:bodyPr/>
          <a:lstStyle>
            <a:lvl1pPr>
              <a:defRPr/>
            </a:lvl1pPr>
          </a:lstStyle>
          <a:p>
            <a:r>
              <a:rPr lang="en-GB" noProof="0" dirty="0"/>
              <a:t>Click to edit title</a:t>
            </a:r>
          </a:p>
        </p:txBody>
      </p:sp>
      <p:sp>
        <p:nvSpPr>
          <p:cNvPr id="3" name="Tijdelijke aanduiding voor inhoud 2"/>
          <p:cNvSpPr>
            <a:spLocks noGrp="1"/>
          </p:cNvSpPr>
          <p:nvPr>
            <p:ph idx="1" hasCustomPrompt="1"/>
          </p:nvPr>
        </p:nvSpPr>
        <p:spPr/>
        <p:txBody>
          <a:bodyPr/>
          <a:lstStyle>
            <a:lvl1pPr>
              <a:defRPr baseline="0"/>
            </a:lvl1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6BC05E-DB9A-EB4A-A776-575FA40369A3}"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a:t>Click to edit title</a:t>
            </a:r>
          </a:p>
        </p:txBody>
      </p:sp>
      <p:sp>
        <p:nvSpPr>
          <p:cNvPr id="3" name="Tijdelijke aanduiding voor inhoud 2"/>
          <p:cNvSpPr>
            <a:spLocks noGrp="1"/>
          </p:cNvSpPr>
          <p:nvPr>
            <p:ph idx="1" hasCustomPrompt="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baseline="0"/>
            </a:lvl5pPr>
          </a:lstStyle>
          <a:p>
            <a:pPr lvl="0"/>
            <a:r>
              <a:rPr lang="en-GB" noProof="0" dirty="0"/>
              <a:t>Click to edit text</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4" name="Tijdelijke aanduiding voor datum 3"/>
          <p:cNvSpPr>
            <a:spLocks noGrp="1"/>
          </p:cNvSpPr>
          <p:nvPr>
            <p:ph type="dt" sz="half" idx="10"/>
          </p:nvPr>
        </p:nvSpPr>
        <p:spPr/>
        <p:txBody>
          <a:bodyPr/>
          <a:lstStyle/>
          <a:p>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6BC05E-DB9A-EB4A-A776-575FA40369A3}"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a:t>Click to edit title</a:t>
            </a:r>
          </a:p>
        </p:txBody>
      </p:sp>
      <p:sp>
        <p:nvSpPr>
          <p:cNvPr id="3" name="Tijdelijke aanduiding voor inhoud 2"/>
          <p:cNvSpPr>
            <a:spLocks noGrp="1"/>
          </p:cNvSpPr>
          <p:nvPr>
            <p:ph sz="half" idx="1" hasCustomPrompt="1"/>
          </p:nvPr>
        </p:nvSpPr>
        <p:spPr>
          <a:xfrm>
            <a:off x="493200" y="972000"/>
            <a:ext cx="4014000" cy="334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4" name="Tijdelijke aanduiding voor inhoud 3"/>
          <p:cNvSpPr>
            <a:spLocks noGrp="1"/>
          </p:cNvSpPr>
          <p:nvPr>
            <p:ph sz="half" idx="2" hasCustomPrompt="1"/>
          </p:nvPr>
        </p:nvSpPr>
        <p:spPr>
          <a:xfrm>
            <a:off x="4648201" y="971999"/>
            <a:ext cx="4015325" cy="3348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5" name="Tijdelijke aanduiding voor datum 4"/>
          <p:cNvSpPr>
            <a:spLocks noGrp="1"/>
          </p:cNvSpPr>
          <p:nvPr>
            <p:ph type="dt" sz="half" idx="10"/>
          </p:nvPr>
        </p:nvSpPr>
        <p:spPr/>
        <p:txBody>
          <a:bodyPr/>
          <a:lstStyle/>
          <a:p>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C6BC05E-DB9A-EB4A-A776-575FA40369A3}" type="slidenum">
              <a:rPr lang="nl-NL" smtClean="0"/>
              <a:pPr/>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Click to edit title</a:t>
            </a:r>
          </a:p>
        </p:txBody>
      </p:sp>
      <p:sp>
        <p:nvSpPr>
          <p:cNvPr id="3" name="Tijdelijke aanduiding voor tekst 2"/>
          <p:cNvSpPr>
            <a:spLocks noGrp="1"/>
          </p:cNvSpPr>
          <p:nvPr>
            <p:ph type="body" idx="1" hasCustomPrompt="1"/>
          </p:nvPr>
        </p:nvSpPr>
        <p:spPr>
          <a:xfrm>
            <a:off x="493200" y="972000"/>
            <a:ext cx="3997924" cy="324000"/>
          </a:xfrm>
        </p:spPr>
        <p:txBody>
          <a:bodyPr anchor="t" anchorCtr="0"/>
          <a:lstStyle>
            <a:lvl1pPr marL="0" indent="0">
              <a:buNone/>
              <a:defRPr sz="18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tot edit text</a:t>
            </a:r>
          </a:p>
        </p:txBody>
      </p:sp>
      <p:sp>
        <p:nvSpPr>
          <p:cNvPr id="4" name="Tijdelijke aanduiding voor inhoud 3"/>
          <p:cNvSpPr>
            <a:spLocks noGrp="1"/>
          </p:cNvSpPr>
          <p:nvPr>
            <p:ph sz="half" idx="2" hasCustomPrompt="1"/>
          </p:nvPr>
        </p:nvSpPr>
        <p:spPr>
          <a:xfrm>
            <a:off x="491524" y="1296000"/>
            <a:ext cx="39996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5" name="Tijdelijke aanduiding voor tekst 4"/>
          <p:cNvSpPr>
            <a:spLocks noGrp="1"/>
          </p:cNvSpPr>
          <p:nvPr>
            <p:ph type="body" sz="quarter" idx="3" hasCustomPrompt="1"/>
          </p:nvPr>
        </p:nvSpPr>
        <p:spPr>
          <a:xfrm>
            <a:off x="4645026" y="972000"/>
            <a:ext cx="4014000" cy="324000"/>
          </a:xfrm>
        </p:spPr>
        <p:txBody>
          <a:bodyPr anchor="t" anchorCtr="0"/>
          <a:lstStyle>
            <a:lvl1pPr marL="0" indent="0">
              <a:buNone/>
              <a:defRPr sz="18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tot edit text</a:t>
            </a:r>
          </a:p>
        </p:txBody>
      </p:sp>
      <p:sp>
        <p:nvSpPr>
          <p:cNvPr id="6" name="Tijdelijke aanduiding voor inhoud 5"/>
          <p:cNvSpPr>
            <a:spLocks noGrp="1"/>
          </p:cNvSpPr>
          <p:nvPr>
            <p:ph sz="quarter" idx="4" hasCustomPrompt="1"/>
          </p:nvPr>
        </p:nvSpPr>
        <p:spPr>
          <a:xfrm>
            <a:off x="4645025" y="1296000"/>
            <a:ext cx="40140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7" name="Tijdelijke aanduiding voor datum 6"/>
          <p:cNvSpPr>
            <a:spLocks noGrp="1"/>
          </p:cNvSpPr>
          <p:nvPr>
            <p:ph type="dt" sz="half" idx="10"/>
          </p:nvPr>
        </p:nvSpPr>
        <p:spPr/>
        <p:txBody>
          <a:bodyPr/>
          <a:lstStyle/>
          <a:p>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C6BC05E-DB9A-EB4A-A776-575FA40369A3}" type="slidenum">
              <a:rPr lang="nl-NL" smtClean="0"/>
              <a:pPr/>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526" y="396000"/>
            <a:ext cx="3999599" cy="576000"/>
          </a:xfrm>
        </p:spPr>
        <p:txBody>
          <a:bodyPr/>
          <a:lstStyle>
            <a:lvl1pPr>
              <a:defRPr/>
            </a:lvl1pPr>
          </a:lstStyle>
          <a:p>
            <a:r>
              <a:rPr lang="en-GB" noProof="0" dirty="0"/>
              <a:t>Click to edit title</a:t>
            </a:r>
          </a:p>
        </p:txBody>
      </p:sp>
      <p:sp>
        <p:nvSpPr>
          <p:cNvPr id="3" name="Tijdelijke aanduiding voor tekst 2"/>
          <p:cNvSpPr>
            <a:spLocks noGrp="1"/>
          </p:cNvSpPr>
          <p:nvPr>
            <p:ph type="body" idx="1" hasCustomPrompt="1"/>
          </p:nvPr>
        </p:nvSpPr>
        <p:spPr>
          <a:xfrm>
            <a:off x="493200" y="972000"/>
            <a:ext cx="3997924" cy="324000"/>
          </a:xfrm>
        </p:spPr>
        <p:txBody>
          <a:bodyPr anchor="t" anchorCtr="0"/>
          <a:lstStyle>
            <a:lvl1pPr marL="0" indent="0">
              <a:buNone/>
              <a:defRPr sz="1800" b="0" i="0">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4" name="Tijdelijke aanduiding voor inhoud 3"/>
          <p:cNvSpPr>
            <a:spLocks noGrp="1"/>
          </p:cNvSpPr>
          <p:nvPr>
            <p:ph sz="half" idx="2" hasCustomPrompt="1"/>
          </p:nvPr>
        </p:nvSpPr>
        <p:spPr>
          <a:xfrm>
            <a:off x="491524" y="1296000"/>
            <a:ext cx="39996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7" name="Tijdelijke aanduiding voor datum 6"/>
          <p:cNvSpPr>
            <a:spLocks noGrp="1"/>
          </p:cNvSpPr>
          <p:nvPr>
            <p:ph type="dt" sz="half" idx="10"/>
          </p:nvPr>
        </p:nvSpPr>
        <p:spPr/>
        <p:txBody>
          <a:bodyPr/>
          <a:lstStyle/>
          <a:p>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C6BC05E-DB9A-EB4A-A776-575FA40369A3}" type="slidenum">
              <a:rPr lang="nl-NL" smtClean="0"/>
              <a:pPr/>
              <a:t>‹nr.›</a:t>
            </a:fld>
            <a:endParaRPr lang="nl-NL"/>
          </a:p>
        </p:txBody>
      </p:sp>
      <p:sp>
        <p:nvSpPr>
          <p:cNvPr id="10" name="Tijdelijke aanduiding voor afbeelding 2"/>
          <p:cNvSpPr>
            <a:spLocks noGrp="1"/>
          </p:cNvSpPr>
          <p:nvPr>
            <p:ph type="pic" idx="13" hasCustomPrompt="1"/>
          </p:nvPr>
        </p:nvSpPr>
        <p:spPr>
          <a:xfrm>
            <a:off x="4643999" y="396000"/>
            <a:ext cx="4014000" cy="3816000"/>
          </a:xfrm>
          <a:solidFill>
            <a:schemeClr val="bg1">
              <a:lumMod val="85000"/>
            </a:schemeClr>
          </a:solidFill>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on the icon to</a:t>
            </a:r>
            <a:br>
              <a:rPr lang="en-GB" noProof="0" dirty="0"/>
            </a:br>
            <a:r>
              <a:rPr lang="en-GB" noProof="0" dirty="0"/>
              <a:t>insert a picture</a:t>
            </a: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2 Picture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1526" y="396000"/>
            <a:ext cx="3999599" cy="576000"/>
          </a:xfrm>
        </p:spPr>
        <p:txBody>
          <a:bodyPr/>
          <a:lstStyle>
            <a:lvl1pPr>
              <a:defRPr baseline="0"/>
            </a:lvl1pPr>
          </a:lstStyle>
          <a:p>
            <a:r>
              <a:rPr lang="en-GB" noProof="0" dirty="0"/>
              <a:t>Click to edit title</a:t>
            </a:r>
          </a:p>
        </p:txBody>
      </p:sp>
      <p:sp>
        <p:nvSpPr>
          <p:cNvPr id="3" name="Tijdelijke aanduiding voor tekst 2"/>
          <p:cNvSpPr>
            <a:spLocks noGrp="1"/>
          </p:cNvSpPr>
          <p:nvPr>
            <p:ph type="body" idx="1" hasCustomPrompt="1"/>
          </p:nvPr>
        </p:nvSpPr>
        <p:spPr>
          <a:xfrm>
            <a:off x="491524" y="972000"/>
            <a:ext cx="3999600" cy="324000"/>
          </a:xfrm>
        </p:spPr>
        <p:txBody>
          <a:bodyPr anchor="t" anchorCtr="0"/>
          <a:lstStyle>
            <a:lvl1pPr marL="0" indent="0">
              <a:buNone/>
              <a:defRPr sz="1800" b="0" i="0">
                <a:solidFill>
                  <a:schemeClr val="tx1"/>
                </a:solidFill>
                <a:latin typeface="Museo Sans 900"/>
                <a:cs typeface="Museo Sans 9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text</a:t>
            </a:r>
          </a:p>
        </p:txBody>
      </p:sp>
      <p:sp>
        <p:nvSpPr>
          <p:cNvPr id="4" name="Tijdelijke aanduiding voor inhoud 3"/>
          <p:cNvSpPr>
            <a:spLocks noGrp="1"/>
          </p:cNvSpPr>
          <p:nvPr>
            <p:ph sz="half" idx="2" hasCustomPrompt="1"/>
          </p:nvPr>
        </p:nvSpPr>
        <p:spPr>
          <a:xfrm>
            <a:off x="491524" y="1296000"/>
            <a:ext cx="3999600" cy="30240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7" name="Tijdelijke aanduiding voor datum 6"/>
          <p:cNvSpPr>
            <a:spLocks noGrp="1"/>
          </p:cNvSpPr>
          <p:nvPr>
            <p:ph type="dt" sz="half" idx="10"/>
          </p:nvPr>
        </p:nvSpPr>
        <p:spPr/>
        <p:txBody>
          <a:bodyPr/>
          <a:lstStyle/>
          <a:p>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8C6BC05E-DB9A-EB4A-A776-575FA40369A3}" type="slidenum">
              <a:rPr lang="nl-NL" smtClean="0"/>
              <a:pPr/>
              <a:t>‹nr.›</a:t>
            </a:fld>
            <a:endParaRPr lang="nl-NL"/>
          </a:p>
        </p:txBody>
      </p:sp>
      <p:sp>
        <p:nvSpPr>
          <p:cNvPr id="10" name="Tijdelijke aanduiding voor afbeelding 2"/>
          <p:cNvSpPr>
            <a:spLocks noGrp="1"/>
          </p:cNvSpPr>
          <p:nvPr>
            <p:ph type="pic" idx="13" hasCustomPrompt="1"/>
          </p:nvPr>
        </p:nvSpPr>
        <p:spPr>
          <a:xfrm>
            <a:off x="4643999" y="396000"/>
            <a:ext cx="4014000" cy="1836000"/>
          </a:xfrm>
          <a:solidFill>
            <a:schemeClr val="bg1">
              <a:lumMod val="85000"/>
            </a:schemeClr>
          </a:solidFill>
        </p:spPr>
        <p:txBody>
          <a:bodyPr tIns="180000"/>
          <a:lstStyle>
            <a:lvl1pPr marL="0" indent="0" algn="ctr">
              <a:buNone/>
              <a:defRPr sz="1600" baseline="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on the icon to </a:t>
            </a:r>
            <a:br>
              <a:rPr lang="en-GB" noProof="0" dirty="0"/>
            </a:br>
            <a:r>
              <a:rPr lang="en-GB" noProof="0" dirty="0"/>
              <a:t>insert a picture</a:t>
            </a:r>
          </a:p>
          <a:p>
            <a:endParaRPr lang="nl-NL" dirty="0"/>
          </a:p>
        </p:txBody>
      </p:sp>
      <p:sp>
        <p:nvSpPr>
          <p:cNvPr id="11" name="Tijdelijke aanduiding voor afbeelding 2"/>
          <p:cNvSpPr>
            <a:spLocks noGrp="1"/>
          </p:cNvSpPr>
          <p:nvPr>
            <p:ph type="pic" idx="14" hasCustomPrompt="1"/>
          </p:nvPr>
        </p:nvSpPr>
        <p:spPr>
          <a:xfrm>
            <a:off x="4643999" y="2376000"/>
            <a:ext cx="4014000" cy="1836000"/>
          </a:xfrm>
          <a:solidFill>
            <a:schemeClr val="bg1">
              <a:lumMod val="85000"/>
            </a:schemeClr>
          </a:solidFill>
        </p:spPr>
        <p:txBody>
          <a:bodyPr tIns="180000"/>
          <a:lstStyle>
            <a:lvl1pPr marL="0" indent="0" algn="ctr">
              <a:buNone/>
              <a:defRPr sz="16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Click on the icon to </a:t>
            </a:r>
            <a:br>
              <a:rPr lang="en-GB" noProof="0" dirty="0"/>
            </a:br>
            <a:r>
              <a:rPr lang="en-GB" noProof="0" dirty="0"/>
              <a:t>insert a picture</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GB" noProof="0" dirty="0"/>
              <a:t>Click to edit title</a:t>
            </a:r>
          </a:p>
        </p:txBody>
      </p:sp>
      <p:sp>
        <p:nvSpPr>
          <p:cNvPr id="3" name="Tijdelijke aanduiding voor datum 2"/>
          <p:cNvSpPr>
            <a:spLocks noGrp="1"/>
          </p:cNvSpPr>
          <p:nvPr>
            <p:ph type="dt" sz="half" idx="10"/>
          </p:nvPr>
        </p:nvSpPr>
        <p:spPr/>
        <p:txBody>
          <a:bodyPr/>
          <a:lstStyle/>
          <a:p>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C6BC05E-DB9A-EB4A-A776-575FA40369A3}"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91525" y="396000"/>
            <a:ext cx="8172000" cy="576000"/>
          </a:xfrm>
          <a:prstGeom prst="rect">
            <a:avLst/>
          </a:prstGeom>
        </p:spPr>
        <p:txBody>
          <a:bodyPr vert="horz" lIns="0" tIns="0" rIns="0" bIns="0" rtlCol="0" anchor="t" anchorCtr="0">
            <a:noAutofit/>
          </a:bodyPr>
          <a:lstStyle/>
          <a:p>
            <a:r>
              <a:rPr lang="en-GB" noProof="0" dirty="0"/>
              <a:t>Click to edit title</a:t>
            </a:r>
          </a:p>
        </p:txBody>
      </p:sp>
      <p:sp>
        <p:nvSpPr>
          <p:cNvPr id="3" name="Tijdelijke aanduiding voor tekst 2"/>
          <p:cNvSpPr>
            <a:spLocks noGrp="1"/>
          </p:cNvSpPr>
          <p:nvPr>
            <p:ph type="body" idx="1"/>
          </p:nvPr>
        </p:nvSpPr>
        <p:spPr>
          <a:xfrm>
            <a:off x="491524" y="971551"/>
            <a:ext cx="8172000" cy="3348000"/>
          </a:xfrm>
          <a:prstGeom prst="rect">
            <a:avLst/>
          </a:prstGeom>
        </p:spPr>
        <p:txBody>
          <a:bodyPr vert="horz" lIns="0" tIns="0" rIns="0" bIns="0" rtlCol="0" anchor="t" anchorCtr="0">
            <a:noAutofit/>
          </a:bodyPr>
          <a:lstStyle/>
          <a:p>
            <a:pPr lvl="0"/>
            <a:r>
              <a:rPr lang="en-GB" noProof="0" dirty="0"/>
              <a:t>Click to edit text in bullets</a:t>
            </a:r>
          </a:p>
          <a:p>
            <a:pPr lvl="1"/>
            <a:r>
              <a:rPr lang="en-GB" noProof="0" dirty="0"/>
              <a:t>Second level text</a:t>
            </a:r>
          </a:p>
          <a:p>
            <a:pPr lvl="2"/>
            <a:r>
              <a:rPr lang="en-GB" noProof="0" dirty="0"/>
              <a:t>Third level text</a:t>
            </a:r>
          </a:p>
          <a:p>
            <a:pPr lvl="3"/>
            <a:r>
              <a:rPr lang="en-GB" noProof="0" dirty="0"/>
              <a:t>Forth level text</a:t>
            </a:r>
          </a:p>
          <a:p>
            <a:pPr lvl="4"/>
            <a:r>
              <a:rPr lang="en-GB" noProof="0" dirty="0"/>
              <a:t>Fifth level text</a:t>
            </a:r>
          </a:p>
        </p:txBody>
      </p:sp>
      <p:sp>
        <p:nvSpPr>
          <p:cNvPr id="4" name="Tijdelijke aanduiding voor datum 3"/>
          <p:cNvSpPr>
            <a:spLocks noGrp="1"/>
          </p:cNvSpPr>
          <p:nvPr>
            <p:ph type="dt" sz="half" idx="2"/>
          </p:nvPr>
        </p:nvSpPr>
        <p:spPr>
          <a:xfrm>
            <a:off x="817200" y="4663178"/>
            <a:ext cx="756000" cy="180285"/>
          </a:xfrm>
          <a:prstGeom prst="rect">
            <a:avLst/>
          </a:prstGeom>
        </p:spPr>
        <p:txBody>
          <a:bodyPr vert="horz" lIns="0" tIns="0" rIns="0" bIns="0" rtlCol="0" anchor="t" anchorCtr="0">
            <a:noAutofit/>
          </a:bodyPr>
          <a:lstStyle>
            <a:lvl1pPr algn="l">
              <a:defRPr sz="1000">
                <a:solidFill>
                  <a:schemeClr val="tx1"/>
                </a:solidFill>
                <a:latin typeface="Museo Sans 100"/>
                <a:cs typeface="Museo Sans 100"/>
              </a:defRPr>
            </a:lvl1pPr>
          </a:lstStyle>
          <a:p>
            <a:endParaRPr lang="nl-NL" dirty="0"/>
          </a:p>
        </p:txBody>
      </p:sp>
      <p:sp>
        <p:nvSpPr>
          <p:cNvPr id="5" name="Tijdelijke aanduiding voor voettekst 4"/>
          <p:cNvSpPr>
            <a:spLocks noGrp="1"/>
          </p:cNvSpPr>
          <p:nvPr>
            <p:ph type="ftr" sz="quarter" idx="3"/>
          </p:nvPr>
        </p:nvSpPr>
        <p:spPr>
          <a:xfrm>
            <a:off x="1573200" y="4663178"/>
            <a:ext cx="5102920" cy="180285"/>
          </a:xfrm>
          <a:prstGeom prst="rect">
            <a:avLst/>
          </a:prstGeom>
        </p:spPr>
        <p:txBody>
          <a:bodyPr vert="horz" lIns="0" tIns="0" rIns="0" bIns="0" rtlCol="0" anchor="t" anchorCtr="0">
            <a:noAutofit/>
          </a:bodyPr>
          <a:lstStyle>
            <a:lvl1pPr algn="l">
              <a:defRPr sz="1000" b="0" i="0">
                <a:solidFill>
                  <a:srgbClr val="BC0436"/>
                </a:solidFill>
                <a:latin typeface="+mn-lt"/>
                <a:cs typeface="Museo Sans 500"/>
              </a:defRPr>
            </a:lvl1pPr>
          </a:lstStyle>
          <a:p>
            <a:endParaRPr lang="nl-NL" dirty="0"/>
          </a:p>
        </p:txBody>
      </p:sp>
      <p:sp>
        <p:nvSpPr>
          <p:cNvPr id="6" name="Tijdelijke aanduiding voor dianummer 5"/>
          <p:cNvSpPr>
            <a:spLocks noGrp="1"/>
          </p:cNvSpPr>
          <p:nvPr>
            <p:ph type="sldNum" sz="quarter" idx="4"/>
          </p:nvPr>
        </p:nvSpPr>
        <p:spPr>
          <a:xfrm>
            <a:off x="491525" y="4663178"/>
            <a:ext cx="324000" cy="180285"/>
          </a:xfrm>
          <a:prstGeom prst="rect">
            <a:avLst/>
          </a:prstGeom>
        </p:spPr>
        <p:txBody>
          <a:bodyPr vert="horz" lIns="0" tIns="0" rIns="0" bIns="0" rtlCol="0" anchor="t" anchorCtr="0">
            <a:noAutofit/>
          </a:bodyPr>
          <a:lstStyle>
            <a:lvl1pPr algn="l">
              <a:defRPr sz="1000" b="0" i="0">
                <a:solidFill>
                  <a:schemeClr val="tx2"/>
                </a:solidFill>
                <a:latin typeface="+mn-lt"/>
                <a:cs typeface="Museo Sans 500"/>
              </a:defRPr>
            </a:lvl1pPr>
          </a:lstStyle>
          <a:p>
            <a:fld id="{8C6BC05E-DB9A-EB4A-A776-575FA40369A3}" type="slidenum">
              <a:rPr lang="nl-NL" smtClean="0"/>
              <a:pPr/>
              <a:t>‹nr.›</a:t>
            </a:fld>
            <a:endParaRPr lang="nl-NL" dirty="0"/>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9" r:id="rId4"/>
    <p:sldLayoutId id="2147483652" r:id="rId5"/>
    <p:sldLayoutId id="2147483653" r:id="rId6"/>
    <p:sldLayoutId id="2147483660" r:id="rId7"/>
    <p:sldLayoutId id="2147483661" r:id="rId8"/>
    <p:sldLayoutId id="2147483654" r:id="rId9"/>
    <p:sldLayoutId id="2147483655" r:id="rId10"/>
    <p:sldLayoutId id="2147483657" r:id="rId11"/>
  </p:sldLayoutIdLst>
  <p:hf hdr="0" ftr="0" dt="0"/>
  <p:txStyles>
    <p:titleStyle>
      <a:lvl1pPr algn="l" defTabSz="457200" rtl="0" eaLnBrk="1" latinLnBrk="0" hangingPunct="1">
        <a:lnSpc>
          <a:spcPts val="3200"/>
        </a:lnSpc>
        <a:spcBef>
          <a:spcPct val="0"/>
        </a:spcBef>
        <a:buNone/>
        <a:defRPr sz="2800" b="0" i="0" kern="1200">
          <a:solidFill>
            <a:schemeClr val="tx2"/>
          </a:solidFill>
          <a:latin typeface="+mj-lt"/>
          <a:ea typeface="+mj-ea"/>
          <a:cs typeface="Museo Sans 700"/>
        </a:defRPr>
      </a:lvl1pPr>
    </p:titleStyle>
    <p:bodyStyle>
      <a:lvl1pPr marL="216000" indent="-216000" algn="l" defTabSz="457200" rtl="0" eaLnBrk="1" latinLnBrk="0" hangingPunct="1">
        <a:lnSpc>
          <a:spcPts val="2300"/>
        </a:lnSpc>
        <a:spcBef>
          <a:spcPts val="0"/>
        </a:spcBef>
        <a:buSzPct val="130000"/>
        <a:buFont typeface="Arial"/>
        <a:buChar char="•"/>
        <a:defRPr sz="1800" b="0" i="0" kern="1200" baseline="0">
          <a:solidFill>
            <a:schemeClr val="tx1"/>
          </a:solidFill>
          <a:latin typeface="+mn-lt"/>
          <a:ea typeface="+mn-ea"/>
          <a:cs typeface="Museo Sans 500"/>
        </a:defRPr>
      </a:lvl1pPr>
      <a:lvl2pPr marL="432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2pPr>
      <a:lvl3pPr marL="648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3pPr>
      <a:lvl4pPr marL="864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4pPr>
      <a:lvl5pPr marL="1080000" indent="-216000" algn="l" defTabSz="457200" rtl="0" eaLnBrk="1" latinLnBrk="0" hangingPunct="1">
        <a:lnSpc>
          <a:spcPts val="2300"/>
        </a:lnSpc>
        <a:spcBef>
          <a:spcPts val="0"/>
        </a:spcBef>
        <a:buSzPct val="130000"/>
        <a:buFont typeface="Arial"/>
        <a:buChar char="•"/>
        <a:defRPr sz="1800" b="0" i="0" kern="1200">
          <a:solidFill>
            <a:schemeClr val="tx1"/>
          </a:solidFill>
          <a:latin typeface="+mn-lt"/>
          <a:ea typeface="+mn-ea"/>
          <a:cs typeface="Museo Sans 50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curia.europa.eu/juris/documents.jsf?critereEcli=ECLI:EU:C:2023:789"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deeplink.rechtspraak.nl/uitspraak?id=ECLI:NL:HR:2023:816"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hyperlink" Target="http://deeplink.rechtspraak.nl/uitspraak?id=ECLI:NL:HR:2023:1276"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curia.europa.eu/juris/documents.jsf?critereEcli=ECLI:EU:C:2022:196"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deeplink.rechtspraak.nl/uitspraak?id=ECLI:NL:RBROT:2022:11010" TargetMode="External"/><Relationship Id="rId2" Type="http://schemas.openxmlformats.org/officeDocument/2006/relationships/hyperlink" Target="https://www.ar-updates.nl/samenvatting/ar-2022-1412"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http://deeplink.rechtspraak.nl/uitspraak?id=ECLI:NL:HR:2022:950"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hyperlink" Target="http://deeplink.rechtspraak.nl/uitspraak?id=ECLI:NL:RBROT:2023:713"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deeplink.rechtspraak.nl/uitspraak?id=ECLI:NL:GHSHE:2023:3713" TargetMode="External"/><Relationship Id="rId2" Type="http://schemas.openxmlformats.org/officeDocument/2006/relationships/hyperlink" Target="http://deeplink.rechtspraak.nl/uitspraak?id=ECLI:NL:HR:2022:1402"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deeplink.rechtspraak.nl/uitspraak?id=ECLI:NL:RBROT:2024:571" TargetMode="External"/><Relationship Id="rId2" Type="http://schemas.openxmlformats.org/officeDocument/2006/relationships/hyperlink" Target="https://www.ar-updates.nl/samenvatting/ar-2024-0191" TargetMode="Externa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deeplink.rechtspraak.nl/uitspraak?id=ECLI:NL:HR:2023:1008" TargetMode="External"/><Relationship Id="rId2" Type="http://schemas.openxmlformats.org/officeDocument/2006/relationships/hyperlink" Target="https://www.ar-updates.nl/samenvatting/ar-2023-0779" TargetMode="Externa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hyperlink" Target="https://www.ar-updates.nl/samenvatting/ar-2023-0779" TargetMode="Externa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hyperlink" Target="https://updates3.budh.nl/case_laws/4414457" TargetMode="Externa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hyperlink" Target="http://deeplink.rechtspraak.nl/uitspraak?id=ECLI:NL:HR:2020:1286"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hyperlink" Target="http://deeplink.rechtspraak.nl/uitspraak?id=ECLI:NL:HR:2024:111" TargetMode="Externa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hyperlink" Target="http://deeplink.rechtspraak.nl/uitspraak?id=ECLI:NL:RBMNE:2024:749" TargetMode="Externa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91525" y="1260000"/>
            <a:ext cx="8040681" cy="1548000"/>
          </a:xfrm>
        </p:spPr>
        <p:txBody>
          <a:bodyPr/>
          <a:lstStyle/>
          <a:p>
            <a:r>
              <a:rPr lang="nl-NL" dirty="0"/>
              <a:t> </a:t>
            </a:r>
            <a:br>
              <a:rPr lang="nl-NL" dirty="0"/>
            </a:br>
            <a:r>
              <a:rPr lang="nl-NL" dirty="0"/>
              <a:t>Rondje langs… </a:t>
            </a:r>
          </a:p>
        </p:txBody>
      </p:sp>
      <p:sp>
        <p:nvSpPr>
          <p:cNvPr id="3" name="Subtitel 2"/>
          <p:cNvSpPr>
            <a:spLocks noGrp="1"/>
          </p:cNvSpPr>
          <p:nvPr>
            <p:ph type="subTitle" idx="1"/>
          </p:nvPr>
        </p:nvSpPr>
        <p:spPr/>
        <p:txBody>
          <a:bodyPr/>
          <a:lstStyle/>
          <a:p>
            <a:r>
              <a:rPr lang="nl-NL" dirty="0"/>
              <a:t>A.R. (Ruben</a:t>
            </a:r>
            <a:r>
              <a:rPr lang="nl-NL"/>
              <a:t>) Houweling</a:t>
            </a:r>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Wetsvoorstel verduidelijking onderscheid zzp - werknemer</a:t>
            </a:r>
          </a:p>
        </p:txBody>
      </p:sp>
      <p:sp>
        <p:nvSpPr>
          <p:cNvPr id="3" name="Tijdelijke aanduiding voor inhoud 2"/>
          <p:cNvSpPr>
            <a:spLocks noGrp="1"/>
          </p:cNvSpPr>
          <p:nvPr>
            <p:ph idx="1"/>
          </p:nvPr>
        </p:nvSpPr>
        <p:spPr>
          <a:xfrm>
            <a:off x="486000" y="1402863"/>
            <a:ext cx="8172000" cy="3348000"/>
          </a:xfrm>
        </p:spPr>
        <p:txBody>
          <a:bodyPr/>
          <a:lstStyle/>
          <a:p>
            <a:pPr lvl="0"/>
            <a:r>
              <a:rPr lang="nl-NL" dirty="0"/>
              <a:t>Kamerbrief </a:t>
            </a:r>
          </a:p>
          <a:p>
            <a:pPr marL="0" lvl="0" indent="0">
              <a:buNone/>
            </a:pPr>
            <a:endParaRPr lang="nl-NL" dirty="0"/>
          </a:p>
          <a:p>
            <a:pPr lvl="0"/>
            <a:endParaRPr lang="nl-NL" dirty="0"/>
          </a:p>
          <a:p>
            <a:pPr lvl="0"/>
            <a:r>
              <a:rPr lang="nl-NL" dirty="0"/>
              <a:t>Inwerkingtreding (waarschijnlijk) 1 juli 2026</a:t>
            </a:r>
          </a:p>
          <a:p>
            <a:pPr lvl="0"/>
            <a:endParaRPr lang="nl-NL" dirty="0"/>
          </a:p>
          <a:p>
            <a:pPr lvl="0"/>
            <a:endParaRPr lang="nl-NL" dirty="0"/>
          </a:p>
          <a:p>
            <a:pPr lvl="0"/>
            <a:r>
              <a:rPr lang="nl-NL" dirty="0"/>
              <a:t>DBA per 1 januari 2025</a:t>
            </a:r>
          </a:p>
          <a:p>
            <a:pPr marL="0" indent="0">
              <a:buNone/>
            </a:pPr>
            <a:endParaRPr lang="nl-NL" dirty="0"/>
          </a:p>
        </p:txBody>
      </p:sp>
    </p:spTree>
    <p:extLst>
      <p:ext uri="{BB962C8B-B14F-4D97-AF65-F5344CB8AC3E}">
        <p14:creationId xmlns:p14="http://schemas.microsoft.com/office/powerpoint/2010/main" val="24609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Artikel 7:610 BW</a:t>
            </a:r>
          </a:p>
        </p:txBody>
      </p:sp>
      <p:sp>
        <p:nvSpPr>
          <p:cNvPr id="3" name="Tijdelijke aanduiding voor inhoud 2"/>
          <p:cNvSpPr>
            <a:spLocks noGrp="1"/>
          </p:cNvSpPr>
          <p:nvPr>
            <p:ph idx="1"/>
          </p:nvPr>
        </p:nvSpPr>
        <p:spPr/>
        <p:txBody>
          <a:bodyPr/>
          <a:lstStyle/>
          <a:p>
            <a:pPr marL="0" lvl="0" indent="0">
              <a:buNone/>
            </a:pPr>
            <a:endParaRPr lang="nl-NL" dirty="0"/>
          </a:p>
          <a:p>
            <a:pPr marL="0" lvl="0" indent="0">
              <a:buNone/>
            </a:pPr>
            <a:r>
              <a:rPr lang="nl-NL" dirty="0"/>
              <a:t>1. De arbeidsovereenkomst is de overeenkomst waarbij de ene partij, de werknemer, zich verbindt in dienst van de andere partij, de werkgever, tegen loon gedurende zekere tijd arbeid te verrichten.</a:t>
            </a:r>
          </a:p>
        </p:txBody>
      </p:sp>
    </p:spTree>
    <p:extLst>
      <p:ext uri="{BB962C8B-B14F-4D97-AF65-F5344CB8AC3E}">
        <p14:creationId xmlns:p14="http://schemas.microsoft.com/office/powerpoint/2010/main" val="2898397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Artikel 7:610 BW</a:t>
            </a:r>
          </a:p>
        </p:txBody>
      </p:sp>
      <p:sp>
        <p:nvSpPr>
          <p:cNvPr id="3" name="Tijdelijke aanduiding voor inhoud 2"/>
          <p:cNvSpPr>
            <a:spLocks noGrp="1"/>
          </p:cNvSpPr>
          <p:nvPr>
            <p:ph idx="1"/>
          </p:nvPr>
        </p:nvSpPr>
        <p:spPr>
          <a:xfrm>
            <a:off x="491525" y="972000"/>
            <a:ext cx="8172000" cy="3348000"/>
          </a:xfrm>
        </p:spPr>
        <p:txBody>
          <a:bodyPr/>
          <a:lstStyle/>
          <a:p>
            <a:pPr marL="342900" lvl="0" indent="-342900">
              <a:buAutoNum type="arabicPeriod" startAt="2"/>
            </a:pPr>
            <a:r>
              <a:rPr lang="nl-NL" dirty="0"/>
              <a:t>Van arbeid verrichten in dienst van een werkgever als bedoeld in het eerste lid is sprake indien: </a:t>
            </a:r>
          </a:p>
          <a:p>
            <a:pPr marL="0" lvl="0" indent="0">
              <a:buNone/>
            </a:pPr>
            <a:endParaRPr lang="nl-NL" dirty="0"/>
          </a:p>
          <a:p>
            <a:pPr marL="0" lvl="0" indent="0">
              <a:buNone/>
            </a:pPr>
            <a:r>
              <a:rPr lang="nl-NL" dirty="0"/>
              <a:t>	a.  de arbeid wordt verricht onder werkinhoudelijke aansturing door de 	werkgever, of;</a:t>
            </a:r>
          </a:p>
          <a:p>
            <a:pPr marL="0" lvl="0" indent="0">
              <a:buNone/>
            </a:pPr>
            <a:endParaRPr lang="nl-NL" dirty="0"/>
          </a:p>
          <a:p>
            <a:pPr marL="0" lvl="0" indent="0">
              <a:buNone/>
            </a:pPr>
            <a:r>
              <a:rPr lang="nl-NL" dirty="0"/>
              <a:t>	b. de arbeid of de werknemer organisatorisch zijn ingebed in de 	organisatie van de werkgever, en;</a:t>
            </a:r>
          </a:p>
          <a:p>
            <a:pPr marL="0" lvl="0" indent="0">
              <a:buNone/>
            </a:pPr>
            <a:endParaRPr lang="nl-NL" dirty="0"/>
          </a:p>
          <a:p>
            <a:pPr marL="0" lvl="0" indent="0">
              <a:buNone/>
            </a:pPr>
            <a:r>
              <a:rPr lang="nl-NL" dirty="0"/>
              <a:t>	c. de werknemer de arbeid niet voor eigen rekening en risico verricht.</a:t>
            </a:r>
          </a:p>
        </p:txBody>
      </p:sp>
    </p:spTree>
    <p:extLst>
      <p:ext uri="{BB962C8B-B14F-4D97-AF65-F5344CB8AC3E}">
        <p14:creationId xmlns:p14="http://schemas.microsoft.com/office/powerpoint/2010/main" val="2273939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Verhouding onderdelen a-b-c</a:t>
            </a:r>
          </a:p>
        </p:txBody>
      </p:sp>
      <p:sp>
        <p:nvSpPr>
          <p:cNvPr id="3" name="Tijdelijke aanduiding voor inhoud 2"/>
          <p:cNvSpPr>
            <a:spLocks noGrp="1"/>
          </p:cNvSpPr>
          <p:nvPr>
            <p:ph idx="1"/>
          </p:nvPr>
        </p:nvSpPr>
        <p:spPr/>
        <p:txBody>
          <a:bodyPr/>
          <a:lstStyle/>
          <a:p>
            <a:pPr marL="0" indent="0">
              <a:buNone/>
            </a:pPr>
            <a:r>
              <a:rPr lang="nl-NL" sz="1800" dirty="0">
                <a:solidFill>
                  <a:srgbClr val="000000"/>
                </a:solidFill>
                <a:effectLst/>
                <a:latin typeface="Verdana" panose="020B0604030504040204" pitchFamily="34" charset="0"/>
                <a:ea typeface="DejaVu Sans"/>
                <a:cs typeface="Lohit Hindi"/>
              </a:rPr>
              <a:t>3. Indien werkinhoudelijke aansturing of inbedding in de organisatie van de werkgever, bedoeld in lid 2, onderdelen a en b, aanwezig is en bovendien in zwaarwegender mate aanwezig is dan het verrichten van de arbeid voor eigen rekening en risico, wordt de arbeid verricht in dienst van een werkgever.</a:t>
            </a:r>
            <a:endParaRPr lang="nl-NL" sz="1800" dirty="0">
              <a:effectLst/>
              <a:latin typeface="Times New Roman" panose="02020603050405020304" pitchFamily="18" charset="0"/>
              <a:ea typeface="Times New Roman" panose="02020603050405020304" pitchFamily="18" charset="0"/>
            </a:endParaRPr>
          </a:p>
          <a:p>
            <a:pPr marL="0" indent="0">
              <a:buNone/>
            </a:pPr>
            <a:endParaRPr lang="nl-NL" dirty="0"/>
          </a:p>
        </p:txBody>
      </p:sp>
    </p:spTree>
    <p:extLst>
      <p:ext uri="{BB962C8B-B14F-4D97-AF65-F5344CB8AC3E}">
        <p14:creationId xmlns:p14="http://schemas.microsoft.com/office/powerpoint/2010/main" val="1895033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En er komen veel voorbeelden bij AMvB</a:t>
            </a:r>
          </a:p>
        </p:txBody>
      </p:sp>
      <p:sp>
        <p:nvSpPr>
          <p:cNvPr id="3" name="Tijdelijke aanduiding voor inhoud 2"/>
          <p:cNvSpPr>
            <a:spLocks noGrp="1"/>
          </p:cNvSpPr>
          <p:nvPr>
            <p:ph idx="1"/>
          </p:nvPr>
        </p:nvSpPr>
        <p:spPr/>
        <p:txBody>
          <a:bodyPr/>
          <a:lstStyle/>
          <a:p>
            <a:pPr marL="0" indent="0">
              <a:buNone/>
            </a:pPr>
            <a:r>
              <a:rPr lang="nl-NL" dirty="0"/>
              <a:t>4.	Bij algemene maatregel van bestuur worden nadere regels 	gesteld 	over:</a:t>
            </a:r>
          </a:p>
          <a:p>
            <a:pPr marL="0" indent="0">
              <a:buNone/>
            </a:pPr>
            <a:r>
              <a:rPr lang="nl-NL" dirty="0"/>
              <a:t>a.	wanneer sprake is van werkinhoudelijke aansturing door de 	werkgever, 	organisatorische inbedding en het verrichten van 	arbeid voor eigen 	rekening en risico als bedoeld in lid 2, en;</a:t>
            </a:r>
          </a:p>
          <a:p>
            <a:pPr marL="0" indent="0">
              <a:buNone/>
            </a:pPr>
            <a:r>
              <a:rPr lang="nl-NL" dirty="0"/>
              <a:t>b.	de wijze waarop een arbeidsrelatie beoordeeld wordt ingeval 	in 	vergelijkbare mate sprake is van werkinhoudelijke 	aansturing door de 	werkgever of inbedding in de organisatie, 	als van het voor eigen 	rekening en risico verrichten van 	arbeid.</a:t>
            </a:r>
          </a:p>
          <a:p>
            <a:pPr marL="0" indent="0">
              <a:buNone/>
            </a:pPr>
            <a:endParaRPr lang="nl-NL" dirty="0"/>
          </a:p>
        </p:txBody>
      </p:sp>
    </p:spTree>
    <p:extLst>
      <p:ext uri="{BB962C8B-B14F-4D97-AF65-F5344CB8AC3E}">
        <p14:creationId xmlns:p14="http://schemas.microsoft.com/office/powerpoint/2010/main" val="1182880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axi of Uber, wat is beter? - Goedkope Taxi Regio Utrecht">
            <a:extLst>
              <a:ext uri="{FF2B5EF4-FFF2-40B4-BE49-F238E27FC236}">
                <a16:creationId xmlns:a16="http://schemas.microsoft.com/office/drawing/2014/main" id="{CB2B42D4-F461-3276-717E-69538491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24"/>
          <a:stretch/>
        </p:blipFill>
        <p:spPr bwMode="auto">
          <a:xfrm>
            <a:off x="20" y="10"/>
            <a:ext cx="9143980" cy="5143490"/>
          </a:xfrm>
          <a:prstGeom prst="rect">
            <a:avLst/>
          </a:prstGeom>
          <a:solidFill>
            <a:srgbClr val="FFFFFF"/>
          </a:solidFill>
        </p:spPr>
      </p:pic>
    </p:spTree>
    <p:extLst>
      <p:ext uri="{BB962C8B-B14F-4D97-AF65-F5344CB8AC3E}">
        <p14:creationId xmlns:p14="http://schemas.microsoft.com/office/powerpoint/2010/main" val="771877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zit dat nou met dat ondernemerschap? </a:t>
            </a:r>
          </a:p>
        </p:txBody>
      </p:sp>
      <p:sp>
        <p:nvSpPr>
          <p:cNvPr id="3" name="Tijdelijke aanduiding voor inhoud 2"/>
          <p:cNvSpPr>
            <a:spLocks noGrp="1"/>
          </p:cNvSpPr>
          <p:nvPr>
            <p:ph idx="1"/>
          </p:nvPr>
        </p:nvSpPr>
        <p:spPr/>
        <p:txBody>
          <a:bodyPr/>
          <a:lstStyle/>
          <a:p>
            <a:pPr marL="0" indent="0">
              <a:buNone/>
            </a:pPr>
            <a:endParaRPr lang="nl-NL" dirty="0"/>
          </a:p>
          <a:p>
            <a:pPr marL="0" indent="0">
              <a:buNone/>
            </a:pPr>
            <a:r>
              <a:rPr lang="nl-NL" dirty="0"/>
              <a:t>Hof Amsterdam 3 oktober 2023, ECLI:NL:GHAMS:2023:2220</a:t>
            </a:r>
          </a:p>
          <a:p>
            <a:pPr marL="0" indent="0">
              <a:buNone/>
            </a:pPr>
            <a:endParaRPr lang="nl-NL" dirty="0"/>
          </a:p>
          <a:p>
            <a:pPr algn="l"/>
            <a:r>
              <a:rPr lang="nl-NL" b="0" i="0" dirty="0">
                <a:solidFill>
                  <a:srgbClr val="333333"/>
                </a:solidFill>
                <a:effectLst/>
                <a:latin typeface="Verdana" panose="020B0604030504040204" pitchFamily="34" charset="0"/>
              </a:rPr>
              <a:t>5.7.</a:t>
            </a:r>
            <a:r>
              <a:rPr lang="nl-NL" b="0" i="0" dirty="0">
                <a:solidFill>
                  <a:srgbClr val="000000"/>
                </a:solidFill>
                <a:effectLst/>
                <a:latin typeface="Verdana" panose="020B0604030504040204" pitchFamily="34" charset="0"/>
              </a:rPr>
              <a:t>Vanwege het grote maatschappelijke en juridische belang van de vraag hoe het aspect ‘ondernemerschap’ een rol kan spelen bij de kwalificatie van een arbeidsrelatie, en omdat te verwachten valt dat deze vraag ook van belang is voor andere geschillen over de kwalificatie van arbeidsrelaties, is het hof voornemens hierover prejudiciële vragen te stellen aan de Hoge Raad:</a:t>
            </a:r>
          </a:p>
        </p:txBody>
      </p:sp>
    </p:spTree>
    <p:extLst>
      <p:ext uri="{BB962C8B-B14F-4D97-AF65-F5344CB8AC3E}">
        <p14:creationId xmlns:p14="http://schemas.microsoft.com/office/powerpoint/2010/main" val="3263996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zit dat nou met dat ondernemerschap? </a:t>
            </a:r>
          </a:p>
        </p:txBody>
      </p:sp>
      <p:sp>
        <p:nvSpPr>
          <p:cNvPr id="3" name="Tijdelijke aanduiding voor inhoud 2"/>
          <p:cNvSpPr>
            <a:spLocks noGrp="1"/>
          </p:cNvSpPr>
          <p:nvPr>
            <p:ph idx="1"/>
          </p:nvPr>
        </p:nvSpPr>
        <p:spPr/>
        <p:txBody>
          <a:bodyPr/>
          <a:lstStyle/>
          <a:p>
            <a:pPr marL="0" indent="0">
              <a:buNone/>
            </a:pPr>
            <a:endParaRPr lang="nl-NL" dirty="0"/>
          </a:p>
          <a:p>
            <a:pPr marL="0" indent="0">
              <a:buNone/>
            </a:pPr>
            <a:r>
              <a:rPr lang="nl-NL" dirty="0"/>
              <a:t>Hof Amsterdam 3 oktober 2023, ECLI:NL:GHAMS:2023:2220</a:t>
            </a:r>
          </a:p>
          <a:p>
            <a:pPr marL="0" indent="0">
              <a:buNone/>
            </a:pPr>
            <a:endParaRPr lang="nl-NL" dirty="0"/>
          </a:p>
          <a:p>
            <a:pPr algn="l">
              <a:buFont typeface="+mj-lt"/>
              <a:buAutoNum type="arabicPeriod"/>
            </a:pPr>
            <a:r>
              <a:rPr lang="nl-NL" b="0" i="0" dirty="0">
                <a:solidFill>
                  <a:srgbClr val="000000"/>
                </a:solidFill>
                <a:effectLst/>
                <a:latin typeface="Verdana" panose="020B0604030504040204" pitchFamily="34" charset="0"/>
              </a:rPr>
              <a:t>Is het mogelijk dat, wanneer het (eventuele) ondernemerschap van een werker buiten beschouwing wordt gelaten, de tussen deze werker en diens opdrachtgever/werkgever gesloten overeenkomst kwalificeert als arbeidsovereenkomst, terwijl met het wel in beschouwing nemen van dat (eventuele) ondernemerschap, dezelfde overeenkomst niet als arbeidsovereenkomst kwalificeert?</a:t>
            </a:r>
          </a:p>
        </p:txBody>
      </p:sp>
    </p:spTree>
    <p:extLst>
      <p:ext uri="{BB962C8B-B14F-4D97-AF65-F5344CB8AC3E}">
        <p14:creationId xmlns:p14="http://schemas.microsoft.com/office/powerpoint/2010/main" val="1324049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zit dat nou met dat ondernemerschap? </a:t>
            </a:r>
          </a:p>
        </p:txBody>
      </p:sp>
      <p:sp>
        <p:nvSpPr>
          <p:cNvPr id="3" name="Tijdelijke aanduiding voor inhoud 2"/>
          <p:cNvSpPr>
            <a:spLocks noGrp="1"/>
          </p:cNvSpPr>
          <p:nvPr>
            <p:ph idx="1"/>
          </p:nvPr>
        </p:nvSpPr>
        <p:spPr/>
        <p:txBody>
          <a:bodyPr/>
          <a:lstStyle/>
          <a:p>
            <a:pPr marL="0" indent="0" algn="l">
              <a:buNone/>
            </a:pPr>
            <a:r>
              <a:rPr lang="nl-NL" dirty="0"/>
              <a:t>2. </a:t>
            </a:r>
            <a:r>
              <a:rPr lang="nl-NL" b="0" i="0" dirty="0">
                <a:solidFill>
                  <a:srgbClr val="000000"/>
                </a:solidFill>
                <a:effectLst/>
                <a:latin typeface="Verdana" panose="020B0604030504040204" pitchFamily="34" charset="0"/>
              </a:rPr>
              <a:t>Indien het antwoord op de eerste vraag bevestigend is, betekent dat dan dat de arbeidsrelatie ten aanzien van precies hetzelfde werk, verricht ten behoeve van dezelfde opdrachtgever/werkgever, verricht door de ene werker (niet zijnde een ondernemer) anders wordt gekwalificeerd dan de arbeidsrelatie ten aanzien van dat zelfde werk verricht door een andere werker (wel zijnde een ondernemer)?</a:t>
            </a:r>
          </a:p>
        </p:txBody>
      </p:sp>
    </p:spTree>
    <p:extLst>
      <p:ext uri="{BB962C8B-B14F-4D97-AF65-F5344CB8AC3E}">
        <p14:creationId xmlns:p14="http://schemas.microsoft.com/office/powerpoint/2010/main" val="301663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zit dat nou met dat ondernemerschap? </a:t>
            </a:r>
          </a:p>
        </p:txBody>
      </p:sp>
      <p:sp>
        <p:nvSpPr>
          <p:cNvPr id="3" name="Tijdelijke aanduiding voor inhoud 2"/>
          <p:cNvSpPr>
            <a:spLocks noGrp="1"/>
          </p:cNvSpPr>
          <p:nvPr>
            <p:ph idx="1"/>
          </p:nvPr>
        </p:nvSpPr>
        <p:spPr>
          <a:xfrm>
            <a:off x="323410" y="915520"/>
            <a:ext cx="8713210" cy="3506544"/>
          </a:xfrm>
        </p:spPr>
        <p:txBody>
          <a:bodyPr/>
          <a:lstStyle/>
          <a:p>
            <a:pPr marL="0" indent="0" algn="l">
              <a:buNone/>
            </a:pPr>
            <a:r>
              <a:rPr lang="nl-NL" b="0" i="0" dirty="0">
                <a:solidFill>
                  <a:srgbClr val="000000"/>
                </a:solidFill>
                <a:effectLst/>
                <a:latin typeface="Verdana" panose="020B0604030504040204" pitchFamily="34" charset="0"/>
              </a:rPr>
              <a:t>3. Dient het aspect ‘ondernemerschap’, zoals genoemd in overweging 3.2.5 van voornoemd arrest van de Hoge Raad van 24 maart 2023, aldus te worden opgevat (visie 1) dat dit ondernemerschap zich beperkt tot die aspecten van ondernemerschap zoals die zich voordoen in de specifieke relatie tussen deze werker en deze opdrachtgever/werkgever (bijvoorbeeld ten aanzien van een grotere vrijheid van werktijden of werkplaats dan werknemers in een vergelijkbare situatie plegen te hebben, dan wel grotere winst- of verlieskansen dan werknemers in een vergelijkbare situatie plegen te hebben) of (visie 2) dat voor dit ondernemerschap ook van belang zijn aspecten die betrekking hebben op de (ondernemers)situatie van de desbetreffende werker buiten de specifieke relatie tussen deze werker en deze opdrachtgever/werkgever, of (visie 3) moet dit ondernemerschap op een nog andere manier worden uitgelegd.”</a:t>
            </a:r>
          </a:p>
        </p:txBody>
      </p:sp>
    </p:spTree>
    <p:extLst>
      <p:ext uri="{BB962C8B-B14F-4D97-AF65-F5344CB8AC3E}">
        <p14:creationId xmlns:p14="http://schemas.microsoft.com/office/powerpoint/2010/main" val="2902301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Karien van Gennip">
            <a:extLst>
              <a:ext uri="{FF2B5EF4-FFF2-40B4-BE49-F238E27FC236}">
                <a16:creationId xmlns:a16="http://schemas.microsoft.com/office/drawing/2014/main" id="{7C42940A-1ECA-F00F-5DE2-095D66F79EFA}"/>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190482"/>
            <a:ext cx="9144000" cy="6092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739AC50-F399-FBDE-0DF5-09B4DA978299}"/>
              </a:ext>
            </a:extLst>
          </p:cNvPr>
          <p:cNvSpPr>
            <a:spLocks noGrp="1"/>
          </p:cNvSpPr>
          <p:nvPr>
            <p:ph type="title"/>
          </p:nvPr>
        </p:nvSpPr>
        <p:spPr/>
        <p:txBody>
          <a:bodyPr/>
          <a:lstStyle/>
          <a:p>
            <a:r>
              <a:rPr lang="en-US" dirty="0" err="1"/>
              <a:t>Plannen</a:t>
            </a:r>
            <a:r>
              <a:rPr lang="en-US" dirty="0"/>
              <a:t> minister SZW</a:t>
            </a:r>
            <a:endParaRPr lang="nl-NL" dirty="0"/>
          </a:p>
        </p:txBody>
      </p:sp>
      <p:sp>
        <p:nvSpPr>
          <p:cNvPr id="3" name="Content Placeholder 2">
            <a:extLst>
              <a:ext uri="{FF2B5EF4-FFF2-40B4-BE49-F238E27FC236}">
                <a16:creationId xmlns:a16="http://schemas.microsoft.com/office/drawing/2014/main" id="{526B4562-F0AA-0229-C811-923AE99C208A}"/>
              </a:ext>
            </a:extLst>
          </p:cNvPr>
          <p:cNvSpPr>
            <a:spLocks noGrp="1"/>
          </p:cNvSpPr>
          <p:nvPr>
            <p:ph idx="1"/>
          </p:nvPr>
        </p:nvSpPr>
        <p:spPr/>
        <p:txBody>
          <a:bodyPr/>
          <a:lstStyle/>
          <a:p>
            <a:pPr marL="0" indent="0">
              <a:buNone/>
            </a:pPr>
            <a:endParaRPr lang="nl-NL" dirty="0"/>
          </a:p>
          <a:p>
            <a:endParaRPr lang="nl-NL" dirty="0"/>
          </a:p>
          <a:p>
            <a:r>
              <a:rPr lang="nl-NL" dirty="0" err="1"/>
              <a:t>Flex</a:t>
            </a:r>
            <a:endParaRPr lang="nl-NL" dirty="0"/>
          </a:p>
          <a:p>
            <a:endParaRPr lang="nl-NL" dirty="0"/>
          </a:p>
          <a:p>
            <a:r>
              <a:rPr lang="nl-NL" dirty="0"/>
              <a:t>ZZP</a:t>
            </a:r>
          </a:p>
          <a:p>
            <a:endParaRPr lang="nl-NL" dirty="0"/>
          </a:p>
          <a:p>
            <a:r>
              <a:rPr lang="nl-NL" dirty="0"/>
              <a:t>Zieke werknemer</a:t>
            </a:r>
          </a:p>
          <a:p>
            <a:endParaRPr lang="nl-NL" dirty="0"/>
          </a:p>
          <a:p>
            <a:r>
              <a:rPr lang="nl-NL" dirty="0"/>
              <a:t>Concurrentiebeding</a:t>
            </a:r>
          </a:p>
          <a:p>
            <a:endParaRPr lang="nl-NL" dirty="0"/>
          </a:p>
        </p:txBody>
      </p:sp>
      <p:sp>
        <p:nvSpPr>
          <p:cNvPr id="4" name="Slide Number Placeholder 3">
            <a:extLst>
              <a:ext uri="{FF2B5EF4-FFF2-40B4-BE49-F238E27FC236}">
                <a16:creationId xmlns:a16="http://schemas.microsoft.com/office/drawing/2014/main" id="{25D05876-B0E7-43E6-06CC-68171B202F8E}"/>
              </a:ext>
            </a:extLst>
          </p:cNvPr>
          <p:cNvSpPr>
            <a:spLocks noGrp="1"/>
          </p:cNvSpPr>
          <p:nvPr>
            <p:ph type="sldNum" sz="quarter" idx="12"/>
          </p:nvPr>
        </p:nvSpPr>
        <p:spPr/>
        <p:txBody>
          <a:bodyPr/>
          <a:lstStyle/>
          <a:p>
            <a:fld id="{8C6BC05E-DB9A-EB4A-A776-575FA40369A3}" type="slidenum">
              <a:rPr lang="en-GB" noProof="0" smtClean="0"/>
              <a:pPr/>
              <a:t>2</a:t>
            </a:fld>
            <a:endParaRPr lang="en-GB" noProof="0"/>
          </a:p>
        </p:txBody>
      </p:sp>
    </p:spTree>
    <p:extLst>
      <p:ext uri="{BB962C8B-B14F-4D97-AF65-F5344CB8AC3E}">
        <p14:creationId xmlns:p14="http://schemas.microsoft.com/office/powerpoint/2010/main" val="1399403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zit dat nou met dat ondernemerschap? </a:t>
            </a:r>
          </a:p>
        </p:txBody>
      </p:sp>
      <p:sp>
        <p:nvSpPr>
          <p:cNvPr id="3" name="Tijdelijke aanduiding voor inhoud 2"/>
          <p:cNvSpPr>
            <a:spLocks noGrp="1"/>
          </p:cNvSpPr>
          <p:nvPr>
            <p:ph idx="1"/>
          </p:nvPr>
        </p:nvSpPr>
        <p:spPr/>
        <p:txBody>
          <a:bodyPr/>
          <a:lstStyle/>
          <a:p>
            <a:pPr marL="0" indent="0">
              <a:buNone/>
            </a:pPr>
            <a:endParaRPr lang="nl-NL" dirty="0"/>
          </a:p>
          <a:p>
            <a:pPr marL="0" indent="0">
              <a:buNone/>
            </a:pPr>
            <a:r>
              <a:rPr lang="nl-NL" dirty="0"/>
              <a:t>Wat zegt de regering daarover? </a:t>
            </a:r>
          </a:p>
          <a:p>
            <a:pPr marL="0" indent="0">
              <a:buNone/>
            </a:pPr>
            <a:endParaRPr lang="nl-NL" dirty="0"/>
          </a:p>
          <a:p>
            <a:pPr marL="0" indent="0">
              <a:buNone/>
            </a:pPr>
            <a:endParaRPr lang="nl-NL" dirty="0"/>
          </a:p>
          <a:p>
            <a:pPr marL="0" indent="0">
              <a:buNone/>
            </a:pPr>
            <a:r>
              <a:rPr lang="nl-NL" dirty="0"/>
              <a:t>Er is een C-toets en een C+ -toets</a:t>
            </a:r>
          </a:p>
        </p:txBody>
      </p:sp>
    </p:spTree>
    <p:extLst>
      <p:ext uri="{BB962C8B-B14F-4D97-AF65-F5344CB8AC3E}">
        <p14:creationId xmlns:p14="http://schemas.microsoft.com/office/powerpoint/2010/main" val="1108897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Rechtsvermoeden op basis van een tarief </a:t>
            </a:r>
          </a:p>
        </p:txBody>
      </p:sp>
      <p:sp>
        <p:nvSpPr>
          <p:cNvPr id="3" name="Tijdelijke aanduiding voor inhoud 2"/>
          <p:cNvSpPr>
            <a:spLocks noGrp="1"/>
          </p:cNvSpPr>
          <p:nvPr>
            <p:ph idx="1"/>
          </p:nvPr>
        </p:nvSpPr>
        <p:spPr/>
        <p:txBody>
          <a:bodyPr/>
          <a:lstStyle/>
          <a:p>
            <a:r>
              <a:rPr lang="nl-NL" dirty="0"/>
              <a:t>Artikel 7:610aa</a:t>
            </a:r>
          </a:p>
          <a:p>
            <a:endParaRPr lang="nl-NL" dirty="0"/>
          </a:p>
          <a:p>
            <a:r>
              <a:rPr lang="nl-NL" sz="1800" dirty="0">
                <a:solidFill>
                  <a:srgbClr val="000000"/>
                </a:solidFill>
                <a:effectLst/>
                <a:latin typeface="Verdana" panose="020B0604030504040204" pitchFamily="34" charset="0"/>
                <a:ea typeface="DejaVu Sans"/>
                <a:cs typeface="Lohit Hindi"/>
              </a:rPr>
              <a:t>Hij die ten behoeve van een ander tegen een beloning door die ander van ten hoogste </a:t>
            </a:r>
            <a:r>
              <a:rPr lang="nl-NL" sz="1800" dirty="0">
                <a:solidFill>
                  <a:srgbClr val="4D5156"/>
                </a:solidFill>
                <a:effectLst/>
                <a:latin typeface="Arial" panose="020B0604020202020204" pitchFamily="34" charset="0"/>
                <a:ea typeface="DejaVu Sans"/>
              </a:rPr>
              <a:t>€ </a:t>
            </a:r>
            <a:r>
              <a:rPr lang="nl-NL" sz="1800" dirty="0">
                <a:solidFill>
                  <a:srgbClr val="000000"/>
                </a:solidFill>
                <a:effectLst/>
                <a:latin typeface="Verdana" panose="020B0604030504040204" pitchFamily="34" charset="0"/>
                <a:ea typeface="DejaVu Sans"/>
                <a:cs typeface="Lohit Hindi"/>
              </a:rPr>
              <a:t>32,24  per uur, arbeid verricht, wordt vermoed deze arbeid te verrichten krachtens arbeidsovereenkomst</a:t>
            </a:r>
            <a:r>
              <a:rPr lang="nl-NL" dirty="0">
                <a:effectLst/>
              </a:rPr>
              <a:t> </a:t>
            </a:r>
            <a:r>
              <a:rPr lang="nl-NL" sz="1800" dirty="0">
                <a:solidFill>
                  <a:srgbClr val="000000"/>
                </a:solidFill>
                <a:effectLst/>
                <a:latin typeface="Verdana" panose="020B0604030504040204" pitchFamily="34" charset="0"/>
                <a:ea typeface="DejaVu Sans"/>
                <a:cs typeface="Lohit Hindi"/>
              </a:rPr>
              <a:t> </a:t>
            </a:r>
            <a:endParaRPr lang="nl-NL" dirty="0"/>
          </a:p>
        </p:txBody>
      </p:sp>
    </p:spTree>
    <p:extLst>
      <p:ext uri="{BB962C8B-B14F-4D97-AF65-F5344CB8AC3E}">
        <p14:creationId xmlns:p14="http://schemas.microsoft.com/office/powerpoint/2010/main" val="818370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1A38D-9E5E-1B8F-FAAC-6D8B2DF7808C}"/>
              </a:ext>
            </a:extLst>
          </p:cNvPr>
          <p:cNvSpPr>
            <a:spLocks noGrp="1"/>
          </p:cNvSpPr>
          <p:nvPr>
            <p:ph type="title"/>
          </p:nvPr>
        </p:nvSpPr>
        <p:spPr/>
        <p:txBody>
          <a:bodyPr/>
          <a:lstStyle/>
          <a:p>
            <a:r>
              <a:rPr lang="nl-NL" dirty="0" err="1"/>
              <a:t>Rl</a:t>
            </a:r>
            <a:r>
              <a:rPr lang="nl-NL" dirty="0"/>
              <a:t>. betreffende de verbetering van de arbeidsvoorwaarden bij platformwerk</a:t>
            </a:r>
          </a:p>
        </p:txBody>
      </p:sp>
      <p:sp>
        <p:nvSpPr>
          <p:cNvPr id="3" name="Content Placeholder 2">
            <a:extLst>
              <a:ext uri="{FF2B5EF4-FFF2-40B4-BE49-F238E27FC236}">
                <a16:creationId xmlns:a16="http://schemas.microsoft.com/office/drawing/2014/main" id="{9522E45C-0EC4-015B-A1DC-D86CEFB9CAE8}"/>
              </a:ext>
            </a:extLst>
          </p:cNvPr>
          <p:cNvSpPr>
            <a:spLocks noGrp="1"/>
          </p:cNvSpPr>
          <p:nvPr>
            <p:ph idx="1"/>
          </p:nvPr>
        </p:nvSpPr>
        <p:spPr/>
        <p:txBody>
          <a:bodyPr/>
          <a:lstStyle/>
          <a:p>
            <a:endParaRPr lang="nl-NL" dirty="0"/>
          </a:p>
          <a:p>
            <a:pPr>
              <a:lnSpc>
                <a:spcPct val="100000"/>
              </a:lnSpc>
            </a:pPr>
            <a:r>
              <a:rPr lang="nl-NL" sz="1600" dirty="0"/>
              <a:t>Artikel 5 Wettelijk vermoeden </a:t>
            </a:r>
          </a:p>
          <a:p>
            <a:pPr>
              <a:lnSpc>
                <a:spcPct val="100000"/>
              </a:lnSpc>
            </a:pPr>
            <a:endParaRPr lang="nl-NL" sz="1600" dirty="0"/>
          </a:p>
          <a:p>
            <a:pPr marL="0" indent="0">
              <a:lnSpc>
                <a:spcPct val="100000"/>
              </a:lnSpc>
              <a:buNone/>
            </a:pPr>
            <a:r>
              <a:rPr lang="nl-NL" sz="1600" dirty="0"/>
              <a:t>1. Er is een wettelijk vermoeden dat de contractuele verhouding tussen een digitaal arbeidsplatform en een persoon die platformwerk verricht via dat platform, </a:t>
            </a:r>
            <a:r>
              <a:rPr lang="nl-NL" sz="1600" b="1" dirty="0"/>
              <a:t>een arbeidsverhouding is wanneer er feitelijke aanwijzingen zijn van zeggenschap en leiding, </a:t>
            </a:r>
            <a:r>
              <a:rPr lang="nl-NL" sz="1600" dirty="0"/>
              <a:t>overeenkomstig het nationale recht, collectieve overeenkomsten of gebruiken in de lidstaten en met in aanmerkingneming van de jurisprudentie van het Hof van Justitie. Indien het digitale arbeidsplatform het wettelijk vermoeden wil weerleggen, moet het bewijzen dat de betrokken contractuele relatie geen arbeidsverhouding is zoals die is gedefinieerd in de wetgeving, collectieve overeenkomsten of gebruiken van de lidstaten, met in aanmerkingneming van de jurisprudentie van het Hof van Justitie.</a:t>
            </a:r>
          </a:p>
        </p:txBody>
      </p:sp>
      <p:sp>
        <p:nvSpPr>
          <p:cNvPr id="4" name="Slide Number Placeholder 3">
            <a:extLst>
              <a:ext uri="{FF2B5EF4-FFF2-40B4-BE49-F238E27FC236}">
                <a16:creationId xmlns:a16="http://schemas.microsoft.com/office/drawing/2014/main" id="{7B2BA417-4AFC-92B2-D8A0-1A948E022C66}"/>
              </a:ext>
            </a:extLst>
          </p:cNvPr>
          <p:cNvSpPr>
            <a:spLocks noGrp="1"/>
          </p:cNvSpPr>
          <p:nvPr>
            <p:ph type="sldNum" sz="quarter" idx="12"/>
          </p:nvPr>
        </p:nvSpPr>
        <p:spPr/>
        <p:txBody>
          <a:bodyPr/>
          <a:lstStyle/>
          <a:p>
            <a:fld id="{8C6BC05E-DB9A-EB4A-A776-575FA40369A3}" type="slidenum">
              <a:rPr lang="nl-NL" smtClean="0"/>
              <a:pPr/>
              <a:t>22</a:t>
            </a:fld>
            <a:endParaRPr lang="nl-NL"/>
          </a:p>
        </p:txBody>
      </p:sp>
    </p:spTree>
    <p:extLst>
      <p:ext uri="{BB962C8B-B14F-4D97-AF65-F5344CB8AC3E}">
        <p14:creationId xmlns:p14="http://schemas.microsoft.com/office/powerpoint/2010/main" val="3876015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361F5-2191-F521-424D-A4F770131F6F}"/>
              </a:ext>
            </a:extLst>
          </p:cNvPr>
          <p:cNvSpPr>
            <a:spLocks noGrp="1"/>
          </p:cNvSpPr>
          <p:nvPr>
            <p:ph type="title"/>
          </p:nvPr>
        </p:nvSpPr>
        <p:spPr/>
        <p:txBody>
          <a:bodyPr/>
          <a:lstStyle/>
          <a:p>
            <a:r>
              <a:rPr lang="nl-NL" dirty="0"/>
              <a:t>Inbedding?</a:t>
            </a:r>
          </a:p>
        </p:txBody>
      </p:sp>
      <p:sp>
        <p:nvSpPr>
          <p:cNvPr id="3" name="Content Placeholder 2">
            <a:extLst>
              <a:ext uri="{FF2B5EF4-FFF2-40B4-BE49-F238E27FC236}">
                <a16:creationId xmlns:a16="http://schemas.microsoft.com/office/drawing/2014/main" id="{7F03AD69-DBE2-ACCE-FD89-70FA0784CEA4}"/>
              </a:ext>
            </a:extLst>
          </p:cNvPr>
          <p:cNvSpPr>
            <a:spLocks noGrp="1"/>
          </p:cNvSpPr>
          <p:nvPr>
            <p:ph idx="1"/>
          </p:nvPr>
        </p:nvSpPr>
        <p:spPr/>
        <p:txBody>
          <a:bodyPr/>
          <a:lstStyle/>
          <a:p>
            <a:pPr marL="0" indent="0">
              <a:buNone/>
            </a:pPr>
            <a:r>
              <a:rPr lang="nl-NL" dirty="0"/>
              <a:t>(7) Hoewel digitale arbeidsplatformen mensen die via die platformen werken vaak kwalificeren als zelfstandigen of als “onafhankelijke contractanten”, hebben veel rechterlijke instanties vastgesteld dat de platformen de facto leiding geven aan en zeggenschap hebben over deze personen, vaak door </a:t>
            </a:r>
            <a:r>
              <a:rPr lang="nl-NL" b="1" dirty="0"/>
              <a:t>hen te integreren in hun belangrijkste bedrijfsactiviteiten</a:t>
            </a:r>
            <a:r>
              <a:rPr lang="nl-NL" dirty="0"/>
              <a:t>. Deze rechterlijke instanties hebben dus schijnzelfstandigen </a:t>
            </a:r>
            <a:r>
              <a:rPr lang="nl-NL" dirty="0" err="1"/>
              <a:t>geherkwalificeerd</a:t>
            </a:r>
            <a:r>
              <a:rPr lang="nl-NL" dirty="0"/>
              <a:t> als werknemers van de platformen</a:t>
            </a:r>
          </a:p>
        </p:txBody>
      </p:sp>
      <p:sp>
        <p:nvSpPr>
          <p:cNvPr id="4" name="Slide Number Placeholder 3">
            <a:extLst>
              <a:ext uri="{FF2B5EF4-FFF2-40B4-BE49-F238E27FC236}">
                <a16:creationId xmlns:a16="http://schemas.microsoft.com/office/drawing/2014/main" id="{624FE427-67FC-160F-19EE-17BFCCA67818}"/>
              </a:ext>
            </a:extLst>
          </p:cNvPr>
          <p:cNvSpPr>
            <a:spLocks noGrp="1"/>
          </p:cNvSpPr>
          <p:nvPr>
            <p:ph type="sldNum" sz="quarter" idx="12"/>
          </p:nvPr>
        </p:nvSpPr>
        <p:spPr/>
        <p:txBody>
          <a:bodyPr/>
          <a:lstStyle/>
          <a:p>
            <a:fld id="{8C6BC05E-DB9A-EB4A-A776-575FA40369A3}" type="slidenum">
              <a:rPr lang="nl-NL" smtClean="0"/>
              <a:pPr/>
              <a:t>23</a:t>
            </a:fld>
            <a:endParaRPr lang="nl-NL"/>
          </a:p>
        </p:txBody>
      </p:sp>
    </p:spTree>
    <p:extLst>
      <p:ext uri="{BB962C8B-B14F-4D97-AF65-F5344CB8AC3E}">
        <p14:creationId xmlns:p14="http://schemas.microsoft.com/office/powerpoint/2010/main" val="745017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A700D-3962-B3D8-12EE-373C9B9E3F05}"/>
              </a:ext>
            </a:extLst>
          </p:cNvPr>
          <p:cNvSpPr>
            <a:spLocks noGrp="1"/>
          </p:cNvSpPr>
          <p:nvPr>
            <p:ph type="title"/>
          </p:nvPr>
        </p:nvSpPr>
        <p:spPr/>
        <p:txBody>
          <a:bodyPr/>
          <a:lstStyle/>
          <a:p>
            <a:r>
              <a:rPr lang="nl-NL" dirty="0"/>
              <a:t>Algoritmisch management met menselijk toezicht</a:t>
            </a:r>
          </a:p>
        </p:txBody>
      </p:sp>
      <p:sp>
        <p:nvSpPr>
          <p:cNvPr id="3" name="Content Placeholder 2">
            <a:extLst>
              <a:ext uri="{FF2B5EF4-FFF2-40B4-BE49-F238E27FC236}">
                <a16:creationId xmlns:a16="http://schemas.microsoft.com/office/drawing/2014/main" id="{324513B1-86C0-FA62-9B38-34D6B7B4F5AD}"/>
              </a:ext>
            </a:extLst>
          </p:cNvPr>
          <p:cNvSpPr>
            <a:spLocks noGrp="1"/>
          </p:cNvSpPr>
          <p:nvPr>
            <p:ph idx="1"/>
          </p:nvPr>
        </p:nvSpPr>
        <p:spPr/>
        <p:txBody>
          <a:bodyPr/>
          <a:lstStyle/>
          <a:p>
            <a:endParaRPr lang="nl-NL" b="0" i="1" dirty="0">
              <a:solidFill>
                <a:srgbClr val="000000"/>
              </a:solidFill>
              <a:effectLst/>
              <a:latin typeface="Brando"/>
            </a:endParaRPr>
          </a:p>
          <a:p>
            <a:pPr marL="0" indent="0">
              <a:buNone/>
            </a:pPr>
            <a:r>
              <a:rPr lang="nl-NL" b="0" i="0" dirty="0">
                <a:solidFill>
                  <a:srgbClr val="000000"/>
                </a:solidFill>
                <a:effectLst/>
                <a:latin typeface="Brando"/>
              </a:rPr>
              <a:t>Werknemers moeten naar behoren worden geïnformeerd over het gebruik van systemen voor geautomatiseerde monitoring of besluitvorming met betrekking tot onder meer hun aanwerving, arbeidsvoorwaarden en inkomsten. Ook komt er een verbod op gebruik van systemen voor geautomatiseerde monitoring of besluitvorming voor verwerking van bepaalde soorten persoonsgegevens van personen die platformwerk verrichten, zoals biometrische gegevens of gegevens over hun emotionele of psychologische toestand (art. 7-9).</a:t>
            </a:r>
            <a:br>
              <a:rPr lang="nl-NL" dirty="0"/>
            </a:br>
            <a:endParaRPr lang="nl-NL" dirty="0"/>
          </a:p>
          <a:p>
            <a:pPr marL="0" indent="0">
              <a:buNone/>
            </a:pPr>
            <a:r>
              <a:rPr lang="nl-NL" b="0" i="0" dirty="0">
                <a:solidFill>
                  <a:srgbClr val="000000"/>
                </a:solidFill>
                <a:effectLst/>
                <a:latin typeface="Brando"/>
              </a:rPr>
              <a:t>Menselijk toezicht en menselijke evaluatie zijn ook gegarandeerd bij geautomatiseerde besluiten, ook wat betreft het recht om uitleg te krijgen over die besluiten en ze te laten toetsen (art. 10 en 11).</a:t>
            </a:r>
            <a:endParaRPr lang="nl-NL" dirty="0"/>
          </a:p>
        </p:txBody>
      </p:sp>
      <p:sp>
        <p:nvSpPr>
          <p:cNvPr id="4" name="Slide Number Placeholder 3">
            <a:extLst>
              <a:ext uri="{FF2B5EF4-FFF2-40B4-BE49-F238E27FC236}">
                <a16:creationId xmlns:a16="http://schemas.microsoft.com/office/drawing/2014/main" id="{996D0864-5EBF-0F30-6F96-E2C4BAE8DEE9}"/>
              </a:ext>
            </a:extLst>
          </p:cNvPr>
          <p:cNvSpPr>
            <a:spLocks noGrp="1"/>
          </p:cNvSpPr>
          <p:nvPr>
            <p:ph type="sldNum" sz="quarter" idx="12"/>
          </p:nvPr>
        </p:nvSpPr>
        <p:spPr/>
        <p:txBody>
          <a:bodyPr/>
          <a:lstStyle/>
          <a:p>
            <a:fld id="{8C6BC05E-DB9A-EB4A-A776-575FA40369A3}" type="slidenum">
              <a:rPr lang="nl-NL" smtClean="0"/>
              <a:pPr/>
              <a:t>24</a:t>
            </a:fld>
            <a:endParaRPr lang="nl-NL"/>
          </a:p>
        </p:txBody>
      </p:sp>
    </p:spTree>
    <p:extLst>
      <p:ext uri="{BB962C8B-B14F-4D97-AF65-F5344CB8AC3E}">
        <p14:creationId xmlns:p14="http://schemas.microsoft.com/office/powerpoint/2010/main" val="448995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8F47A-07B3-DBF3-7014-FF1F8981B6C0}"/>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6AF91249-AE1A-8289-B68D-50754B99B913}"/>
              </a:ext>
            </a:extLst>
          </p:cNvPr>
          <p:cNvSpPr>
            <a:spLocks noGrp="1"/>
          </p:cNvSpPr>
          <p:nvPr>
            <p:ph idx="1"/>
          </p:nvPr>
        </p:nvSpPr>
        <p:spPr/>
        <p:txBody>
          <a:bodyPr/>
          <a:lstStyle/>
          <a:p>
            <a:endParaRPr lang="nl-NL"/>
          </a:p>
        </p:txBody>
      </p:sp>
      <p:sp>
        <p:nvSpPr>
          <p:cNvPr id="4" name="Slide Number Placeholder 3">
            <a:extLst>
              <a:ext uri="{FF2B5EF4-FFF2-40B4-BE49-F238E27FC236}">
                <a16:creationId xmlns:a16="http://schemas.microsoft.com/office/drawing/2014/main" id="{99F37207-045C-4DE4-C226-94882D62E5C1}"/>
              </a:ext>
            </a:extLst>
          </p:cNvPr>
          <p:cNvSpPr>
            <a:spLocks noGrp="1"/>
          </p:cNvSpPr>
          <p:nvPr>
            <p:ph type="sldNum" sz="quarter" idx="12"/>
          </p:nvPr>
        </p:nvSpPr>
        <p:spPr/>
        <p:txBody>
          <a:bodyPr/>
          <a:lstStyle/>
          <a:p>
            <a:fld id="{8C6BC05E-DB9A-EB4A-A776-575FA40369A3}" type="slidenum">
              <a:rPr lang="nl-NL" smtClean="0"/>
              <a:pPr/>
              <a:t>25</a:t>
            </a:fld>
            <a:endParaRPr lang="nl-NL"/>
          </a:p>
        </p:txBody>
      </p:sp>
      <p:pic>
        <p:nvPicPr>
          <p:cNvPr id="1026" name="Picture 2" descr="10 Companies with Part-Time, At-Home Jobs">
            <a:extLst>
              <a:ext uri="{FF2B5EF4-FFF2-40B4-BE49-F238E27FC236}">
                <a16:creationId xmlns:a16="http://schemas.microsoft.com/office/drawing/2014/main" id="{BC3EEB9B-8BAF-1492-36EE-9FE86DBEF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059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91525-4317-5F32-7679-FD3A32EBAAA8}"/>
              </a:ext>
            </a:extLst>
          </p:cNvPr>
          <p:cNvSpPr>
            <a:spLocks noGrp="1"/>
          </p:cNvSpPr>
          <p:nvPr>
            <p:ph type="title"/>
          </p:nvPr>
        </p:nvSpPr>
        <p:spPr/>
        <p:txBody>
          <a:bodyPr/>
          <a:lstStyle/>
          <a:p>
            <a:r>
              <a:rPr lang="nl-NL" dirty="0"/>
              <a:t>Deeltijdwerk en </a:t>
            </a:r>
            <a:r>
              <a:rPr lang="nl-NL" dirty="0" err="1"/>
              <a:t>prorateren</a:t>
            </a:r>
            <a:endParaRPr lang="nl-NL" dirty="0"/>
          </a:p>
        </p:txBody>
      </p:sp>
      <p:sp>
        <p:nvSpPr>
          <p:cNvPr id="3" name="Content Placeholder 2">
            <a:extLst>
              <a:ext uri="{FF2B5EF4-FFF2-40B4-BE49-F238E27FC236}">
                <a16:creationId xmlns:a16="http://schemas.microsoft.com/office/drawing/2014/main" id="{DE717F18-4158-D9DA-592D-2665027FA76B}"/>
              </a:ext>
            </a:extLst>
          </p:cNvPr>
          <p:cNvSpPr>
            <a:spLocks noGrp="1"/>
          </p:cNvSpPr>
          <p:nvPr>
            <p:ph idx="1"/>
          </p:nvPr>
        </p:nvSpPr>
        <p:spPr/>
        <p:txBody>
          <a:bodyPr/>
          <a:lstStyle/>
          <a:p>
            <a:br>
              <a:rPr lang="nl-NL" dirty="0">
                <a:effectLst/>
              </a:rPr>
            </a:br>
            <a:r>
              <a:rPr lang="nl-NL" dirty="0">
                <a:effectLst/>
              </a:rPr>
              <a:t>MK/Lufthansa </a:t>
            </a:r>
            <a:r>
              <a:rPr lang="nl-NL" dirty="0" err="1">
                <a:effectLst/>
              </a:rPr>
              <a:t>CityLine</a:t>
            </a:r>
            <a:r>
              <a:rPr lang="nl-NL" dirty="0">
                <a:effectLst/>
              </a:rPr>
              <a:t> GmbH</a:t>
            </a:r>
            <a:br>
              <a:rPr lang="nl-NL" dirty="0">
                <a:effectLst/>
              </a:rPr>
            </a:br>
            <a:r>
              <a:rPr lang="nl-NL" dirty="0">
                <a:effectLst/>
              </a:rPr>
              <a:t>Hof van Justitie van de Europese Unie, 19 oktober 2023</a:t>
            </a:r>
            <a:br>
              <a:rPr lang="nl-NL" dirty="0">
                <a:effectLst/>
              </a:rPr>
            </a:br>
            <a:r>
              <a:rPr lang="nl-NL" u="none" strike="noStrike" dirty="0">
                <a:solidFill>
                  <a:srgbClr val="C73434"/>
                </a:solidFill>
                <a:effectLst/>
                <a:hlinkClick r:id="rId2"/>
              </a:rPr>
              <a:t>ECLI:EU:C:2023:789</a:t>
            </a:r>
            <a:br>
              <a:rPr lang="nl-NL" dirty="0">
                <a:effectLst/>
              </a:rPr>
            </a:br>
            <a:endParaRPr lang="nl-NL" dirty="0">
              <a:effectLst/>
            </a:endParaRPr>
          </a:p>
          <a:p>
            <a:pPr algn="l"/>
            <a:r>
              <a:rPr lang="nl-NL" b="0" i="1" dirty="0">
                <a:solidFill>
                  <a:srgbClr val="000000"/>
                </a:solidFill>
                <a:effectLst/>
                <a:latin typeface="Brando"/>
              </a:rPr>
              <a:t>Een uniforme norm voor overwerkvergoeding (voltijdsniveau leidend voor deeltijders) leidt tot “minder gunstige arbeidsvoorwaarden” deeltijders.</a:t>
            </a:r>
            <a:endParaRPr lang="nl-NL" b="0" i="0" dirty="0">
              <a:solidFill>
                <a:srgbClr val="000000"/>
              </a:solidFill>
              <a:effectLst/>
              <a:latin typeface="Brando"/>
            </a:endParaRPr>
          </a:p>
          <a:p>
            <a:endParaRPr lang="nl-NL" dirty="0"/>
          </a:p>
        </p:txBody>
      </p:sp>
      <p:sp>
        <p:nvSpPr>
          <p:cNvPr id="4" name="Slide Number Placeholder 3">
            <a:extLst>
              <a:ext uri="{FF2B5EF4-FFF2-40B4-BE49-F238E27FC236}">
                <a16:creationId xmlns:a16="http://schemas.microsoft.com/office/drawing/2014/main" id="{85A90868-A439-ADD7-00E7-9C9DE36B393C}"/>
              </a:ext>
            </a:extLst>
          </p:cNvPr>
          <p:cNvSpPr>
            <a:spLocks noGrp="1"/>
          </p:cNvSpPr>
          <p:nvPr>
            <p:ph type="sldNum" sz="quarter" idx="12"/>
          </p:nvPr>
        </p:nvSpPr>
        <p:spPr/>
        <p:txBody>
          <a:bodyPr/>
          <a:lstStyle/>
          <a:p>
            <a:fld id="{8C6BC05E-DB9A-EB4A-A776-575FA40369A3}" type="slidenum">
              <a:rPr lang="nl-NL" smtClean="0"/>
              <a:pPr/>
              <a:t>26</a:t>
            </a:fld>
            <a:endParaRPr lang="nl-NL"/>
          </a:p>
        </p:txBody>
      </p:sp>
    </p:spTree>
    <p:extLst>
      <p:ext uri="{BB962C8B-B14F-4D97-AF65-F5344CB8AC3E}">
        <p14:creationId xmlns:p14="http://schemas.microsoft.com/office/powerpoint/2010/main" val="4153093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arneming huisartszorg gedurende vakantie">
            <a:extLst>
              <a:ext uri="{FF2B5EF4-FFF2-40B4-BE49-F238E27FC236}">
                <a16:creationId xmlns:a16="http://schemas.microsoft.com/office/drawing/2014/main" id="{EB6D39F7-36B8-C964-99E2-1ECC73E1C4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9143980" cy="5143490"/>
          </a:xfrm>
          <a:prstGeom prst="rect">
            <a:avLst/>
          </a:prstGeom>
          <a:solidFill>
            <a:srgbClr val="FFFFFF"/>
          </a:solidFill>
        </p:spPr>
      </p:pic>
      <p:sp>
        <p:nvSpPr>
          <p:cNvPr id="4" name="Slide Number Placeholder 3" hidden="1">
            <a:extLst>
              <a:ext uri="{FF2B5EF4-FFF2-40B4-BE49-F238E27FC236}">
                <a16:creationId xmlns:a16="http://schemas.microsoft.com/office/drawing/2014/main" id="{C4870D3B-F8F0-ACD4-A216-D6823E612E73}"/>
              </a:ext>
            </a:extLst>
          </p:cNvPr>
          <p:cNvSpPr>
            <a:spLocks noGrp="1"/>
          </p:cNvSpPr>
          <p:nvPr>
            <p:ph type="sldNum" sz="quarter" idx="12"/>
          </p:nvPr>
        </p:nvSpPr>
        <p:spPr/>
        <p:txBody>
          <a:bodyPr/>
          <a:lstStyle/>
          <a:p>
            <a:pPr>
              <a:spcAft>
                <a:spcPts val="600"/>
              </a:spcAft>
            </a:pPr>
            <a:fld id="{8C6BC05E-DB9A-EB4A-A776-575FA40369A3}" type="slidenum">
              <a:rPr lang="nl-NL" smtClean="0"/>
              <a:pPr>
                <a:spcAft>
                  <a:spcPts val="600"/>
                </a:spcAft>
              </a:pPr>
              <a:t>27</a:t>
            </a:fld>
            <a:endParaRPr lang="nl-NL"/>
          </a:p>
        </p:txBody>
      </p:sp>
    </p:spTree>
    <p:extLst>
      <p:ext uri="{BB962C8B-B14F-4D97-AF65-F5344CB8AC3E}">
        <p14:creationId xmlns:p14="http://schemas.microsoft.com/office/powerpoint/2010/main" val="4288736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EA063-2285-D6A5-3AB8-B32D8AFCC037}"/>
              </a:ext>
            </a:extLst>
          </p:cNvPr>
          <p:cNvSpPr>
            <a:spLocks noGrp="1"/>
          </p:cNvSpPr>
          <p:nvPr>
            <p:ph type="title"/>
          </p:nvPr>
        </p:nvSpPr>
        <p:spPr/>
        <p:txBody>
          <a:bodyPr/>
          <a:lstStyle/>
          <a:p>
            <a:r>
              <a:rPr lang="nl-NL" dirty="0"/>
              <a:t>Vakantie</a:t>
            </a:r>
          </a:p>
        </p:txBody>
      </p:sp>
      <p:sp>
        <p:nvSpPr>
          <p:cNvPr id="3" name="Content Placeholder 2">
            <a:extLst>
              <a:ext uri="{FF2B5EF4-FFF2-40B4-BE49-F238E27FC236}">
                <a16:creationId xmlns:a16="http://schemas.microsoft.com/office/drawing/2014/main" id="{6C8DF04B-28D8-6430-F92A-54FC19511084}"/>
              </a:ext>
            </a:extLst>
          </p:cNvPr>
          <p:cNvSpPr>
            <a:spLocks noGrp="1"/>
          </p:cNvSpPr>
          <p:nvPr>
            <p:ph idx="1"/>
          </p:nvPr>
        </p:nvSpPr>
        <p:spPr/>
        <p:txBody>
          <a:bodyPr/>
          <a:lstStyle/>
          <a:p>
            <a:r>
              <a:rPr lang="nl-NL" dirty="0">
                <a:effectLst/>
              </a:rPr>
              <a:t>NS Reizigers/werknemer</a:t>
            </a:r>
            <a:br>
              <a:rPr lang="nl-NL" dirty="0">
                <a:effectLst/>
              </a:rPr>
            </a:br>
            <a:r>
              <a:rPr lang="nl-NL" dirty="0">
                <a:effectLst/>
              </a:rPr>
              <a:t>Hoge Raad, 9 juni 2023</a:t>
            </a:r>
            <a:br>
              <a:rPr lang="nl-NL" dirty="0">
                <a:effectLst/>
              </a:rPr>
            </a:br>
            <a:r>
              <a:rPr lang="nl-NL" u="none" strike="noStrike" dirty="0">
                <a:solidFill>
                  <a:srgbClr val="C73434"/>
                </a:solidFill>
                <a:effectLst/>
                <a:hlinkClick r:id="rId2"/>
              </a:rPr>
              <a:t>ECLI:NL:HR:2023:816</a:t>
            </a:r>
            <a:br>
              <a:rPr lang="nl-NL" dirty="0">
                <a:effectLst/>
              </a:rPr>
            </a:br>
            <a:endParaRPr lang="nl-NL" dirty="0">
              <a:effectLst/>
            </a:endParaRPr>
          </a:p>
          <a:p>
            <a:pPr algn="l"/>
            <a:r>
              <a:rPr lang="nl-NL" b="0" i="1" dirty="0">
                <a:solidFill>
                  <a:srgbClr val="000000"/>
                </a:solidFill>
                <a:effectLst/>
                <a:latin typeface="Brando"/>
              </a:rPr>
              <a:t>De wet staat niet toe dat voor bovenwettelijke vakantie een minder ruim loonbegrip wordt overeengekomen dan geldt voor wettelijke vakantie.</a:t>
            </a:r>
            <a:endParaRPr lang="nl-NL" b="0" i="0" dirty="0">
              <a:solidFill>
                <a:srgbClr val="000000"/>
              </a:solidFill>
              <a:effectLst/>
              <a:latin typeface="Brando"/>
            </a:endParaRPr>
          </a:p>
          <a:p>
            <a:endParaRPr lang="nl-NL" dirty="0"/>
          </a:p>
        </p:txBody>
      </p:sp>
      <p:sp>
        <p:nvSpPr>
          <p:cNvPr id="4" name="Slide Number Placeholder 3">
            <a:extLst>
              <a:ext uri="{FF2B5EF4-FFF2-40B4-BE49-F238E27FC236}">
                <a16:creationId xmlns:a16="http://schemas.microsoft.com/office/drawing/2014/main" id="{7AC8AA58-CB66-701F-8506-8A1018467E7C}"/>
              </a:ext>
            </a:extLst>
          </p:cNvPr>
          <p:cNvSpPr>
            <a:spLocks noGrp="1"/>
          </p:cNvSpPr>
          <p:nvPr>
            <p:ph type="sldNum" sz="quarter" idx="12"/>
          </p:nvPr>
        </p:nvSpPr>
        <p:spPr/>
        <p:txBody>
          <a:bodyPr/>
          <a:lstStyle/>
          <a:p>
            <a:fld id="{8C6BC05E-DB9A-EB4A-A776-575FA40369A3}" type="slidenum">
              <a:rPr lang="nl-NL" smtClean="0"/>
              <a:pPr/>
              <a:t>28</a:t>
            </a:fld>
            <a:endParaRPr lang="nl-NL"/>
          </a:p>
        </p:txBody>
      </p:sp>
    </p:spTree>
    <p:extLst>
      <p:ext uri="{BB962C8B-B14F-4D97-AF65-F5344CB8AC3E}">
        <p14:creationId xmlns:p14="http://schemas.microsoft.com/office/powerpoint/2010/main" val="475656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E410F-6CE4-72A3-D0A2-BF71781071F3}"/>
              </a:ext>
            </a:extLst>
          </p:cNvPr>
          <p:cNvSpPr>
            <a:spLocks noGrp="1"/>
          </p:cNvSpPr>
          <p:nvPr>
            <p:ph type="title"/>
          </p:nvPr>
        </p:nvSpPr>
        <p:spPr/>
        <p:txBody>
          <a:bodyPr/>
          <a:lstStyle/>
          <a:p>
            <a:r>
              <a:rPr lang="nl-NL" dirty="0"/>
              <a:t>Informeren en verjaring</a:t>
            </a:r>
          </a:p>
        </p:txBody>
      </p:sp>
      <p:sp>
        <p:nvSpPr>
          <p:cNvPr id="3" name="Content Placeholder 2">
            <a:extLst>
              <a:ext uri="{FF2B5EF4-FFF2-40B4-BE49-F238E27FC236}">
                <a16:creationId xmlns:a16="http://schemas.microsoft.com/office/drawing/2014/main" id="{725E292C-9F2D-E0B8-D71D-0FCF50437F13}"/>
              </a:ext>
            </a:extLst>
          </p:cNvPr>
          <p:cNvSpPr>
            <a:spLocks noGrp="1"/>
          </p:cNvSpPr>
          <p:nvPr>
            <p:ph idx="1"/>
          </p:nvPr>
        </p:nvSpPr>
        <p:spPr/>
        <p:txBody>
          <a:bodyPr/>
          <a:lstStyle/>
          <a:p>
            <a:r>
              <a:rPr lang="nl-NL" sz="1800" dirty="0">
                <a:solidFill>
                  <a:srgbClr val="000000"/>
                </a:solidFill>
                <a:effectLst/>
                <a:latin typeface="Brando"/>
                <a:ea typeface="Times New Roman" panose="02020603050405020304" pitchFamily="18" charset="0"/>
              </a:rPr>
              <a:t>HR 23 juni 2023, ECLI:NL:HR:2023:955</a:t>
            </a:r>
          </a:p>
          <a:p>
            <a:endParaRPr lang="nl-NL" sz="1800" dirty="0">
              <a:effectLst/>
              <a:latin typeface="Times New Roman" panose="02020603050405020304" pitchFamily="18" charset="0"/>
              <a:ea typeface="Times New Roman" panose="02020603050405020304" pitchFamily="18" charset="0"/>
            </a:endParaRPr>
          </a:p>
          <a:p>
            <a:r>
              <a:rPr lang="en-US" sz="1800" dirty="0">
                <a:solidFill>
                  <a:srgbClr val="000000"/>
                </a:solidFill>
                <a:effectLst/>
                <a:latin typeface="Brando"/>
                <a:ea typeface="Calibri" panose="020F0502020204030204" pitchFamily="34" charset="0"/>
                <a:cs typeface="Times New Roman" panose="02020603050405020304" pitchFamily="18" charset="0"/>
              </a:rPr>
              <a:t>[</a:t>
            </a:r>
            <a:r>
              <a:rPr lang="en-US" sz="1800" dirty="0" err="1">
                <a:solidFill>
                  <a:srgbClr val="000000"/>
                </a:solidFill>
                <a:effectLst/>
                <a:latin typeface="Brando"/>
                <a:ea typeface="Calibri" panose="020F0502020204030204" pitchFamily="34" charset="0"/>
                <a:cs typeface="Times New Roman" panose="02020603050405020304" pitchFamily="18" charset="0"/>
              </a:rPr>
              <a:t>werkgever</a:t>
            </a:r>
            <a:r>
              <a:rPr lang="en-US" sz="1800" dirty="0">
                <a:solidFill>
                  <a:srgbClr val="000000"/>
                </a:solidFill>
                <a:effectLst/>
                <a:latin typeface="Brando"/>
                <a:ea typeface="Calibri" panose="020F0502020204030204" pitchFamily="34" charset="0"/>
                <a:cs typeface="Times New Roman" panose="02020603050405020304" pitchFamily="18" charset="0"/>
              </a:rPr>
              <a:t>] </a:t>
            </a:r>
            <a:r>
              <a:rPr lang="en-US" sz="1800" dirty="0" err="1">
                <a:solidFill>
                  <a:srgbClr val="000000"/>
                </a:solidFill>
                <a:effectLst/>
                <a:latin typeface="Brando"/>
                <a:ea typeface="Calibri" panose="020F0502020204030204" pitchFamily="34" charset="0"/>
                <a:cs typeface="Times New Roman" panose="02020603050405020304" pitchFamily="18" charset="0"/>
              </a:rPr>
              <a:t>heeft</a:t>
            </a:r>
            <a:r>
              <a:rPr lang="en-US" sz="1800" dirty="0">
                <a:solidFill>
                  <a:srgbClr val="000000"/>
                </a:solidFill>
                <a:effectLst/>
                <a:latin typeface="Brando"/>
                <a:ea typeface="Calibri" panose="020F0502020204030204" pitchFamily="34" charset="0"/>
                <a:cs typeface="Times New Roman" panose="02020603050405020304" pitchFamily="18" charset="0"/>
              </a:rPr>
              <a:t> </a:t>
            </a:r>
            <a:r>
              <a:rPr lang="en-US" sz="1800" dirty="0" err="1">
                <a:solidFill>
                  <a:srgbClr val="000000"/>
                </a:solidFill>
                <a:effectLst/>
                <a:latin typeface="Brando"/>
                <a:ea typeface="Calibri" panose="020F0502020204030204" pitchFamily="34" charset="0"/>
                <a:cs typeface="Times New Roman" panose="02020603050405020304" pitchFamily="18" charset="0"/>
              </a:rPr>
              <a:t>onvoldoende</a:t>
            </a:r>
            <a:r>
              <a:rPr lang="en-US" sz="1800" dirty="0">
                <a:solidFill>
                  <a:srgbClr val="000000"/>
                </a:solidFill>
                <a:effectLst/>
                <a:latin typeface="Brando"/>
                <a:ea typeface="Calibri" panose="020F0502020204030204" pitchFamily="34" charset="0"/>
                <a:cs typeface="Times New Roman" panose="02020603050405020304" pitchFamily="18" charset="0"/>
              </a:rPr>
              <a:t> </a:t>
            </a:r>
            <a:r>
              <a:rPr lang="en-US" sz="1800" dirty="0" err="1">
                <a:solidFill>
                  <a:srgbClr val="000000"/>
                </a:solidFill>
                <a:effectLst/>
                <a:latin typeface="Brando"/>
                <a:ea typeface="Calibri" panose="020F0502020204030204" pitchFamily="34" charset="0"/>
                <a:cs typeface="Times New Roman" panose="02020603050405020304" pitchFamily="18" charset="0"/>
              </a:rPr>
              <a:t>feiten</a:t>
            </a:r>
            <a:r>
              <a:rPr lang="en-US" sz="1800" dirty="0">
                <a:solidFill>
                  <a:srgbClr val="000000"/>
                </a:solidFill>
                <a:effectLst/>
                <a:latin typeface="Brando"/>
                <a:ea typeface="Calibri" panose="020F0502020204030204" pitchFamily="34" charset="0"/>
                <a:cs typeface="Times New Roman" panose="02020603050405020304" pitchFamily="18" charset="0"/>
              </a:rPr>
              <a:t> en </a:t>
            </a:r>
            <a:r>
              <a:rPr lang="en-US" sz="1800" dirty="0" err="1">
                <a:solidFill>
                  <a:srgbClr val="000000"/>
                </a:solidFill>
                <a:effectLst/>
                <a:latin typeface="Brando"/>
                <a:ea typeface="Calibri" panose="020F0502020204030204" pitchFamily="34" charset="0"/>
                <a:cs typeface="Times New Roman" panose="02020603050405020304" pitchFamily="18" charset="0"/>
              </a:rPr>
              <a:t>omstandigheden</a:t>
            </a:r>
            <a:r>
              <a:rPr lang="en-US" sz="1800" dirty="0">
                <a:solidFill>
                  <a:srgbClr val="000000"/>
                </a:solidFill>
                <a:effectLst/>
                <a:latin typeface="Brando"/>
                <a:ea typeface="Calibri" panose="020F0502020204030204" pitchFamily="34" charset="0"/>
                <a:cs typeface="Times New Roman" panose="02020603050405020304" pitchFamily="18" charset="0"/>
              </a:rPr>
              <a:t> </a:t>
            </a:r>
            <a:r>
              <a:rPr lang="en-US" sz="1800" dirty="0" err="1">
                <a:solidFill>
                  <a:srgbClr val="000000"/>
                </a:solidFill>
                <a:effectLst/>
                <a:latin typeface="Brando"/>
                <a:ea typeface="Calibri" panose="020F0502020204030204" pitchFamily="34" charset="0"/>
                <a:cs typeface="Times New Roman" panose="02020603050405020304" pitchFamily="18" charset="0"/>
              </a:rPr>
              <a:t>gesteld</a:t>
            </a:r>
            <a:r>
              <a:rPr lang="en-US" sz="1800" dirty="0">
                <a:solidFill>
                  <a:srgbClr val="000000"/>
                </a:solidFill>
                <a:effectLst/>
                <a:latin typeface="Brando"/>
                <a:ea typeface="Calibri" panose="020F0502020204030204" pitchFamily="34" charset="0"/>
                <a:cs typeface="Times New Roman" panose="02020603050405020304" pitchFamily="18" charset="0"/>
              </a:rPr>
              <a:t> </a:t>
            </a:r>
            <a:r>
              <a:rPr lang="en-US" sz="1800" dirty="0" err="1">
                <a:solidFill>
                  <a:srgbClr val="000000"/>
                </a:solidFill>
                <a:effectLst/>
                <a:latin typeface="Brando"/>
                <a:ea typeface="Calibri" panose="020F0502020204030204" pitchFamily="34" charset="0"/>
                <a:cs typeface="Times New Roman" panose="02020603050405020304" pitchFamily="18" charset="0"/>
              </a:rPr>
              <a:t>waaruit</a:t>
            </a:r>
            <a:r>
              <a:rPr lang="en-US" sz="1800" dirty="0">
                <a:solidFill>
                  <a:srgbClr val="000000"/>
                </a:solidFill>
                <a:effectLst/>
                <a:latin typeface="Brando"/>
                <a:ea typeface="Calibri" panose="020F0502020204030204" pitchFamily="34" charset="0"/>
                <a:cs typeface="Times New Roman" panose="02020603050405020304" pitchFamily="18" charset="0"/>
              </a:rPr>
              <a:t> </a:t>
            </a:r>
            <a:r>
              <a:rPr lang="en-US" sz="1800" dirty="0" err="1">
                <a:solidFill>
                  <a:srgbClr val="000000"/>
                </a:solidFill>
                <a:effectLst/>
                <a:latin typeface="Brando"/>
                <a:ea typeface="Calibri" panose="020F0502020204030204" pitchFamily="34" charset="0"/>
                <a:cs typeface="Times New Roman" panose="02020603050405020304" pitchFamily="18" charset="0"/>
              </a:rPr>
              <a:t>kan</a:t>
            </a:r>
            <a:r>
              <a:rPr lang="en-US" sz="1800" dirty="0">
                <a:solidFill>
                  <a:srgbClr val="000000"/>
                </a:solidFill>
                <a:effectLst/>
                <a:latin typeface="Brando"/>
                <a:ea typeface="Calibri" panose="020F0502020204030204" pitchFamily="34" charset="0"/>
                <a:cs typeface="Times New Roman" panose="02020603050405020304" pitchFamily="18" charset="0"/>
              </a:rPr>
              <a:t> </a:t>
            </a:r>
            <a:r>
              <a:rPr lang="en-US" sz="1800" dirty="0" err="1">
                <a:solidFill>
                  <a:srgbClr val="000000"/>
                </a:solidFill>
                <a:effectLst/>
                <a:latin typeface="Brando"/>
                <a:ea typeface="Calibri" panose="020F0502020204030204" pitchFamily="34" charset="0"/>
                <a:cs typeface="Times New Roman" panose="02020603050405020304" pitchFamily="18" charset="0"/>
              </a:rPr>
              <a:t>volgen</a:t>
            </a:r>
            <a:r>
              <a:rPr lang="en-US" sz="1800" dirty="0">
                <a:solidFill>
                  <a:srgbClr val="000000"/>
                </a:solidFill>
                <a:effectLst/>
                <a:latin typeface="Brando"/>
                <a:ea typeface="Calibri" panose="020F0502020204030204" pitchFamily="34" charset="0"/>
                <a:cs typeface="Times New Roman" panose="02020603050405020304" pitchFamily="18" charset="0"/>
              </a:rPr>
              <a:t> </a:t>
            </a:r>
            <a:r>
              <a:rPr lang="en-US" sz="1800" dirty="0" err="1">
                <a:solidFill>
                  <a:srgbClr val="000000"/>
                </a:solidFill>
                <a:effectLst/>
                <a:latin typeface="Brando"/>
                <a:ea typeface="Calibri" panose="020F0502020204030204" pitchFamily="34" charset="0"/>
                <a:cs typeface="Times New Roman" panose="02020603050405020304" pitchFamily="18" charset="0"/>
              </a:rPr>
              <a:t>dat</a:t>
            </a:r>
            <a:r>
              <a:rPr lang="en-US" sz="1800" dirty="0">
                <a:solidFill>
                  <a:srgbClr val="000000"/>
                </a:solidFill>
                <a:effectLst/>
                <a:latin typeface="Brando"/>
                <a:ea typeface="Calibri" panose="020F0502020204030204" pitchFamily="34" charset="0"/>
                <a:cs typeface="Times New Roman" panose="02020603050405020304" pitchFamily="18" charset="0"/>
              </a:rPr>
              <a:t> </a:t>
            </a:r>
            <a:r>
              <a:rPr lang="en-US" sz="1800" dirty="0" err="1">
                <a:solidFill>
                  <a:srgbClr val="000000"/>
                </a:solidFill>
                <a:effectLst/>
                <a:latin typeface="Brando"/>
                <a:ea typeface="Calibri" panose="020F0502020204030204" pitchFamily="34" charset="0"/>
                <a:cs typeface="Times New Roman" panose="02020603050405020304" pitchFamily="18" charset="0"/>
              </a:rPr>
              <a:t>hij</a:t>
            </a:r>
            <a:r>
              <a:rPr lang="en-US" sz="1800" dirty="0">
                <a:solidFill>
                  <a:srgbClr val="000000"/>
                </a:solidFill>
                <a:effectLst/>
                <a:latin typeface="Brando"/>
                <a:ea typeface="Calibri" panose="020F0502020204030204" pitchFamily="34" charset="0"/>
                <a:cs typeface="Times New Roman" panose="02020603050405020304" pitchFamily="18" charset="0"/>
              </a:rPr>
              <a:t> </a:t>
            </a:r>
            <a:r>
              <a:rPr lang="en-US" sz="1800" dirty="0" err="1">
                <a:solidFill>
                  <a:srgbClr val="000000"/>
                </a:solidFill>
                <a:effectLst/>
                <a:latin typeface="Brando"/>
                <a:ea typeface="Calibri" panose="020F0502020204030204" pitchFamily="34" charset="0"/>
                <a:cs typeface="Times New Roman" panose="02020603050405020304" pitchFamily="18" charset="0"/>
              </a:rPr>
              <a:t>jegens</a:t>
            </a:r>
            <a:r>
              <a:rPr lang="en-US" sz="1800" dirty="0">
                <a:solidFill>
                  <a:srgbClr val="000000"/>
                </a:solidFill>
                <a:effectLst/>
                <a:latin typeface="Brando"/>
                <a:ea typeface="Calibri" panose="020F0502020204030204" pitchFamily="34" charset="0"/>
                <a:cs typeface="Times New Roman" panose="02020603050405020304" pitchFamily="18" charset="0"/>
              </a:rPr>
              <a:t> [</a:t>
            </a:r>
            <a:r>
              <a:rPr lang="en-US" sz="1800" dirty="0" err="1">
                <a:solidFill>
                  <a:srgbClr val="000000"/>
                </a:solidFill>
                <a:effectLst/>
                <a:latin typeface="Brando"/>
                <a:ea typeface="Calibri" panose="020F0502020204030204" pitchFamily="34" charset="0"/>
                <a:cs typeface="Times New Roman" panose="02020603050405020304" pitchFamily="18" charset="0"/>
              </a:rPr>
              <a:t>werknemer</a:t>
            </a:r>
            <a:r>
              <a:rPr lang="en-US" sz="1800" dirty="0">
                <a:solidFill>
                  <a:srgbClr val="000000"/>
                </a:solidFill>
                <a:effectLst/>
                <a:latin typeface="Brando"/>
                <a:ea typeface="Calibri" panose="020F0502020204030204" pitchFamily="34" charset="0"/>
                <a:cs typeface="Times New Roman" panose="02020603050405020304" pitchFamily="18" charset="0"/>
              </a:rPr>
              <a:t>] </a:t>
            </a:r>
            <a:r>
              <a:rPr lang="en-US" sz="1800" dirty="0" err="1">
                <a:solidFill>
                  <a:srgbClr val="000000"/>
                </a:solidFill>
                <a:effectLst/>
                <a:latin typeface="Brando"/>
                <a:ea typeface="Calibri" panose="020F0502020204030204" pitchFamily="34" charset="0"/>
                <a:cs typeface="Times New Roman" panose="02020603050405020304" pitchFamily="18" charset="0"/>
              </a:rPr>
              <a:t>aan</a:t>
            </a:r>
            <a:r>
              <a:rPr lang="en-US" sz="1800" dirty="0">
                <a:solidFill>
                  <a:srgbClr val="000000"/>
                </a:solidFill>
                <a:effectLst/>
                <a:latin typeface="Brando"/>
                <a:ea typeface="Calibri" panose="020F0502020204030204" pitchFamily="34" charset="0"/>
                <a:cs typeface="Times New Roman" panose="02020603050405020304" pitchFamily="18" charset="0"/>
              </a:rPr>
              <a:t> </a:t>
            </a:r>
            <a:r>
              <a:rPr lang="en-US" sz="1800" dirty="0" err="1">
                <a:solidFill>
                  <a:srgbClr val="000000"/>
                </a:solidFill>
                <a:effectLst/>
                <a:latin typeface="Brando"/>
                <a:ea typeface="Calibri" panose="020F0502020204030204" pitchFamily="34" charset="0"/>
                <a:cs typeface="Times New Roman" panose="02020603050405020304" pitchFamily="18" charset="0"/>
              </a:rPr>
              <a:t>zijn</a:t>
            </a:r>
            <a:r>
              <a:rPr lang="en-US" sz="1800" dirty="0">
                <a:solidFill>
                  <a:srgbClr val="000000"/>
                </a:solidFill>
                <a:effectLst/>
                <a:latin typeface="Brando"/>
                <a:ea typeface="Calibri" panose="020F0502020204030204" pitchFamily="34" charset="0"/>
                <a:cs typeface="Times New Roman" panose="02020603050405020304" pitchFamily="18" charset="0"/>
              </a:rPr>
              <a:t> </a:t>
            </a:r>
            <a:r>
              <a:rPr lang="en-US" sz="1800" dirty="0" err="1">
                <a:solidFill>
                  <a:srgbClr val="000000"/>
                </a:solidFill>
                <a:effectLst/>
                <a:latin typeface="Brando"/>
                <a:ea typeface="Calibri" panose="020F0502020204030204" pitchFamily="34" charset="0"/>
                <a:cs typeface="Times New Roman" panose="02020603050405020304" pitchFamily="18" charset="0"/>
              </a:rPr>
              <a:t>zorg</a:t>
            </a:r>
            <a:r>
              <a:rPr lang="en-US" sz="1800" dirty="0">
                <a:solidFill>
                  <a:srgbClr val="000000"/>
                </a:solidFill>
                <a:effectLst/>
                <a:latin typeface="Brando"/>
                <a:ea typeface="Calibri" panose="020F0502020204030204" pitchFamily="34" charset="0"/>
                <a:cs typeface="Times New Roman" panose="02020603050405020304" pitchFamily="18" charset="0"/>
              </a:rPr>
              <a:t>- en </a:t>
            </a:r>
            <a:r>
              <a:rPr lang="en-US" sz="1800" dirty="0" err="1">
                <a:solidFill>
                  <a:srgbClr val="000000"/>
                </a:solidFill>
                <a:effectLst/>
                <a:latin typeface="Brando"/>
                <a:ea typeface="Calibri" panose="020F0502020204030204" pitchFamily="34" charset="0"/>
                <a:cs typeface="Times New Roman" panose="02020603050405020304" pitchFamily="18" charset="0"/>
              </a:rPr>
              <a:t>informatieverplichting</a:t>
            </a:r>
            <a:r>
              <a:rPr lang="en-US" sz="1800" dirty="0">
                <a:solidFill>
                  <a:srgbClr val="000000"/>
                </a:solidFill>
                <a:effectLst/>
                <a:latin typeface="Brando"/>
                <a:ea typeface="Calibri" panose="020F0502020204030204" pitchFamily="34" charset="0"/>
                <a:cs typeface="Times New Roman" panose="02020603050405020304" pitchFamily="18" charset="0"/>
              </a:rPr>
              <a:t> uit art. 7 </a:t>
            </a:r>
            <a:r>
              <a:rPr lang="en-US" sz="1800" dirty="0" err="1">
                <a:solidFill>
                  <a:srgbClr val="000000"/>
                </a:solidFill>
                <a:effectLst/>
                <a:latin typeface="Brando"/>
                <a:ea typeface="Calibri" panose="020F0502020204030204" pitchFamily="34" charset="0"/>
                <a:cs typeface="Times New Roman" panose="02020603050405020304" pitchFamily="18" charset="0"/>
              </a:rPr>
              <a:t>Richtlijn</a:t>
            </a:r>
            <a:r>
              <a:rPr lang="en-US" sz="1800" dirty="0">
                <a:solidFill>
                  <a:srgbClr val="000000"/>
                </a:solidFill>
                <a:effectLst/>
                <a:latin typeface="Brando"/>
                <a:ea typeface="Calibri" panose="020F0502020204030204" pitchFamily="34" charset="0"/>
                <a:cs typeface="Times New Roman" panose="02020603050405020304" pitchFamily="18" charset="0"/>
              </a:rPr>
              <a:t> 2003/88 en art. 31 lid 2 </a:t>
            </a:r>
            <a:r>
              <a:rPr lang="en-US" sz="1800" dirty="0" err="1">
                <a:solidFill>
                  <a:srgbClr val="000000"/>
                </a:solidFill>
                <a:effectLst/>
                <a:latin typeface="Brando"/>
                <a:ea typeface="Calibri" panose="020F0502020204030204" pitchFamily="34" charset="0"/>
                <a:cs typeface="Times New Roman" panose="02020603050405020304" pitchFamily="18" charset="0"/>
              </a:rPr>
              <a:t>Handvest</a:t>
            </a:r>
            <a:r>
              <a:rPr lang="en-US" sz="1800" dirty="0">
                <a:solidFill>
                  <a:srgbClr val="000000"/>
                </a:solidFill>
                <a:effectLst/>
                <a:latin typeface="Brando"/>
                <a:ea typeface="Calibri" panose="020F0502020204030204" pitchFamily="34" charset="0"/>
                <a:cs typeface="Times New Roman" panose="02020603050405020304" pitchFamily="18" charset="0"/>
              </a:rPr>
              <a:t> </a:t>
            </a:r>
            <a:r>
              <a:rPr lang="en-US" sz="1800" dirty="0" err="1">
                <a:solidFill>
                  <a:srgbClr val="000000"/>
                </a:solidFill>
                <a:effectLst/>
                <a:latin typeface="Brando"/>
                <a:ea typeface="Calibri" panose="020F0502020204030204" pitchFamily="34" charset="0"/>
                <a:cs typeface="Times New Roman" panose="02020603050405020304" pitchFamily="18" charset="0"/>
              </a:rPr>
              <a:t>heeft</a:t>
            </a:r>
            <a:r>
              <a:rPr lang="en-US" sz="1800" dirty="0">
                <a:solidFill>
                  <a:srgbClr val="000000"/>
                </a:solidFill>
                <a:effectLst/>
                <a:latin typeface="Brando"/>
                <a:ea typeface="Calibri" panose="020F0502020204030204" pitchFamily="34" charset="0"/>
                <a:cs typeface="Times New Roman" panose="02020603050405020304" pitchFamily="18" charset="0"/>
              </a:rPr>
              <a:t> </a:t>
            </a:r>
            <a:r>
              <a:rPr lang="en-US" sz="1800" dirty="0" err="1">
                <a:solidFill>
                  <a:srgbClr val="000000"/>
                </a:solidFill>
                <a:effectLst/>
                <a:latin typeface="Brando"/>
                <a:ea typeface="Calibri" panose="020F0502020204030204" pitchFamily="34" charset="0"/>
                <a:cs typeface="Times New Roman" panose="02020603050405020304" pitchFamily="18" charset="0"/>
              </a:rPr>
              <a:t>voldaan</a:t>
            </a:r>
            <a:r>
              <a:rPr lang="en-US" sz="1800" dirty="0">
                <a:solidFill>
                  <a:srgbClr val="000000"/>
                </a:solidFill>
                <a:effectLst/>
                <a:latin typeface="Brando"/>
                <a:ea typeface="Calibri" panose="020F0502020204030204" pitchFamily="34" charset="0"/>
                <a:cs typeface="Times New Roman" panose="02020603050405020304" pitchFamily="18" charset="0"/>
              </a:rPr>
              <a:t>, </a:t>
            </a:r>
            <a:r>
              <a:rPr lang="en-US" sz="1800" dirty="0" err="1">
                <a:solidFill>
                  <a:srgbClr val="000000"/>
                </a:solidFill>
                <a:effectLst/>
                <a:latin typeface="Brando"/>
                <a:ea typeface="Calibri" panose="020F0502020204030204" pitchFamily="34" charset="0"/>
                <a:cs typeface="Times New Roman" panose="02020603050405020304" pitchFamily="18" charset="0"/>
              </a:rPr>
              <a:t>zodat</a:t>
            </a:r>
            <a:r>
              <a:rPr lang="en-US" sz="1800" dirty="0">
                <a:solidFill>
                  <a:srgbClr val="000000"/>
                </a:solidFill>
                <a:effectLst/>
                <a:latin typeface="Brando"/>
                <a:ea typeface="Calibri" panose="020F0502020204030204" pitchFamily="34" charset="0"/>
                <a:cs typeface="Times New Roman" panose="02020603050405020304" pitchFamily="18" charset="0"/>
              </a:rPr>
              <a:t> </a:t>
            </a:r>
            <a:r>
              <a:rPr lang="en-US" sz="1800" dirty="0" err="1">
                <a:solidFill>
                  <a:srgbClr val="000000"/>
                </a:solidFill>
                <a:effectLst/>
                <a:latin typeface="Brando"/>
                <a:ea typeface="Calibri" panose="020F0502020204030204" pitchFamily="34" charset="0"/>
                <a:cs typeface="Times New Roman" panose="02020603050405020304" pitchFamily="18" charset="0"/>
              </a:rPr>
              <a:t>hij</a:t>
            </a:r>
            <a:r>
              <a:rPr lang="en-US" sz="1800" dirty="0">
                <a:solidFill>
                  <a:srgbClr val="000000"/>
                </a:solidFill>
                <a:effectLst/>
                <a:latin typeface="Brando"/>
                <a:ea typeface="Calibri" panose="020F0502020204030204" pitchFamily="34" charset="0"/>
                <a:cs typeface="Times New Roman" panose="02020603050405020304" pitchFamily="18" charset="0"/>
              </a:rPr>
              <a:t> [</a:t>
            </a:r>
            <a:r>
              <a:rPr lang="en-US" sz="1800" dirty="0" err="1">
                <a:solidFill>
                  <a:srgbClr val="000000"/>
                </a:solidFill>
                <a:effectLst/>
                <a:latin typeface="Brando"/>
                <a:ea typeface="Calibri" panose="020F0502020204030204" pitchFamily="34" charset="0"/>
                <a:cs typeface="Times New Roman" panose="02020603050405020304" pitchFamily="18" charset="0"/>
              </a:rPr>
              <a:t>werknemer</a:t>
            </a:r>
            <a:r>
              <a:rPr lang="en-US" sz="1800" dirty="0">
                <a:solidFill>
                  <a:srgbClr val="000000"/>
                </a:solidFill>
                <a:effectLst/>
                <a:latin typeface="Brando"/>
                <a:ea typeface="Calibri" panose="020F0502020204030204" pitchFamily="34" charset="0"/>
                <a:cs typeface="Times New Roman" panose="02020603050405020304" pitchFamily="18" charset="0"/>
              </a:rPr>
              <a:t>] </a:t>
            </a:r>
            <a:r>
              <a:rPr lang="en-US" sz="1800" dirty="0" err="1">
                <a:solidFill>
                  <a:srgbClr val="000000"/>
                </a:solidFill>
                <a:effectLst/>
                <a:latin typeface="Brando"/>
                <a:ea typeface="Calibri" panose="020F0502020204030204" pitchFamily="34" charset="0"/>
                <a:cs typeface="Times New Roman" panose="02020603050405020304" pitchFamily="18" charset="0"/>
              </a:rPr>
              <a:t>niet</a:t>
            </a:r>
            <a:r>
              <a:rPr lang="en-US" sz="1800" dirty="0">
                <a:solidFill>
                  <a:srgbClr val="000000"/>
                </a:solidFill>
                <a:effectLst/>
                <a:latin typeface="Brando"/>
                <a:ea typeface="Calibri" panose="020F0502020204030204" pitchFamily="34" charset="0"/>
                <a:cs typeface="Times New Roman" panose="02020603050405020304" pitchFamily="18" charset="0"/>
              </a:rPr>
              <a:t> </a:t>
            </a:r>
            <a:r>
              <a:rPr lang="en-US" sz="1800" dirty="0" err="1">
                <a:solidFill>
                  <a:srgbClr val="000000"/>
                </a:solidFill>
                <a:effectLst/>
                <a:latin typeface="Brando"/>
                <a:ea typeface="Calibri" panose="020F0502020204030204" pitchFamily="34" charset="0"/>
                <a:cs typeface="Times New Roman" panose="02020603050405020304" pitchFamily="18" charset="0"/>
              </a:rPr>
              <a:t>daadwerkelijk</a:t>
            </a:r>
            <a:r>
              <a:rPr lang="en-US" sz="1800" dirty="0">
                <a:solidFill>
                  <a:srgbClr val="000000"/>
                </a:solidFill>
                <a:effectLst/>
                <a:latin typeface="Brando"/>
                <a:ea typeface="Calibri" panose="020F0502020204030204" pitchFamily="34" charset="0"/>
                <a:cs typeface="Times New Roman" panose="02020603050405020304" pitchFamily="18" charset="0"/>
              </a:rPr>
              <a:t> in </a:t>
            </a:r>
            <a:r>
              <a:rPr lang="en-US" sz="1800" dirty="0" err="1">
                <a:solidFill>
                  <a:srgbClr val="000000"/>
                </a:solidFill>
                <a:effectLst/>
                <a:latin typeface="Brando"/>
                <a:ea typeface="Calibri" panose="020F0502020204030204" pitchFamily="34" charset="0"/>
                <a:cs typeface="Times New Roman" panose="02020603050405020304" pitchFamily="18" charset="0"/>
              </a:rPr>
              <a:t>staat</a:t>
            </a:r>
            <a:r>
              <a:rPr lang="en-US" sz="1800" dirty="0">
                <a:solidFill>
                  <a:srgbClr val="000000"/>
                </a:solidFill>
                <a:effectLst/>
                <a:latin typeface="Brando"/>
                <a:ea typeface="Calibri" panose="020F0502020204030204" pitchFamily="34" charset="0"/>
                <a:cs typeface="Times New Roman" panose="02020603050405020304" pitchFamily="18" charset="0"/>
              </a:rPr>
              <a:t> </a:t>
            </a:r>
            <a:r>
              <a:rPr lang="en-US" sz="1800" dirty="0" err="1">
                <a:solidFill>
                  <a:srgbClr val="000000"/>
                </a:solidFill>
                <a:effectLst/>
                <a:latin typeface="Brando"/>
                <a:ea typeface="Calibri" panose="020F0502020204030204" pitchFamily="34" charset="0"/>
                <a:cs typeface="Times New Roman" panose="02020603050405020304" pitchFamily="18" charset="0"/>
              </a:rPr>
              <a:t>heeft</a:t>
            </a:r>
            <a:r>
              <a:rPr lang="en-US" sz="1800" dirty="0">
                <a:solidFill>
                  <a:srgbClr val="000000"/>
                </a:solidFill>
                <a:effectLst/>
                <a:latin typeface="Brando"/>
                <a:ea typeface="Calibri" panose="020F0502020204030204" pitchFamily="34" charset="0"/>
                <a:cs typeface="Times New Roman" panose="02020603050405020304" pitchFamily="18" charset="0"/>
              </a:rPr>
              <a:t> </a:t>
            </a:r>
            <a:r>
              <a:rPr lang="en-US" sz="1800" dirty="0" err="1">
                <a:solidFill>
                  <a:srgbClr val="000000"/>
                </a:solidFill>
                <a:effectLst/>
                <a:latin typeface="Brando"/>
                <a:ea typeface="Calibri" panose="020F0502020204030204" pitchFamily="34" charset="0"/>
                <a:cs typeface="Times New Roman" panose="02020603050405020304" pitchFamily="18" charset="0"/>
              </a:rPr>
              <a:t>gesteld</a:t>
            </a:r>
            <a:r>
              <a:rPr lang="en-US" sz="1800" dirty="0">
                <a:solidFill>
                  <a:srgbClr val="000000"/>
                </a:solidFill>
                <a:effectLst/>
                <a:latin typeface="Brando"/>
                <a:ea typeface="Calibri" panose="020F0502020204030204" pitchFamily="34" charset="0"/>
                <a:cs typeface="Times New Roman" panose="02020603050405020304" pitchFamily="18" charset="0"/>
              </a:rPr>
              <a:t> </a:t>
            </a:r>
            <a:r>
              <a:rPr lang="en-US" sz="1800" dirty="0" err="1">
                <a:solidFill>
                  <a:srgbClr val="000000"/>
                </a:solidFill>
                <a:effectLst/>
                <a:latin typeface="Brando"/>
                <a:ea typeface="Calibri" panose="020F0502020204030204" pitchFamily="34" charset="0"/>
                <a:cs typeface="Times New Roman" panose="02020603050405020304" pitchFamily="18" charset="0"/>
              </a:rPr>
              <a:t>zijn</a:t>
            </a:r>
            <a:r>
              <a:rPr lang="en-US" sz="1800" dirty="0">
                <a:solidFill>
                  <a:srgbClr val="000000"/>
                </a:solidFill>
                <a:effectLst/>
                <a:latin typeface="Brando"/>
                <a:ea typeface="Calibri" panose="020F0502020204030204" pitchFamily="34" charset="0"/>
                <a:cs typeface="Times New Roman" panose="02020603050405020304" pitchFamily="18" charset="0"/>
              </a:rPr>
              <a:t> </a:t>
            </a:r>
            <a:r>
              <a:rPr lang="en-US" sz="1800" dirty="0" err="1">
                <a:solidFill>
                  <a:srgbClr val="000000"/>
                </a:solidFill>
                <a:effectLst/>
                <a:latin typeface="Brando"/>
                <a:ea typeface="Calibri" panose="020F0502020204030204" pitchFamily="34" charset="0"/>
                <a:cs typeface="Times New Roman" panose="02020603050405020304" pitchFamily="18" charset="0"/>
              </a:rPr>
              <a:t>recht</a:t>
            </a:r>
            <a:r>
              <a:rPr lang="en-US" sz="1800" dirty="0">
                <a:solidFill>
                  <a:srgbClr val="000000"/>
                </a:solidFill>
                <a:effectLst/>
                <a:latin typeface="Brando"/>
                <a:ea typeface="Calibri" panose="020F0502020204030204" pitchFamily="34" charset="0"/>
                <a:cs typeface="Times New Roman" panose="02020603050405020304" pitchFamily="18" charset="0"/>
              </a:rPr>
              <a:t> op </a:t>
            </a:r>
            <a:r>
              <a:rPr lang="en-US" sz="1800" dirty="0" err="1">
                <a:solidFill>
                  <a:srgbClr val="000000"/>
                </a:solidFill>
                <a:effectLst/>
                <a:latin typeface="Brando"/>
                <a:ea typeface="Calibri" panose="020F0502020204030204" pitchFamily="34" charset="0"/>
                <a:cs typeface="Times New Roman" panose="02020603050405020304" pitchFamily="18" charset="0"/>
              </a:rPr>
              <a:t>vakantie</a:t>
            </a:r>
            <a:r>
              <a:rPr lang="en-US" sz="1800" dirty="0">
                <a:solidFill>
                  <a:srgbClr val="000000"/>
                </a:solidFill>
                <a:effectLst/>
                <a:latin typeface="Brando"/>
                <a:ea typeface="Calibri" panose="020F0502020204030204" pitchFamily="34" charset="0"/>
                <a:cs typeface="Times New Roman" panose="02020603050405020304" pitchFamily="18" charset="0"/>
              </a:rPr>
              <a:t> met </a:t>
            </a:r>
            <a:r>
              <a:rPr lang="en-US" sz="1800" dirty="0" err="1">
                <a:solidFill>
                  <a:srgbClr val="000000"/>
                </a:solidFill>
                <a:effectLst/>
                <a:latin typeface="Brando"/>
                <a:ea typeface="Calibri" panose="020F0502020204030204" pitchFamily="34" charset="0"/>
                <a:cs typeface="Times New Roman" panose="02020603050405020304" pitchFamily="18" charset="0"/>
              </a:rPr>
              <a:t>behoud</a:t>
            </a:r>
            <a:r>
              <a:rPr lang="en-US" sz="1800" dirty="0">
                <a:solidFill>
                  <a:srgbClr val="000000"/>
                </a:solidFill>
                <a:effectLst/>
                <a:latin typeface="Brando"/>
                <a:ea typeface="Calibri" panose="020F0502020204030204" pitchFamily="34" charset="0"/>
                <a:cs typeface="Times New Roman" panose="02020603050405020304" pitchFamily="18" charset="0"/>
              </a:rPr>
              <a:t> van loon uit te </a:t>
            </a:r>
            <a:r>
              <a:rPr lang="en-US" sz="1800" dirty="0" err="1">
                <a:solidFill>
                  <a:srgbClr val="000000"/>
                </a:solidFill>
                <a:effectLst/>
                <a:latin typeface="Brando"/>
                <a:ea typeface="Calibri" panose="020F0502020204030204" pitchFamily="34" charset="0"/>
                <a:cs typeface="Times New Roman" panose="02020603050405020304" pitchFamily="18" charset="0"/>
              </a:rPr>
              <a:t>oefenen</a:t>
            </a:r>
            <a:r>
              <a:rPr lang="en-US" sz="1800" dirty="0">
                <a:solidFill>
                  <a:srgbClr val="000000"/>
                </a:solidFill>
                <a:effectLst/>
                <a:latin typeface="Brando"/>
                <a:ea typeface="Calibri" panose="020F0502020204030204" pitchFamily="34" charset="0"/>
                <a:cs typeface="Times New Roman" panose="02020603050405020304" pitchFamily="18" charset="0"/>
              </a:rPr>
              <a:t>. </a:t>
            </a:r>
            <a:endParaRPr lang="nl-NL" dirty="0"/>
          </a:p>
        </p:txBody>
      </p:sp>
      <p:sp>
        <p:nvSpPr>
          <p:cNvPr id="4" name="Slide Number Placeholder 3">
            <a:extLst>
              <a:ext uri="{FF2B5EF4-FFF2-40B4-BE49-F238E27FC236}">
                <a16:creationId xmlns:a16="http://schemas.microsoft.com/office/drawing/2014/main" id="{C55F68C1-E4FF-AF3F-D8EC-0CC60A2CD86C}"/>
              </a:ext>
            </a:extLst>
          </p:cNvPr>
          <p:cNvSpPr>
            <a:spLocks noGrp="1"/>
          </p:cNvSpPr>
          <p:nvPr>
            <p:ph type="sldNum" sz="quarter" idx="12"/>
          </p:nvPr>
        </p:nvSpPr>
        <p:spPr/>
        <p:txBody>
          <a:bodyPr/>
          <a:lstStyle/>
          <a:p>
            <a:fld id="{8C6BC05E-DB9A-EB4A-A776-575FA40369A3}" type="slidenum">
              <a:rPr lang="nl-NL" smtClean="0"/>
              <a:pPr/>
              <a:t>29</a:t>
            </a:fld>
            <a:endParaRPr lang="nl-NL"/>
          </a:p>
        </p:txBody>
      </p:sp>
    </p:spTree>
    <p:extLst>
      <p:ext uri="{BB962C8B-B14F-4D97-AF65-F5344CB8AC3E}">
        <p14:creationId xmlns:p14="http://schemas.microsoft.com/office/powerpoint/2010/main" val="4097087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zp &amp; relatiebeding of concurrentiebeding ⋆ SoloPartners">
            <a:extLst>
              <a:ext uri="{FF2B5EF4-FFF2-40B4-BE49-F238E27FC236}">
                <a16:creationId xmlns:a16="http://schemas.microsoft.com/office/drawing/2014/main" id="{3893864B-07F1-500A-4380-9F05349070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19" r="5890" b="-2"/>
          <a:stretch/>
        </p:blipFill>
        <p:spPr bwMode="auto">
          <a:xfrm>
            <a:off x="20" y="10"/>
            <a:ext cx="9143980" cy="5143490"/>
          </a:xfrm>
          <a:prstGeom prst="rect">
            <a:avLst/>
          </a:prstGeom>
          <a:solidFill>
            <a:srgbClr val="FFFFFF"/>
          </a:solidFill>
        </p:spPr>
      </p:pic>
      <p:sp>
        <p:nvSpPr>
          <p:cNvPr id="4" name="Slide Number Placeholder 3" hidden="1">
            <a:extLst>
              <a:ext uri="{FF2B5EF4-FFF2-40B4-BE49-F238E27FC236}">
                <a16:creationId xmlns:a16="http://schemas.microsoft.com/office/drawing/2014/main" id="{BB2E935F-B833-F760-7BB6-112AD476B376}"/>
              </a:ext>
            </a:extLst>
          </p:cNvPr>
          <p:cNvSpPr>
            <a:spLocks noGrp="1"/>
          </p:cNvSpPr>
          <p:nvPr>
            <p:ph type="sldNum" sz="quarter" idx="12"/>
          </p:nvPr>
        </p:nvSpPr>
        <p:spPr/>
        <p:txBody>
          <a:bodyPr/>
          <a:lstStyle/>
          <a:p>
            <a:pPr>
              <a:spcAft>
                <a:spcPts val="600"/>
              </a:spcAft>
            </a:pPr>
            <a:fld id="{8C6BC05E-DB9A-EB4A-A776-575FA40369A3}" type="slidenum">
              <a:rPr lang="nl-NL" smtClean="0"/>
              <a:pPr>
                <a:spcAft>
                  <a:spcPts val="600"/>
                </a:spcAft>
              </a:pPr>
              <a:t>3</a:t>
            </a:fld>
            <a:endParaRPr lang="nl-NL"/>
          </a:p>
        </p:txBody>
      </p:sp>
    </p:spTree>
    <p:extLst>
      <p:ext uri="{BB962C8B-B14F-4D97-AF65-F5344CB8AC3E}">
        <p14:creationId xmlns:p14="http://schemas.microsoft.com/office/powerpoint/2010/main" val="3462149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E410F-6CE4-72A3-D0A2-BF71781071F3}"/>
              </a:ext>
            </a:extLst>
          </p:cNvPr>
          <p:cNvSpPr>
            <a:spLocks noGrp="1"/>
          </p:cNvSpPr>
          <p:nvPr>
            <p:ph type="title"/>
          </p:nvPr>
        </p:nvSpPr>
        <p:spPr/>
        <p:txBody>
          <a:bodyPr/>
          <a:lstStyle/>
          <a:p>
            <a:r>
              <a:rPr lang="nl-NL" dirty="0"/>
              <a:t>Vakantie en ziek</a:t>
            </a:r>
          </a:p>
        </p:txBody>
      </p:sp>
      <p:sp>
        <p:nvSpPr>
          <p:cNvPr id="3" name="Content Placeholder 2">
            <a:extLst>
              <a:ext uri="{FF2B5EF4-FFF2-40B4-BE49-F238E27FC236}">
                <a16:creationId xmlns:a16="http://schemas.microsoft.com/office/drawing/2014/main" id="{725E292C-9F2D-E0B8-D71D-0FCF50437F13}"/>
              </a:ext>
            </a:extLst>
          </p:cNvPr>
          <p:cNvSpPr>
            <a:spLocks noGrp="1"/>
          </p:cNvSpPr>
          <p:nvPr>
            <p:ph idx="1"/>
          </p:nvPr>
        </p:nvSpPr>
        <p:spPr/>
        <p:txBody>
          <a:bodyPr/>
          <a:lstStyle/>
          <a:p>
            <a:pPr>
              <a:lnSpc>
                <a:spcPct val="107000"/>
              </a:lnSpc>
              <a:spcAft>
                <a:spcPts val="800"/>
              </a:spcAft>
            </a:pPr>
            <a:r>
              <a:rPr lang="nl-NL" sz="1800" dirty="0">
                <a:solidFill>
                  <a:srgbClr val="000000"/>
                </a:solidFill>
                <a:effectLst/>
                <a:latin typeface="Brando"/>
                <a:ea typeface="Calibri" panose="020F0502020204030204" pitchFamily="34" charset="0"/>
                <a:cs typeface="Times New Roman" panose="02020603050405020304" pitchFamily="18" charset="0"/>
              </a:rPr>
              <a:t>HR 17 november 2023, ECLI:NL:HR:2023:1603</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l-NL" sz="1800" dirty="0">
                <a:solidFill>
                  <a:srgbClr val="000000"/>
                </a:solidFill>
                <a:effectLst/>
                <a:latin typeface="Brando"/>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Werknemer die na vaststelling van vakantie ziek wordt en ondanks zijn ziekte met vakantie gaat, stemt niet (zonder meer) in met aanmerken van ziektedagen als vakantiedagen</a:t>
            </a:r>
          </a:p>
        </p:txBody>
      </p:sp>
      <p:sp>
        <p:nvSpPr>
          <p:cNvPr id="4" name="Slide Number Placeholder 3">
            <a:extLst>
              <a:ext uri="{FF2B5EF4-FFF2-40B4-BE49-F238E27FC236}">
                <a16:creationId xmlns:a16="http://schemas.microsoft.com/office/drawing/2014/main" id="{C55F68C1-E4FF-AF3F-D8EC-0CC60A2CD86C}"/>
              </a:ext>
            </a:extLst>
          </p:cNvPr>
          <p:cNvSpPr>
            <a:spLocks noGrp="1"/>
          </p:cNvSpPr>
          <p:nvPr>
            <p:ph type="sldNum" sz="quarter" idx="12"/>
          </p:nvPr>
        </p:nvSpPr>
        <p:spPr/>
        <p:txBody>
          <a:bodyPr/>
          <a:lstStyle/>
          <a:p>
            <a:fld id="{8C6BC05E-DB9A-EB4A-A776-575FA40369A3}" type="slidenum">
              <a:rPr lang="nl-NL" smtClean="0"/>
              <a:pPr/>
              <a:t>30</a:t>
            </a:fld>
            <a:endParaRPr lang="nl-NL"/>
          </a:p>
        </p:txBody>
      </p:sp>
    </p:spTree>
    <p:extLst>
      <p:ext uri="{BB962C8B-B14F-4D97-AF65-F5344CB8AC3E}">
        <p14:creationId xmlns:p14="http://schemas.microsoft.com/office/powerpoint/2010/main" val="968413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21DF4-E7A1-D973-2EBE-88BBC22DA4DD}"/>
              </a:ext>
            </a:extLst>
          </p:cNvPr>
          <p:cNvSpPr>
            <a:spLocks noGrp="1"/>
          </p:cNvSpPr>
          <p:nvPr>
            <p:ph type="title"/>
          </p:nvPr>
        </p:nvSpPr>
        <p:spPr/>
        <p:txBody>
          <a:bodyPr/>
          <a:lstStyle/>
          <a:p>
            <a:r>
              <a:rPr lang="nl-NL" dirty="0"/>
              <a:t>Uitdrukkelijk en gericht instemmen</a:t>
            </a:r>
          </a:p>
        </p:txBody>
      </p:sp>
      <p:sp>
        <p:nvSpPr>
          <p:cNvPr id="3" name="Content Placeholder 2">
            <a:extLst>
              <a:ext uri="{FF2B5EF4-FFF2-40B4-BE49-F238E27FC236}">
                <a16:creationId xmlns:a16="http://schemas.microsoft.com/office/drawing/2014/main" id="{8EF032D9-081D-FA22-D3AB-A30805097ECA}"/>
              </a:ext>
            </a:extLst>
          </p:cNvPr>
          <p:cNvSpPr>
            <a:spLocks noGrp="1"/>
          </p:cNvSpPr>
          <p:nvPr>
            <p:ph idx="1"/>
          </p:nvPr>
        </p:nvSpPr>
        <p:spPr/>
        <p:txBody>
          <a:bodyPr/>
          <a:lstStyle/>
          <a:p>
            <a:r>
              <a:rPr lang="nl-NL" b="0" i="0" dirty="0">
                <a:solidFill>
                  <a:srgbClr val="000000"/>
                </a:solidFill>
                <a:effectLst/>
                <a:latin typeface="Brando"/>
              </a:rPr>
              <a:t>Artikel 7:638 lid 8 BW ziet enkel op verrekening van vakantiedagen in het geval dat de werknemer ziek wordt vóór of tijdens een vakantie die reeds (overeenkomstig het bepaalde in art. 7:638 lid 2 tot en met 5 BW) was vastgesteld voordat hij ziek werd. Uit de totstandkomingsgeschiedenis van de voorgangers van artikel 7:638 lid 8 BW blijkt dat deze regeling beoogt ervoor te zorgen dat een werknemer die vóór of tijdens een reeds vastgestelde vakantie ziek wordt zijn vakantiedagen behoudt, zodat hij die op een later moment kan benutten. Gelet op dit doel dient een werknemer uitdrukkelijk en gericht in te stemmen met het afboeken van vakantiedagen, telkens wanneer de omstandigheid die aanleiding geeft tot het verzuim zich feitelijk voordoet of heeft voorgedaan.</a:t>
            </a:r>
            <a:endParaRPr lang="nl-NL" dirty="0"/>
          </a:p>
        </p:txBody>
      </p:sp>
      <p:sp>
        <p:nvSpPr>
          <p:cNvPr id="4" name="Slide Number Placeholder 3">
            <a:extLst>
              <a:ext uri="{FF2B5EF4-FFF2-40B4-BE49-F238E27FC236}">
                <a16:creationId xmlns:a16="http://schemas.microsoft.com/office/drawing/2014/main" id="{19C42682-E5FD-E646-F816-C40126A9363C}"/>
              </a:ext>
            </a:extLst>
          </p:cNvPr>
          <p:cNvSpPr>
            <a:spLocks noGrp="1"/>
          </p:cNvSpPr>
          <p:nvPr>
            <p:ph type="sldNum" sz="quarter" idx="12"/>
          </p:nvPr>
        </p:nvSpPr>
        <p:spPr/>
        <p:txBody>
          <a:bodyPr/>
          <a:lstStyle/>
          <a:p>
            <a:fld id="{8C6BC05E-DB9A-EB4A-A776-575FA40369A3}" type="slidenum">
              <a:rPr lang="nl-NL" smtClean="0"/>
              <a:pPr/>
              <a:t>31</a:t>
            </a:fld>
            <a:endParaRPr lang="nl-NL"/>
          </a:p>
        </p:txBody>
      </p:sp>
    </p:spTree>
    <p:extLst>
      <p:ext uri="{BB962C8B-B14F-4D97-AF65-F5344CB8AC3E}">
        <p14:creationId xmlns:p14="http://schemas.microsoft.com/office/powerpoint/2010/main" val="2485604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21DF4-E7A1-D973-2EBE-88BBC22DA4DD}"/>
              </a:ext>
            </a:extLst>
          </p:cNvPr>
          <p:cNvSpPr>
            <a:spLocks noGrp="1"/>
          </p:cNvSpPr>
          <p:nvPr>
            <p:ph type="title"/>
          </p:nvPr>
        </p:nvSpPr>
        <p:spPr/>
        <p:txBody>
          <a:bodyPr/>
          <a:lstStyle/>
          <a:p>
            <a:r>
              <a:rPr lang="nl-NL" dirty="0"/>
              <a:t>Tenzij bij schriftelijke overeenkomst… </a:t>
            </a:r>
          </a:p>
        </p:txBody>
      </p:sp>
      <p:sp>
        <p:nvSpPr>
          <p:cNvPr id="3" name="Content Placeholder 2">
            <a:extLst>
              <a:ext uri="{FF2B5EF4-FFF2-40B4-BE49-F238E27FC236}">
                <a16:creationId xmlns:a16="http://schemas.microsoft.com/office/drawing/2014/main" id="{8EF032D9-081D-FA22-D3AB-A30805097ECA}"/>
              </a:ext>
            </a:extLst>
          </p:cNvPr>
          <p:cNvSpPr>
            <a:spLocks noGrp="1"/>
          </p:cNvSpPr>
          <p:nvPr>
            <p:ph idx="1"/>
          </p:nvPr>
        </p:nvSpPr>
        <p:spPr/>
        <p:txBody>
          <a:bodyPr/>
          <a:lstStyle/>
          <a:p>
            <a:r>
              <a:rPr lang="nl-NL" b="0" i="0" dirty="0">
                <a:solidFill>
                  <a:srgbClr val="000000"/>
                </a:solidFill>
                <a:effectLst/>
                <a:latin typeface="Brando"/>
              </a:rPr>
              <a:t>Uit de totstandkomingsgeschiedenis van artikel 7:638 lid 8 BW en zijn voorlopers is af te leiden dat onder ‘schriftelijke overeenkomst’, als bedoeld in de tweede volzin van deze bepaling, ook een cao wordt verstaan.</a:t>
            </a:r>
            <a:endParaRPr lang="nl-NL" dirty="0"/>
          </a:p>
        </p:txBody>
      </p:sp>
      <p:sp>
        <p:nvSpPr>
          <p:cNvPr id="4" name="Slide Number Placeholder 3">
            <a:extLst>
              <a:ext uri="{FF2B5EF4-FFF2-40B4-BE49-F238E27FC236}">
                <a16:creationId xmlns:a16="http://schemas.microsoft.com/office/drawing/2014/main" id="{19C42682-E5FD-E646-F816-C40126A9363C}"/>
              </a:ext>
            </a:extLst>
          </p:cNvPr>
          <p:cNvSpPr>
            <a:spLocks noGrp="1"/>
          </p:cNvSpPr>
          <p:nvPr>
            <p:ph type="sldNum" sz="quarter" idx="12"/>
          </p:nvPr>
        </p:nvSpPr>
        <p:spPr/>
        <p:txBody>
          <a:bodyPr/>
          <a:lstStyle/>
          <a:p>
            <a:fld id="{8C6BC05E-DB9A-EB4A-A776-575FA40369A3}" type="slidenum">
              <a:rPr lang="nl-NL" smtClean="0"/>
              <a:pPr/>
              <a:t>32</a:t>
            </a:fld>
            <a:endParaRPr lang="nl-NL"/>
          </a:p>
        </p:txBody>
      </p:sp>
    </p:spTree>
    <p:extLst>
      <p:ext uri="{BB962C8B-B14F-4D97-AF65-F5344CB8AC3E}">
        <p14:creationId xmlns:p14="http://schemas.microsoft.com/office/powerpoint/2010/main" val="3128577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B581B-7D8E-52BC-49D6-EE07D0921E92}"/>
              </a:ext>
            </a:extLst>
          </p:cNvPr>
          <p:cNvSpPr>
            <a:spLocks noGrp="1"/>
          </p:cNvSpPr>
          <p:nvPr>
            <p:ph type="title"/>
          </p:nvPr>
        </p:nvSpPr>
        <p:spPr/>
        <p:txBody>
          <a:bodyPr/>
          <a:lstStyle/>
          <a:p>
            <a:r>
              <a:rPr lang="nl-NL" dirty="0"/>
              <a:t>Overuren als vakantieloon? </a:t>
            </a:r>
          </a:p>
        </p:txBody>
      </p:sp>
      <p:sp>
        <p:nvSpPr>
          <p:cNvPr id="3" name="Content Placeholder 2">
            <a:extLst>
              <a:ext uri="{FF2B5EF4-FFF2-40B4-BE49-F238E27FC236}">
                <a16:creationId xmlns:a16="http://schemas.microsoft.com/office/drawing/2014/main" id="{45793269-DB44-98FD-53CE-B25C2D5C4EB7}"/>
              </a:ext>
            </a:extLst>
          </p:cNvPr>
          <p:cNvSpPr>
            <a:spLocks noGrp="1"/>
          </p:cNvSpPr>
          <p:nvPr>
            <p:ph idx="1"/>
          </p:nvPr>
        </p:nvSpPr>
        <p:spPr/>
        <p:txBody>
          <a:bodyPr/>
          <a:lstStyle/>
          <a:p>
            <a:pPr marL="0" indent="0">
              <a:buNone/>
            </a:pPr>
            <a:r>
              <a:rPr lang="nl-NL" dirty="0"/>
              <a:t>A-G de Bock 16 feb 2024, ECLI:NL:PHR:2024:179</a:t>
            </a:r>
          </a:p>
          <a:p>
            <a:pPr marL="0" indent="0">
              <a:lnSpc>
                <a:spcPct val="100000"/>
              </a:lnSpc>
              <a:buNone/>
            </a:pPr>
            <a:r>
              <a:rPr lang="nl-NL" sz="1400" b="0" i="0" dirty="0">
                <a:solidFill>
                  <a:srgbClr val="333333"/>
                </a:solidFill>
                <a:effectLst/>
                <a:latin typeface="Verdana" panose="020B0604030504040204" pitchFamily="34" charset="0"/>
              </a:rPr>
              <a:t>4.58</a:t>
            </a:r>
            <a:r>
              <a:rPr lang="nl-NL" sz="1400" b="0" i="0" dirty="0">
                <a:solidFill>
                  <a:srgbClr val="000000"/>
                </a:solidFill>
                <a:effectLst/>
                <a:latin typeface="Verdana" panose="020B0604030504040204" pitchFamily="34" charset="0"/>
              </a:rPr>
              <a:t>Ik sluit mij aan bij de hiervoor weergegeven (eenduidige) opvattingen in de literatuur, dat de woorden ‘</a:t>
            </a:r>
            <a:r>
              <a:rPr lang="nl-NL" sz="1400" b="0" i="0" dirty="0" err="1">
                <a:solidFill>
                  <a:srgbClr val="000000"/>
                </a:solidFill>
                <a:effectLst/>
                <a:latin typeface="Verdana" panose="020B0604030504040204" pitchFamily="34" charset="0"/>
              </a:rPr>
              <a:t>arbeitsvertraglich</a:t>
            </a:r>
            <a:r>
              <a:rPr lang="nl-NL" sz="1400" b="0" i="0" dirty="0">
                <a:solidFill>
                  <a:srgbClr val="000000"/>
                </a:solidFill>
                <a:effectLst/>
                <a:latin typeface="Verdana" panose="020B0604030504040204" pitchFamily="34" charset="0"/>
              </a:rPr>
              <a:t> </a:t>
            </a:r>
            <a:r>
              <a:rPr lang="nl-NL" sz="1400" b="0" i="0" dirty="0" err="1">
                <a:solidFill>
                  <a:srgbClr val="000000"/>
                </a:solidFill>
                <a:effectLst/>
                <a:latin typeface="Verdana" panose="020B0604030504040204" pitchFamily="34" charset="0"/>
              </a:rPr>
              <a:t>verpflichtet</a:t>
            </a:r>
            <a:r>
              <a:rPr lang="nl-NL" sz="1400" b="0" i="0" dirty="0">
                <a:solidFill>
                  <a:srgbClr val="000000"/>
                </a:solidFill>
                <a:effectLst/>
                <a:latin typeface="Verdana" panose="020B0604030504040204" pitchFamily="34" charset="0"/>
              </a:rPr>
              <a:t>’ in (de originele Duitse versie van) het arrest </a:t>
            </a:r>
            <a:r>
              <a:rPr lang="nl-NL" sz="1400" b="0" i="1" dirty="0">
                <a:solidFill>
                  <a:srgbClr val="000000"/>
                </a:solidFill>
                <a:effectLst/>
                <a:latin typeface="Verdana" panose="020B0604030504040204" pitchFamily="34" charset="0"/>
              </a:rPr>
              <a:t>Hein/</a:t>
            </a:r>
            <a:r>
              <a:rPr lang="nl-NL" sz="1400" b="0" i="1" dirty="0" err="1">
                <a:solidFill>
                  <a:srgbClr val="000000"/>
                </a:solidFill>
                <a:effectLst/>
                <a:latin typeface="Verdana" panose="020B0604030504040204" pitchFamily="34" charset="0"/>
              </a:rPr>
              <a:t>Holzkamm</a:t>
            </a:r>
            <a:r>
              <a:rPr lang="nl-NL" sz="1400" b="0" i="0" dirty="0">
                <a:solidFill>
                  <a:srgbClr val="000000"/>
                </a:solidFill>
                <a:effectLst/>
                <a:latin typeface="Verdana" panose="020B0604030504040204" pitchFamily="34" charset="0"/>
              </a:rPr>
              <a:t> niet zo moeten worden uitgelegd, dat alleen wanneer de werknemer door de werkgever verplicht kan worden om overwerk te verrichten, er grond is om de verrichte overuren mee te nemen bij het vakantieloon. Een dergelijke uitleg is niet te verenigen met de vaste lijn in de rechtspraak van het Hof van Justitie, dat de werknemer bij het opnemen van vakantie financieel in een situatie moet worden gebracht die vergelijkbaar is met de perioden waarin hij gewerkt heeft (zie onder 4.27). In die uitleg zou het zich immers kunnen voordoen dat een werknemer structureel en met instemming van (en zelfs op verzoek van) de werkgever overwerk verricht, hij daarvoor een vergoeding ontvangt die een belangrijk onderdeel vormt van de totale vergoeding die de werknemer voor zijn arbeid ontvangt, maar de vergoeding toch niet in het vakantieloon wordt verdisconteerd, </a:t>
            </a:r>
            <a:r>
              <a:rPr lang="nl-NL" sz="1400" b="0" i="1" dirty="0">
                <a:solidFill>
                  <a:srgbClr val="000000"/>
                </a:solidFill>
                <a:effectLst/>
                <a:latin typeface="Verdana" panose="020B0604030504040204" pitchFamily="34" charset="0"/>
              </a:rPr>
              <a:t>omdat de werknemer niet een verplichting heeft </a:t>
            </a:r>
            <a:r>
              <a:rPr lang="nl-NL" sz="1400" b="0" i="0" dirty="0">
                <a:solidFill>
                  <a:srgbClr val="000000"/>
                </a:solidFill>
                <a:effectLst/>
                <a:latin typeface="Verdana" panose="020B0604030504040204" pitchFamily="34" charset="0"/>
              </a:rPr>
              <a:t>om overwerk uit te voeren. Die uitkomst is onverenigbaar met de besproken rechtspraak van het Hof van Justitie, dat het vakantieloon ‘een spiegel’ dient te vormen van het normale loon dat de werknemer ontvangt </a:t>
            </a:r>
          </a:p>
          <a:p>
            <a:pPr marL="0" indent="0">
              <a:buNone/>
            </a:pPr>
            <a:endParaRPr lang="nl-NL" dirty="0"/>
          </a:p>
          <a:p>
            <a:endParaRPr lang="nl-NL" dirty="0"/>
          </a:p>
        </p:txBody>
      </p:sp>
      <p:sp>
        <p:nvSpPr>
          <p:cNvPr id="4" name="Slide Number Placeholder 3">
            <a:extLst>
              <a:ext uri="{FF2B5EF4-FFF2-40B4-BE49-F238E27FC236}">
                <a16:creationId xmlns:a16="http://schemas.microsoft.com/office/drawing/2014/main" id="{03233D4D-F646-814E-4961-D15D4EA58C8D}"/>
              </a:ext>
            </a:extLst>
          </p:cNvPr>
          <p:cNvSpPr>
            <a:spLocks noGrp="1"/>
          </p:cNvSpPr>
          <p:nvPr>
            <p:ph type="sldNum" sz="quarter" idx="12"/>
          </p:nvPr>
        </p:nvSpPr>
        <p:spPr/>
        <p:txBody>
          <a:bodyPr/>
          <a:lstStyle/>
          <a:p>
            <a:fld id="{8C6BC05E-DB9A-EB4A-A776-575FA40369A3}" type="slidenum">
              <a:rPr lang="nl-NL" smtClean="0"/>
              <a:pPr/>
              <a:t>33</a:t>
            </a:fld>
            <a:endParaRPr lang="nl-NL"/>
          </a:p>
        </p:txBody>
      </p:sp>
    </p:spTree>
    <p:extLst>
      <p:ext uri="{BB962C8B-B14F-4D97-AF65-F5344CB8AC3E}">
        <p14:creationId xmlns:p14="http://schemas.microsoft.com/office/powerpoint/2010/main" val="3910463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itle 1">
            <a:extLst>
              <a:ext uri="{FF2B5EF4-FFF2-40B4-BE49-F238E27FC236}">
                <a16:creationId xmlns:a16="http://schemas.microsoft.com/office/drawing/2014/main" id="{99EC46DC-D4F5-B618-62F3-A448559C7A0E}"/>
              </a:ext>
            </a:extLst>
          </p:cNvPr>
          <p:cNvSpPr>
            <a:spLocks noGrp="1"/>
          </p:cNvSpPr>
          <p:nvPr>
            <p:ph type="title"/>
          </p:nvPr>
        </p:nvSpPr>
        <p:spPr>
          <a:xfrm>
            <a:off x="491525" y="396000"/>
            <a:ext cx="8172000" cy="576000"/>
          </a:xfrm>
        </p:spPr>
        <p:txBody>
          <a:bodyPr/>
          <a:lstStyle/>
          <a:p>
            <a:endParaRPr lang="en-US"/>
          </a:p>
        </p:txBody>
      </p:sp>
      <p:pic>
        <p:nvPicPr>
          <p:cNvPr id="2050" name="Picture 2" descr="Informeren - Talk Blue Vlaanderen vzw">
            <a:extLst>
              <a:ext uri="{FF2B5EF4-FFF2-40B4-BE49-F238E27FC236}">
                <a16:creationId xmlns:a16="http://schemas.microsoft.com/office/drawing/2014/main" id="{2973FB85-18C5-FE51-C294-59E2EC30EF7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6200" y="972000"/>
            <a:ext cx="3348000" cy="3348000"/>
          </a:xfrm>
          <a:prstGeom prst="rect">
            <a:avLst/>
          </a:prstGeom>
          <a:solidFill>
            <a:srgbClr val="FFFFFF"/>
          </a:solidFill>
        </p:spPr>
      </p:pic>
      <p:sp>
        <p:nvSpPr>
          <p:cNvPr id="2060" name="Content Placeholder 3">
            <a:extLst>
              <a:ext uri="{FF2B5EF4-FFF2-40B4-BE49-F238E27FC236}">
                <a16:creationId xmlns:a16="http://schemas.microsoft.com/office/drawing/2014/main" id="{C4AAA828-2ABE-3A87-2A4F-E1C234C14BCD}"/>
              </a:ext>
            </a:extLst>
          </p:cNvPr>
          <p:cNvSpPr>
            <a:spLocks noGrp="1"/>
          </p:cNvSpPr>
          <p:nvPr>
            <p:ph sz="half" idx="2"/>
          </p:nvPr>
        </p:nvSpPr>
        <p:spPr>
          <a:xfrm>
            <a:off x="4648201" y="971999"/>
            <a:ext cx="4015325" cy="3348000"/>
          </a:xfrm>
        </p:spPr>
        <p:txBody>
          <a:bodyPr/>
          <a:lstStyle/>
          <a:p>
            <a:endParaRPr lang="en-US"/>
          </a:p>
        </p:txBody>
      </p:sp>
      <p:sp>
        <p:nvSpPr>
          <p:cNvPr id="4" name="Slide Number Placeholder 3">
            <a:extLst>
              <a:ext uri="{FF2B5EF4-FFF2-40B4-BE49-F238E27FC236}">
                <a16:creationId xmlns:a16="http://schemas.microsoft.com/office/drawing/2014/main" id="{AE0E5644-3AD3-A9D7-CCB9-EBE1C476810F}"/>
              </a:ext>
            </a:extLst>
          </p:cNvPr>
          <p:cNvSpPr>
            <a:spLocks noGrp="1"/>
          </p:cNvSpPr>
          <p:nvPr>
            <p:ph type="sldNum" sz="quarter" idx="12"/>
          </p:nvPr>
        </p:nvSpPr>
        <p:spPr>
          <a:xfrm>
            <a:off x="491525" y="4663178"/>
            <a:ext cx="324000" cy="180285"/>
          </a:xfrm>
        </p:spPr>
        <p:txBody>
          <a:bodyPr anchor="t">
            <a:normAutofit/>
          </a:bodyPr>
          <a:lstStyle/>
          <a:p>
            <a:pPr>
              <a:spcAft>
                <a:spcPts val="600"/>
              </a:spcAft>
            </a:pPr>
            <a:fld id="{8C6BC05E-DB9A-EB4A-A776-575FA40369A3}" type="slidenum">
              <a:rPr lang="nl-NL" smtClean="0"/>
              <a:pPr>
                <a:spcAft>
                  <a:spcPts val="600"/>
                </a:spcAft>
              </a:pPr>
              <a:t>34</a:t>
            </a:fld>
            <a:endParaRPr lang="nl-NL"/>
          </a:p>
        </p:txBody>
      </p:sp>
    </p:spTree>
    <p:extLst>
      <p:ext uri="{BB962C8B-B14F-4D97-AF65-F5344CB8AC3E}">
        <p14:creationId xmlns:p14="http://schemas.microsoft.com/office/powerpoint/2010/main" val="1172895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0895C07-5FE4-C45F-7ED4-97F67D96C7E5}"/>
              </a:ext>
            </a:extLst>
          </p:cNvPr>
          <p:cNvSpPr>
            <a:spLocks noGrp="1"/>
          </p:cNvSpPr>
          <p:nvPr>
            <p:ph type="title"/>
          </p:nvPr>
        </p:nvSpPr>
        <p:spPr>
          <a:xfrm>
            <a:off x="491525" y="396000"/>
            <a:ext cx="8172000" cy="576000"/>
          </a:xfrm>
        </p:spPr>
        <p:txBody>
          <a:bodyPr/>
          <a:lstStyle/>
          <a:p>
            <a:r>
              <a:rPr lang="en-US" dirty="0" err="1"/>
              <a:t>Informeren</a:t>
            </a:r>
            <a:r>
              <a:rPr lang="en-US" dirty="0"/>
              <a:t> over </a:t>
            </a:r>
            <a:r>
              <a:rPr lang="en-US" dirty="0" err="1"/>
              <a:t>fiscaliteit</a:t>
            </a:r>
            <a:endParaRPr lang="en-US" dirty="0"/>
          </a:p>
        </p:txBody>
      </p:sp>
      <p:sp>
        <p:nvSpPr>
          <p:cNvPr id="12" name="Content Placeholder 2">
            <a:extLst>
              <a:ext uri="{FF2B5EF4-FFF2-40B4-BE49-F238E27FC236}">
                <a16:creationId xmlns:a16="http://schemas.microsoft.com/office/drawing/2014/main" id="{8AF4A758-2A09-DB91-AA67-FF39F27F682E}"/>
              </a:ext>
            </a:extLst>
          </p:cNvPr>
          <p:cNvSpPr>
            <a:spLocks noGrp="1"/>
          </p:cNvSpPr>
          <p:nvPr>
            <p:ph idx="1"/>
          </p:nvPr>
        </p:nvSpPr>
        <p:spPr>
          <a:xfrm>
            <a:off x="491524" y="971551"/>
            <a:ext cx="8172000" cy="3348000"/>
          </a:xfrm>
        </p:spPr>
        <p:txBody>
          <a:bodyPr/>
          <a:lstStyle/>
          <a:p>
            <a:br>
              <a:rPr lang="nl-NL" dirty="0">
                <a:effectLst/>
              </a:rPr>
            </a:br>
            <a:r>
              <a:rPr lang="nl-NL" dirty="0">
                <a:effectLst/>
              </a:rPr>
              <a:t>werknemer c.s./Koninklijke Luchtvaart Maatschappij N.V.</a:t>
            </a:r>
            <a:br>
              <a:rPr lang="nl-NL" dirty="0">
                <a:effectLst/>
              </a:rPr>
            </a:br>
            <a:r>
              <a:rPr lang="nl-NL" dirty="0">
                <a:effectLst/>
              </a:rPr>
              <a:t>Hoge Raad, 22 september 2023</a:t>
            </a:r>
            <a:br>
              <a:rPr lang="nl-NL" dirty="0">
                <a:effectLst/>
              </a:rPr>
            </a:br>
            <a:r>
              <a:rPr lang="nl-NL" u="none" strike="noStrike" dirty="0">
                <a:solidFill>
                  <a:srgbClr val="C73434"/>
                </a:solidFill>
                <a:effectLst/>
                <a:hlinkClick r:id="rId2"/>
              </a:rPr>
              <a:t>ECLI:NL:HR:2023:1276</a:t>
            </a:r>
            <a:br>
              <a:rPr lang="nl-NL" dirty="0">
                <a:effectLst/>
              </a:rPr>
            </a:br>
            <a:endParaRPr lang="nl-NL" dirty="0">
              <a:effectLst/>
            </a:endParaRPr>
          </a:p>
          <a:p>
            <a:pPr algn="l"/>
            <a:r>
              <a:rPr lang="nl-NL" b="0" i="1" dirty="0">
                <a:solidFill>
                  <a:srgbClr val="000000"/>
                </a:solidFill>
                <a:effectLst/>
                <a:latin typeface="Brando"/>
              </a:rPr>
              <a:t>Naheffing inkomstenbelasting van in buitenland woonachtige vliegers. Werkgever kan uit hoofde van goed werkgeverschap onder omstandigheden gehouden zijn de werknemer in kennis te stellen van een wijziging van regelgeving die voor diens fiscale positie van belang is.</a:t>
            </a:r>
            <a:endParaRPr lang="nl-NL" b="0" i="0" dirty="0">
              <a:solidFill>
                <a:srgbClr val="000000"/>
              </a:solidFill>
              <a:effectLst/>
              <a:latin typeface="Brando"/>
            </a:endParaRPr>
          </a:p>
          <a:p>
            <a:endParaRPr lang="en-US" dirty="0"/>
          </a:p>
        </p:txBody>
      </p:sp>
      <p:sp>
        <p:nvSpPr>
          <p:cNvPr id="5" name="Slide Number Placeholder 4">
            <a:extLst>
              <a:ext uri="{FF2B5EF4-FFF2-40B4-BE49-F238E27FC236}">
                <a16:creationId xmlns:a16="http://schemas.microsoft.com/office/drawing/2014/main" id="{D1BBC14F-642B-0ABD-FE69-D887D06905DE}"/>
              </a:ext>
            </a:extLst>
          </p:cNvPr>
          <p:cNvSpPr>
            <a:spLocks noGrp="1"/>
          </p:cNvSpPr>
          <p:nvPr>
            <p:ph type="sldNum" sz="quarter" idx="12"/>
          </p:nvPr>
        </p:nvSpPr>
        <p:spPr>
          <a:xfrm>
            <a:off x="491525" y="4663178"/>
            <a:ext cx="324000" cy="180285"/>
          </a:xfrm>
        </p:spPr>
        <p:txBody>
          <a:bodyPr anchor="t">
            <a:normAutofit/>
          </a:bodyPr>
          <a:lstStyle/>
          <a:p>
            <a:pPr>
              <a:spcAft>
                <a:spcPts val="600"/>
              </a:spcAft>
            </a:pPr>
            <a:fld id="{8C6BC05E-DB9A-EB4A-A776-575FA40369A3}" type="slidenum">
              <a:rPr lang="nl-NL" smtClean="0"/>
              <a:pPr>
                <a:spcAft>
                  <a:spcPts val="600"/>
                </a:spcAft>
              </a:pPr>
              <a:t>35</a:t>
            </a:fld>
            <a:endParaRPr lang="nl-NL"/>
          </a:p>
        </p:txBody>
      </p:sp>
    </p:spTree>
    <p:extLst>
      <p:ext uri="{BB962C8B-B14F-4D97-AF65-F5344CB8AC3E}">
        <p14:creationId xmlns:p14="http://schemas.microsoft.com/office/powerpoint/2010/main" val="479336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itle 1">
            <a:extLst>
              <a:ext uri="{FF2B5EF4-FFF2-40B4-BE49-F238E27FC236}">
                <a16:creationId xmlns:a16="http://schemas.microsoft.com/office/drawing/2014/main" id="{5F241F1B-043C-9C7A-2BB2-3F981FBCEA20}"/>
              </a:ext>
            </a:extLst>
          </p:cNvPr>
          <p:cNvSpPr>
            <a:spLocks noGrp="1"/>
          </p:cNvSpPr>
          <p:nvPr>
            <p:ph type="title"/>
          </p:nvPr>
        </p:nvSpPr>
        <p:spPr>
          <a:xfrm>
            <a:off x="491525" y="396000"/>
            <a:ext cx="8172000" cy="576000"/>
          </a:xfrm>
        </p:spPr>
        <p:txBody>
          <a:bodyPr/>
          <a:lstStyle/>
          <a:p>
            <a:endParaRPr lang="en-US"/>
          </a:p>
        </p:txBody>
      </p:sp>
      <p:pic>
        <p:nvPicPr>
          <p:cNvPr id="6146" name="Picture 2" descr="En bonus | Journal de Deux Fuyards">
            <a:extLst>
              <a:ext uri="{FF2B5EF4-FFF2-40B4-BE49-F238E27FC236}">
                <a16:creationId xmlns:a16="http://schemas.microsoft.com/office/drawing/2014/main" id="{3BB8335E-2844-B86E-C66D-887748E7A1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507" b="23116"/>
          <a:stretch/>
        </p:blipFill>
        <p:spPr bwMode="auto">
          <a:xfrm>
            <a:off x="491524" y="971551"/>
            <a:ext cx="8172000" cy="3348000"/>
          </a:xfrm>
          <a:prstGeom prst="rect">
            <a:avLst/>
          </a:prstGeom>
          <a:solidFill>
            <a:srgbClr val="FFFFFF"/>
          </a:solidFill>
        </p:spPr>
      </p:pic>
      <p:sp>
        <p:nvSpPr>
          <p:cNvPr id="4" name="Slide Number Placeholder 3">
            <a:extLst>
              <a:ext uri="{FF2B5EF4-FFF2-40B4-BE49-F238E27FC236}">
                <a16:creationId xmlns:a16="http://schemas.microsoft.com/office/drawing/2014/main" id="{11B1955F-A03D-11DE-8E07-F7CA7BCD8890}"/>
              </a:ext>
            </a:extLst>
          </p:cNvPr>
          <p:cNvSpPr>
            <a:spLocks noGrp="1"/>
          </p:cNvSpPr>
          <p:nvPr>
            <p:ph type="sldNum" sz="quarter" idx="12"/>
          </p:nvPr>
        </p:nvSpPr>
        <p:spPr>
          <a:xfrm>
            <a:off x="491525" y="4663178"/>
            <a:ext cx="324000" cy="180285"/>
          </a:xfrm>
        </p:spPr>
        <p:txBody>
          <a:bodyPr anchor="t">
            <a:normAutofit/>
          </a:bodyPr>
          <a:lstStyle/>
          <a:p>
            <a:pPr>
              <a:spcAft>
                <a:spcPts val="600"/>
              </a:spcAft>
            </a:pPr>
            <a:fld id="{8C6BC05E-DB9A-EB4A-A776-575FA40369A3}" type="slidenum">
              <a:rPr lang="nl-NL" smtClean="0"/>
              <a:pPr>
                <a:spcAft>
                  <a:spcPts val="600"/>
                </a:spcAft>
              </a:pPr>
              <a:t>36</a:t>
            </a:fld>
            <a:endParaRPr lang="nl-NL"/>
          </a:p>
        </p:txBody>
      </p:sp>
    </p:spTree>
    <p:extLst>
      <p:ext uri="{BB962C8B-B14F-4D97-AF65-F5344CB8AC3E}">
        <p14:creationId xmlns:p14="http://schemas.microsoft.com/office/powerpoint/2010/main" val="1366996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9C86F-D2C0-B90D-6CED-4A0AD49561E2}"/>
              </a:ext>
            </a:extLst>
          </p:cNvPr>
          <p:cNvSpPr>
            <a:spLocks noGrp="1"/>
          </p:cNvSpPr>
          <p:nvPr>
            <p:ph type="title"/>
          </p:nvPr>
        </p:nvSpPr>
        <p:spPr/>
        <p:txBody>
          <a:bodyPr/>
          <a:lstStyle/>
          <a:p>
            <a:r>
              <a:rPr lang="nl-NL" dirty="0"/>
              <a:t>Hoe discretionair, is discretionair?</a:t>
            </a:r>
          </a:p>
        </p:txBody>
      </p:sp>
      <p:sp>
        <p:nvSpPr>
          <p:cNvPr id="3" name="Content Placeholder 2">
            <a:extLst>
              <a:ext uri="{FF2B5EF4-FFF2-40B4-BE49-F238E27FC236}">
                <a16:creationId xmlns:a16="http://schemas.microsoft.com/office/drawing/2014/main" id="{85F16345-60B9-C11E-71D3-4FC775638FD7}"/>
              </a:ext>
            </a:extLst>
          </p:cNvPr>
          <p:cNvSpPr>
            <a:spLocks noGrp="1"/>
          </p:cNvSpPr>
          <p:nvPr>
            <p:ph idx="1"/>
          </p:nvPr>
        </p:nvSpPr>
        <p:spPr/>
        <p:txBody>
          <a:bodyPr/>
          <a:lstStyle/>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Hoge Raad 12 mei 2023, ECLI:NL:HR:2023:693</a:t>
            </a:r>
          </a:p>
          <a:p>
            <a:endParaRPr lang="nl-NL" dirty="0"/>
          </a:p>
          <a:p>
            <a:endParaRPr lang="nl-NL" dirty="0"/>
          </a:p>
          <a:p>
            <a:r>
              <a:rPr lang="nl-NL" dirty="0"/>
              <a:t>Bonusregeling getoetst aan 7:611 BW.</a:t>
            </a:r>
          </a:p>
          <a:p>
            <a:endParaRPr lang="nl-NL" dirty="0"/>
          </a:p>
          <a:p>
            <a:r>
              <a:rPr lang="nl-NL" sz="1800" dirty="0">
                <a:solidFill>
                  <a:srgbClr val="000000"/>
                </a:solidFill>
                <a:effectLst/>
                <a:latin typeface="Brando"/>
                <a:ea typeface="Times New Roman" panose="02020603050405020304" pitchFamily="18" charset="0"/>
                <a:cs typeface="Times New Roman" panose="02020603050405020304" pitchFamily="18" charset="0"/>
              </a:rPr>
              <a:t>Ook bij de ‘volle’ toetsing aan goed werkgeverschap, dient de beoordelingsvrijheid van de ondernemer immers meegewogen te worden.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Slide Number Placeholder 3">
            <a:extLst>
              <a:ext uri="{FF2B5EF4-FFF2-40B4-BE49-F238E27FC236}">
                <a16:creationId xmlns:a16="http://schemas.microsoft.com/office/drawing/2014/main" id="{4775C0A8-70C4-85F9-4661-7C81AD301731}"/>
              </a:ext>
            </a:extLst>
          </p:cNvPr>
          <p:cNvSpPr>
            <a:spLocks noGrp="1"/>
          </p:cNvSpPr>
          <p:nvPr>
            <p:ph type="sldNum" sz="quarter" idx="12"/>
          </p:nvPr>
        </p:nvSpPr>
        <p:spPr/>
        <p:txBody>
          <a:bodyPr/>
          <a:lstStyle/>
          <a:p>
            <a:fld id="{8C6BC05E-DB9A-EB4A-A776-575FA40369A3}" type="slidenum">
              <a:rPr lang="nl-NL" smtClean="0"/>
              <a:pPr/>
              <a:t>37</a:t>
            </a:fld>
            <a:endParaRPr lang="nl-NL"/>
          </a:p>
        </p:txBody>
      </p:sp>
    </p:spTree>
    <p:extLst>
      <p:ext uri="{BB962C8B-B14F-4D97-AF65-F5344CB8AC3E}">
        <p14:creationId xmlns:p14="http://schemas.microsoft.com/office/powerpoint/2010/main" val="1860527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rgest global staffing agency Randstad hit by Egregor ransomware">
            <a:extLst>
              <a:ext uri="{FF2B5EF4-FFF2-40B4-BE49-F238E27FC236}">
                <a16:creationId xmlns:a16="http://schemas.microsoft.com/office/drawing/2014/main" id="{3D70CBE3-91D9-0490-6CDF-1277ECF535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668" b="2"/>
          <a:stretch/>
        </p:blipFill>
        <p:spPr bwMode="auto">
          <a:xfrm>
            <a:off x="20" y="10"/>
            <a:ext cx="9143980" cy="5143490"/>
          </a:xfrm>
          <a:prstGeom prst="rect">
            <a:avLst/>
          </a:prstGeom>
          <a:solidFill>
            <a:srgbClr val="FFFFFF"/>
          </a:solidFill>
        </p:spPr>
      </p:pic>
      <p:sp>
        <p:nvSpPr>
          <p:cNvPr id="4" name="Slide Number Placeholder 3" hidden="1">
            <a:extLst>
              <a:ext uri="{FF2B5EF4-FFF2-40B4-BE49-F238E27FC236}">
                <a16:creationId xmlns:a16="http://schemas.microsoft.com/office/drawing/2014/main" id="{12D9E222-806A-B5BE-9C5D-7899FF1A2CDC}"/>
              </a:ext>
            </a:extLst>
          </p:cNvPr>
          <p:cNvSpPr>
            <a:spLocks noGrp="1"/>
          </p:cNvSpPr>
          <p:nvPr>
            <p:ph type="sldNum" sz="quarter" idx="12"/>
          </p:nvPr>
        </p:nvSpPr>
        <p:spPr/>
        <p:txBody>
          <a:bodyPr/>
          <a:lstStyle/>
          <a:p>
            <a:pPr>
              <a:spcAft>
                <a:spcPts val="600"/>
              </a:spcAft>
            </a:pPr>
            <a:fld id="{8C6BC05E-DB9A-EB4A-A776-575FA40369A3}" type="slidenum">
              <a:rPr lang="nl-NL" smtClean="0"/>
              <a:pPr>
                <a:spcAft>
                  <a:spcPts val="600"/>
                </a:spcAft>
              </a:pPr>
              <a:t>38</a:t>
            </a:fld>
            <a:endParaRPr lang="nl-NL"/>
          </a:p>
        </p:txBody>
      </p:sp>
    </p:spTree>
    <p:extLst>
      <p:ext uri="{BB962C8B-B14F-4D97-AF65-F5344CB8AC3E}">
        <p14:creationId xmlns:p14="http://schemas.microsoft.com/office/powerpoint/2010/main" val="24062466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5E058-092D-F2F8-19E5-E687558B1EE2}"/>
              </a:ext>
            </a:extLst>
          </p:cNvPr>
          <p:cNvSpPr>
            <a:spLocks noGrp="1"/>
          </p:cNvSpPr>
          <p:nvPr>
            <p:ph type="title"/>
          </p:nvPr>
        </p:nvSpPr>
        <p:spPr/>
        <p:txBody>
          <a:bodyPr/>
          <a:lstStyle/>
          <a:p>
            <a:r>
              <a:rPr lang="nl-NL" sz="2800" b="1" dirty="0">
                <a:solidFill>
                  <a:srgbClr val="BC0436"/>
                </a:solidFill>
                <a:effectLst/>
                <a:latin typeface="Arial" panose="020B0604020202020204" pitchFamily="34" charset="0"/>
                <a:ea typeface="Times New Roman" panose="02020603050405020304" pitchFamily="18" charset="0"/>
                <a:cs typeface="Times New Roman" panose="02020603050405020304" pitchFamily="18" charset="0"/>
              </a:rPr>
              <a:t>Uitzendloon</a:t>
            </a:r>
            <a:br>
              <a:rPr lang="nl-NL" sz="2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nl-NL" dirty="0"/>
          </a:p>
        </p:txBody>
      </p:sp>
      <p:sp>
        <p:nvSpPr>
          <p:cNvPr id="3" name="Content Placeholder 2">
            <a:extLst>
              <a:ext uri="{FF2B5EF4-FFF2-40B4-BE49-F238E27FC236}">
                <a16:creationId xmlns:a16="http://schemas.microsoft.com/office/drawing/2014/main" id="{CB6E021F-96A5-4DBA-3E48-E915A21C9054}"/>
              </a:ext>
            </a:extLst>
          </p:cNvPr>
          <p:cNvSpPr>
            <a:spLocks noGrp="1"/>
          </p:cNvSpPr>
          <p:nvPr>
            <p:ph idx="1"/>
          </p:nvPr>
        </p:nvSpPr>
        <p:spPr/>
        <p:txBody>
          <a:bodyPr/>
          <a:lstStyle/>
          <a:p>
            <a:pPr marL="0" indent="0">
              <a:lnSpc>
                <a:spcPct val="107000"/>
              </a:lnSpc>
              <a:spcAft>
                <a:spcPts val="800"/>
              </a:spcAft>
              <a:buNone/>
            </a:pPr>
            <a:r>
              <a:rPr lang="nl-NL" sz="1800" dirty="0">
                <a:effectLst/>
                <a:latin typeface="Arial" panose="020B0604020202020204" pitchFamily="34" charset="0"/>
                <a:ea typeface="Calibri" panose="020F0502020204030204" pitchFamily="34" charset="0"/>
                <a:cs typeface="Times New Roman" panose="02020603050405020304" pitchFamily="18" charset="0"/>
              </a:rPr>
              <a:t>XXX/Randstad </a:t>
            </a:r>
            <a:r>
              <a:rPr lang="nl-NL" sz="1800" dirty="0" err="1">
                <a:effectLst/>
                <a:latin typeface="Arial" panose="020B0604020202020204" pitchFamily="34" charset="0"/>
                <a:ea typeface="Calibri" panose="020F0502020204030204" pitchFamily="34" charset="0"/>
                <a:cs typeface="Times New Roman" panose="02020603050405020304" pitchFamily="18" charset="0"/>
              </a:rPr>
              <a:t>Empleo</a:t>
            </a:r>
            <a:r>
              <a:rPr lang="nl-NL" sz="1800" dirty="0">
                <a:effectLst/>
                <a:latin typeface="Arial" panose="020B0604020202020204" pitchFamily="34" charset="0"/>
                <a:ea typeface="Calibri" panose="020F0502020204030204" pitchFamily="34" charset="0"/>
                <a:cs typeface="Times New Roman" panose="02020603050405020304" pitchFamily="18" charset="0"/>
              </a:rPr>
              <a:t> c.s.</a:t>
            </a:r>
          </a:p>
          <a:p>
            <a:pPr marL="0" indent="0">
              <a:lnSpc>
                <a:spcPct val="107000"/>
              </a:lnSpc>
              <a:spcAft>
                <a:spcPts val="800"/>
              </a:spcAft>
              <a:buNone/>
            </a:pPr>
            <a:r>
              <a:rPr lang="nl-NL" sz="1800" dirty="0">
                <a:effectLst/>
                <a:latin typeface="Arial" panose="020B0604020202020204" pitchFamily="34" charset="0"/>
                <a:ea typeface="Calibri" panose="020F0502020204030204" pitchFamily="34" charset="0"/>
                <a:cs typeface="Times New Roman" panose="02020603050405020304" pitchFamily="18" charset="0"/>
              </a:rPr>
              <a:t>Hof van Justitie van de Europese Unie, 22 februari 2024, ECLI:EU:C:2024:156</a:t>
            </a:r>
          </a:p>
          <a:p>
            <a:pPr marL="0" indent="0">
              <a:lnSpc>
                <a:spcPct val="107000"/>
              </a:lnSpc>
              <a:spcAft>
                <a:spcPts val="800"/>
              </a:spcAft>
              <a:buNone/>
            </a:pP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l-NL" sz="1800" i="1" dirty="0">
                <a:effectLst/>
                <a:latin typeface="Arial" panose="020B0604020202020204" pitchFamily="34" charset="0"/>
                <a:ea typeface="Calibri" panose="020F0502020204030204" pitchFamily="34" charset="0"/>
                <a:cs typeface="Times New Roman" panose="02020603050405020304" pitchFamily="18" charset="0"/>
              </a:rPr>
              <a:t>Aanvullende arbeidsongeschiktheidsuitkering inlener valt onder essentiële arbeidsvoorwaarden Uitzendrichtlijn en moet door uitlener worden nagekomen</a:t>
            </a:r>
          </a:p>
          <a:p>
            <a:pPr marL="0" indent="0">
              <a:lnSpc>
                <a:spcPct val="107000"/>
              </a:lnSpc>
              <a:spcAft>
                <a:spcPts val="800"/>
              </a:spcAft>
              <a:buNone/>
            </a:pPr>
            <a:endParaRPr lang="nl-NL" i="1" dirty="0">
              <a:latin typeface="Arial" panose="020B0604020202020204" pitchFamily="34" charset="0"/>
              <a:cs typeface="Times New Roman" panose="02020603050405020304" pitchFamily="18" charset="0"/>
            </a:endParaRPr>
          </a:p>
          <a:p>
            <a:pPr marL="0" indent="0">
              <a:lnSpc>
                <a:spcPct val="107000"/>
              </a:lnSpc>
              <a:spcAft>
                <a:spcPts val="800"/>
              </a:spcAft>
              <a:buNone/>
            </a:pPr>
            <a:r>
              <a:rPr lang="nl-NL" i="1" dirty="0">
                <a:latin typeface="Arial" panose="020B0604020202020204" pitchFamily="34" charset="0"/>
                <a:cs typeface="Times New Roman" panose="02020603050405020304" pitchFamily="18" charset="0"/>
              </a:rPr>
              <a:t>Bezoldiging uitleggen als loon in de zin van Unieverdrag</a:t>
            </a:r>
          </a:p>
        </p:txBody>
      </p:sp>
      <p:sp>
        <p:nvSpPr>
          <p:cNvPr id="4" name="Slide Number Placeholder 3">
            <a:extLst>
              <a:ext uri="{FF2B5EF4-FFF2-40B4-BE49-F238E27FC236}">
                <a16:creationId xmlns:a16="http://schemas.microsoft.com/office/drawing/2014/main" id="{487DD228-4D3D-1A83-635C-1E9162EA5EFB}"/>
              </a:ext>
            </a:extLst>
          </p:cNvPr>
          <p:cNvSpPr>
            <a:spLocks noGrp="1"/>
          </p:cNvSpPr>
          <p:nvPr>
            <p:ph type="sldNum" sz="quarter" idx="12"/>
          </p:nvPr>
        </p:nvSpPr>
        <p:spPr/>
        <p:txBody>
          <a:bodyPr/>
          <a:lstStyle/>
          <a:p>
            <a:fld id="{8C6BC05E-DB9A-EB4A-A776-575FA40369A3}" type="slidenum">
              <a:rPr lang="nl-NL" smtClean="0"/>
              <a:pPr/>
              <a:t>39</a:t>
            </a:fld>
            <a:endParaRPr lang="nl-NL"/>
          </a:p>
        </p:txBody>
      </p:sp>
    </p:spTree>
    <p:extLst>
      <p:ext uri="{BB962C8B-B14F-4D97-AF65-F5344CB8AC3E}">
        <p14:creationId xmlns:p14="http://schemas.microsoft.com/office/powerpoint/2010/main" val="1017552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6D5B-4A48-F2D9-29CD-23D468A05E0B}"/>
              </a:ext>
            </a:extLst>
          </p:cNvPr>
          <p:cNvSpPr>
            <a:spLocks noGrp="1"/>
          </p:cNvSpPr>
          <p:nvPr>
            <p:ph type="title"/>
          </p:nvPr>
        </p:nvSpPr>
        <p:spPr/>
        <p:txBody>
          <a:bodyPr/>
          <a:lstStyle/>
          <a:p>
            <a:r>
              <a:rPr lang="nl-NL" dirty="0"/>
              <a:t>Wet modernisering concurrentiebeding</a:t>
            </a:r>
          </a:p>
        </p:txBody>
      </p:sp>
      <p:sp>
        <p:nvSpPr>
          <p:cNvPr id="3" name="Content Placeholder 2">
            <a:extLst>
              <a:ext uri="{FF2B5EF4-FFF2-40B4-BE49-F238E27FC236}">
                <a16:creationId xmlns:a16="http://schemas.microsoft.com/office/drawing/2014/main" id="{53964C20-E993-A357-C943-F572A5060E8B}"/>
              </a:ext>
            </a:extLst>
          </p:cNvPr>
          <p:cNvSpPr>
            <a:spLocks noGrp="1"/>
          </p:cNvSpPr>
          <p:nvPr>
            <p:ph idx="1"/>
          </p:nvPr>
        </p:nvSpPr>
        <p:spPr/>
        <p:txBody>
          <a:bodyPr/>
          <a:lstStyle/>
          <a:p>
            <a:pPr marL="0" indent="0">
              <a:buNone/>
            </a:pPr>
            <a:r>
              <a:rPr lang="nl-NL" sz="1800" b="0" i="0" u="none" strike="noStrike" baseline="0" dirty="0">
                <a:solidFill>
                  <a:srgbClr val="000000"/>
                </a:solidFill>
                <a:latin typeface="Verdana" panose="020B0604030504040204" pitchFamily="34" charset="0"/>
              </a:rPr>
              <a:t>1</a:t>
            </a:r>
            <a:r>
              <a:rPr lang="nl-NL" sz="1600" b="0" i="0" u="none" strike="noStrike" baseline="0" dirty="0">
                <a:solidFill>
                  <a:srgbClr val="000000"/>
                </a:solidFill>
                <a:latin typeface="Verdana" panose="020B0604030504040204" pitchFamily="34" charset="0"/>
              </a:rPr>
              <a:t>. Een beding tussen de werkgever en de werknemer waarbij de werknemer wordt beperkt in de bevoegdheid om na het einde van de arbeidsovereenkomst op zekere wijze werkzaam te zijn, is nietig, tenzij: </a:t>
            </a:r>
          </a:p>
          <a:p>
            <a:pPr marL="0" indent="0">
              <a:buNone/>
            </a:pPr>
            <a:r>
              <a:rPr lang="nl-NL" sz="1600" b="0" i="0" u="none" strike="noStrike" baseline="0" dirty="0">
                <a:solidFill>
                  <a:srgbClr val="000000"/>
                </a:solidFill>
                <a:latin typeface="Verdana" panose="020B0604030504040204" pitchFamily="34" charset="0"/>
              </a:rPr>
              <a:t>a. de werkgever dit beding schriftelijk is overeengekomen met een meerderjarige werknemer; </a:t>
            </a:r>
          </a:p>
          <a:p>
            <a:pPr marL="0" indent="0">
              <a:buNone/>
            </a:pPr>
            <a:r>
              <a:rPr lang="nl-NL" sz="1600" b="0" i="0" u="none" strike="noStrike" baseline="0" dirty="0">
                <a:solidFill>
                  <a:srgbClr val="000000"/>
                </a:solidFill>
                <a:latin typeface="Verdana" panose="020B0604030504040204" pitchFamily="34" charset="0"/>
              </a:rPr>
              <a:t>b. uit de bij het beding opgenomen schriftelijke motivering blijkt gedurende welke periode na het einde van de overeenkomst, die uit gehele maanden bestaat en ten hoogste twaalf maanden bedraagt, de beperking ten hoogste geldt; </a:t>
            </a:r>
          </a:p>
          <a:p>
            <a:pPr marL="0" indent="0">
              <a:buNone/>
            </a:pPr>
            <a:r>
              <a:rPr lang="nl-NL" sz="1600" b="0" i="0" u="none" strike="noStrike" baseline="0" dirty="0">
                <a:solidFill>
                  <a:srgbClr val="000000"/>
                </a:solidFill>
                <a:latin typeface="Verdana" panose="020B0604030504040204" pitchFamily="34" charset="0"/>
              </a:rPr>
              <a:t>c. uit de bij het beding opgenomen schriftelijke motivering blijkt voor welke geografische reikwijdte de beperking geldt; en </a:t>
            </a:r>
          </a:p>
          <a:p>
            <a:pPr marL="0" indent="0">
              <a:buNone/>
            </a:pPr>
            <a:r>
              <a:rPr lang="nl-NL" sz="1600" b="0" i="0" u="none" strike="noStrike" baseline="0" dirty="0">
                <a:solidFill>
                  <a:srgbClr val="000000"/>
                </a:solidFill>
                <a:latin typeface="Verdana" panose="020B0604030504040204" pitchFamily="34" charset="0"/>
              </a:rPr>
              <a:t>d. uit de bij het beding opgenomen schriftelijke motivering blijkt vanwege welke zwaarwegende bedrijfs- of dienstbelangen de werkgever de beperking noodzakelijk vindt. </a:t>
            </a:r>
            <a:endParaRPr lang="nl-NL" sz="1600" dirty="0"/>
          </a:p>
        </p:txBody>
      </p:sp>
      <p:sp>
        <p:nvSpPr>
          <p:cNvPr id="4" name="Slide Number Placeholder 3">
            <a:extLst>
              <a:ext uri="{FF2B5EF4-FFF2-40B4-BE49-F238E27FC236}">
                <a16:creationId xmlns:a16="http://schemas.microsoft.com/office/drawing/2014/main" id="{A3C56FEB-C26B-91C9-3D33-9B0FC24ABD78}"/>
              </a:ext>
            </a:extLst>
          </p:cNvPr>
          <p:cNvSpPr>
            <a:spLocks noGrp="1"/>
          </p:cNvSpPr>
          <p:nvPr>
            <p:ph type="sldNum" sz="quarter" idx="12"/>
          </p:nvPr>
        </p:nvSpPr>
        <p:spPr/>
        <p:txBody>
          <a:bodyPr/>
          <a:lstStyle/>
          <a:p>
            <a:fld id="{8C6BC05E-DB9A-EB4A-A776-575FA40369A3}" type="slidenum">
              <a:rPr lang="nl-NL" smtClean="0"/>
              <a:pPr/>
              <a:t>4</a:t>
            </a:fld>
            <a:endParaRPr lang="nl-NL"/>
          </a:p>
        </p:txBody>
      </p:sp>
    </p:spTree>
    <p:extLst>
      <p:ext uri="{BB962C8B-B14F-4D97-AF65-F5344CB8AC3E}">
        <p14:creationId xmlns:p14="http://schemas.microsoft.com/office/powerpoint/2010/main" val="2494790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5E058-092D-F2F8-19E5-E687558B1EE2}"/>
              </a:ext>
            </a:extLst>
          </p:cNvPr>
          <p:cNvSpPr>
            <a:spLocks noGrp="1"/>
          </p:cNvSpPr>
          <p:nvPr>
            <p:ph type="title"/>
          </p:nvPr>
        </p:nvSpPr>
        <p:spPr/>
        <p:txBody>
          <a:bodyPr/>
          <a:lstStyle/>
          <a:p>
            <a:r>
              <a:rPr lang="nl-NL" sz="2800" b="1" dirty="0" err="1">
                <a:solidFill>
                  <a:srgbClr val="BC0436"/>
                </a:solidFill>
                <a:effectLst/>
                <a:latin typeface="Arial" panose="020B0604020202020204" pitchFamily="34" charset="0"/>
                <a:ea typeface="Times New Roman" panose="02020603050405020304" pitchFamily="18" charset="0"/>
                <a:cs typeface="Times New Roman" panose="02020603050405020304" pitchFamily="18" charset="0"/>
              </a:rPr>
              <a:t>HvJ</a:t>
            </a:r>
            <a:r>
              <a:rPr lang="nl-NL" sz="2800" b="1" dirty="0">
                <a:solidFill>
                  <a:srgbClr val="BC0436"/>
                </a:solidFill>
                <a:effectLst/>
                <a:latin typeface="Arial" panose="020B0604020202020204" pitchFamily="34" charset="0"/>
                <a:ea typeface="Times New Roman" panose="02020603050405020304" pitchFamily="18" charset="0"/>
                <a:cs typeface="Times New Roman" panose="02020603050405020304" pitchFamily="18" charset="0"/>
              </a:rPr>
              <a:t> EU: Uitzendarbeid moet tijdelijk zijn</a:t>
            </a:r>
            <a:br>
              <a:rPr lang="nl-NL" sz="2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nl-NL" dirty="0"/>
          </a:p>
        </p:txBody>
      </p:sp>
      <p:sp>
        <p:nvSpPr>
          <p:cNvPr id="3" name="Content Placeholder 2">
            <a:extLst>
              <a:ext uri="{FF2B5EF4-FFF2-40B4-BE49-F238E27FC236}">
                <a16:creationId xmlns:a16="http://schemas.microsoft.com/office/drawing/2014/main" id="{CB6E021F-96A5-4DBA-3E48-E915A21C9054}"/>
              </a:ext>
            </a:extLst>
          </p:cNvPr>
          <p:cNvSpPr>
            <a:spLocks noGrp="1"/>
          </p:cNvSpPr>
          <p:nvPr>
            <p:ph idx="1"/>
          </p:nvPr>
        </p:nvSpPr>
        <p:spPr/>
        <p:txBody>
          <a:bodyPr/>
          <a:lstStyle/>
          <a:p>
            <a:pPr>
              <a:lnSpc>
                <a:spcPct val="107000"/>
              </a:lnSpc>
              <a:spcAft>
                <a:spcPts val="800"/>
              </a:spcAft>
            </a:pPr>
            <a:r>
              <a:rPr lang="nl-NL" sz="1800" dirty="0">
                <a:effectLst/>
                <a:latin typeface="Arial" panose="020B0604020202020204" pitchFamily="34" charset="0"/>
                <a:ea typeface="Calibri" panose="020F0502020204030204" pitchFamily="34" charset="0"/>
                <a:cs typeface="Times New Roman" panose="02020603050405020304" pitchFamily="18" charset="0"/>
              </a:rPr>
              <a:t>NP/Daimler AG, Mercedes-Benz Werk Berlin</a:t>
            </a:r>
            <a:br>
              <a:rPr lang="nl-NL" sz="1800" dirty="0">
                <a:effectLst/>
                <a:latin typeface="Arial" panose="020B0604020202020204" pitchFamily="34" charset="0"/>
                <a:ea typeface="Calibri" panose="020F0502020204030204" pitchFamily="34" charset="0"/>
                <a:cs typeface="Times New Roman" panose="02020603050405020304" pitchFamily="18" charset="0"/>
              </a:rPr>
            </a:br>
            <a:r>
              <a:rPr lang="nl-NL" sz="1800" dirty="0">
                <a:effectLst/>
                <a:latin typeface="Arial" panose="020B0604020202020204" pitchFamily="34" charset="0"/>
                <a:ea typeface="Calibri" panose="020F0502020204030204" pitchFamily="34" charset="0"/>
                <a:cs typeface="Times New Roman" panose="02020603050405020304" pitchFamily="18" charset="0"/>
              </a:rPr>
              <a:t>Hof van Justitie van de Europese Unie, 17 maart 2022</a:t>
            </a:r>
            <a:br>
              <a:rPr lang="nl-NL" sz="1800" dirty="0">
                <a:effectLst/>
                <a:latin typeface="Arial" panose="020B0604020202020204" pitchFamily="34" charset="0"/>
                <a:ea typeface="Calibri" panose="020F0502020204030204" pitchFamily="34" charset="0"/>
                <a:cs typeface="Times New Roman" panose="02020603050405020304" pitchFamily="18" charset="0"/>
              </a:rPr>
            </a:br>
            <a:r>
              <a:rPr lang="nl-NL" sz="1800" u="sng" dirty="0">
                <a:solidFill>
                  <a:srgbClr val="C73434"/>
                </a:solidFill>
                <a:effectLst/>
                <a:latin typeface="Arial" panose="020B0604020202020204" pitchFamily="34" charset="0"/>
                <a:ea typeface="Calibri" panose="020F0502020204030204" pitchFamily="34" charset="0"/>
                <a:cs typeface="Times New Roman" panose="02020603050405020304" pitchFamily="18" charset="0"/>
                <a:hlinkClick r:id="rId2"/>
              </a:rPr>
              <a:t>ECLI:EU:C:2022:196</a:t>
            </a:r>
            <a:r>
              <a:rPr lang="nl-NL" sz="1800" u="sng" dirty="0">
                <a:solidFill>
                  <a:srgbClr val="C73434"/>
                </a:solidFill>
                <a:effectLst/>
                <a:latin typeface="Arial" panose="020B0604020202020204" pitchFamily="34" charset="0"/>
                <a:ea typeface="Calibri" panose="020F0502020204030204" pitchFamily="34" charset="0"/>
                <a:cs typeface="Times New Roman" panose="02020603050405020304" pitchFamily="18" charset="0"/>
              </a:rPr>
              <a:t>  en opnieuw in : </a:t>
            </a:r>
            <a:r>
              <a:rPr lang="nl-NL" sz="1800" dirty="0" err="1">
                <a:solidFill>
                  <a:srgbClr val="000000"/>
                </a:solidFill>
                <a:effectLst/>
                <a:latin typeface="Brando"/>
                <a:ea typeface="Times New Roman" panose="02020603050405020304" pitchFamily="18" charset="0"/>
              </a:rPr>
              <a:t>HvJ</a:t>
            </a:r>
            <a:r>
              <a:rPr lang="nl-NL" sz="1800" dirty="0">
                <a:solidFill>
                  <a:srgbClr val="000000"/>
                </a:solidFill>
                <a:effectLst/>
                <a:latin typeface="Brando"/>
                <a:ea typeface="Times New Roman" panose="02020603050405020304" pitchFamily="18" charset="0"/>
              </a:rPr>
              <a:t> EU 22 juni 2023, C‑427/21</a:t>
            </a:r>
            <a:endParaRPr lang="nl-NL" sz="1800" dirty="0">
              <a:effectLst/>
              <a:latin typeface="Times New Roman" panose="02020603050405020304" pitchFamily="18" charset="0"/>
              <a:ea typeface="Times New Roman" panose="02020603050405020304" pitchFamily="18" charset="0"/>
            </a:endParaRPr>
          </a:p>
          <a:p>
            <a:pPr marL="0" indent="0">
              <a:lnSpc>
                <a:spcPct val="107000"/>
              </a:lnSpc>
              <a:spcAft>
                <a:spcPts val="800"/>
              </a:spcAft>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Uitzendarbeid dient tijdelijk te zijn.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Slide Number Placeholder 3">
            <a:extLst>
              <a:ext uri="{FF2B5EF4-FFF2-40B4-BE49-F238E27FC236}">
                <a16:creationId xmlns:a16="http://schemas.microsoft.com/office/drawing/2014/main" id="{487DD228-4D3D-1A83-635C-1E9162EA5EFB}"/>
              </a:ext>
            </a:extLst>
          </p:cNvPr>
          <p:cNvSpPr>
            <a:spLocks noGrp="1"/>
          </p:cNvSpPr>
          <p:nvPr>
            <p:ph type="sldNum" sz="quarter" idx="12"/>
          </p:nvPr>
        </p:nvSpPr>
        <p:spPr/>
        <p:txBody>
          <a:bodyPr/>
          <a:lstStyle/>
          <a:p>
            <a:fld id="{8C6BC05E-DB9A-EB4A-A776-575FA40369A3}" type="slidenum">
              <a:rPr lang="nl-NL" smtClean="0"/>
              <a:pPr/>
              <a:t>40</a:t>
            </a:fld>
            <a:endParaRPr lang="nl-NL"/>
          </a:p>
        </p:txBody>
      </p:sp>
    </p:spTree>
    <p:extLst>
      <p:ext uri="{BB962C8B-B14F-4D97-AF65-F5344CB8AC3E}">
        <p14:creationId xmlns:p14="http://schemas.microsoft.com/office/powerpoint/2010/main" val="2897799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7328B-6BFA-1403-E421-48E9C9183D86}"/>
              </a:ext>
            </a:extLst>
          </p:cNvPr>
          <p:cNvSpPr>
            <a:spLocks noGrp="1"/>
          </p:cNvSpPr>
          <p:nvPr>
            <p:ph type="title"/>
          </p:nvPr>
        </p:nvSpPr>
        <p:spPr/>
        <p:txBody>
          <a:bodyPr/>
          <a:lstStyle/>
          <a:p>
            <a:r>
              <a:rPr lang="nl-NL" dirty="0"/>
              <a:t>…tijdelijk, </a:t>
            </a:r>
            <a:r>
              <a:rPr lang="nl-NL" dirty="0" err="1"/>
              <a:t>so</a:t>
            </a:r>
            <a:r>
              <a:rPr lang="nl-NL" dirty="0"/>
              <a:t> </a:t>
            </a:r>
            <a:r>
              <a:rPr lang="nl-NL" dirty="0" err="1"/>
              <a:t>what</a:t>
            </a:r>
            <a:r>
              <a:rPr lang="nl-NL" dirty="0"/>
              <a:t>?!</a:t>
            </a:r>
          </a:p>
        </p:txBody>
      </p:sp>
      <p:sp>
        <p:nvSpPr>
          <p:cNvPr id="3" name="Content Placeholder 2">
            <a:extLst>
              <a:ext uri="{FF2B5EF4-FFF2-40B4-BE49-F238E27FC236}">
                <a16:creationId xmlns:a16="http://schemas.microsoft.com/office/drawing/2014/main" id="{66C83C16-D22D-4A25-B5F5-91503C78B66E}"/>
              </a:ext>
            </a:extLst>
          </p:cNvPr>
          <p:cNvSpPr>
            <a:spLocks noGrp="1"/>
          </p:cNvSpPr>
          <p:nvPr>
            <p:ph idx="1"/>
          </p:nvPr>
        </p:nvSpPr>
        <p:spPr/>
        <p:txBody>
          <a:bodyPr/>
          <a:lstStyle/>
          <a:p>
            <a:pPr marL="0" indent="0">
              <a:lnSpc>
                <a:spcPct val="107000"/>
              </a:lnSpc>
              <a:spcAft>
                <a:spcPts val="800"/>
              </a:spcAft>
              <a:buNone/>
            </a:pPr>
            <a:br>
              <a:rPr lang="nl-NL" sz="1800" u="none" strike="noStrike" dirty="0">
                <a:solidFill>
                  <a:srgbClr val="C73434"/>
                </a:solidFill>
                <a:effectLst/>
                <a:latin typeface="Arial" panose="020B0604020202020204" pitchFamily="34" charset="0"/>
                <a:ea typeface="Times New Roman" panose="02020603050405020304" pitchFamily="18" charset="0"/>
                <a:cs typeface="Times New Roman" panose="02020603050405020304" pitchFamily="18" charset="0"/>
                <a:hlinkClick r:id="rId2"/>
              </a:rPr>
            </a:br>
            <a:r>
              <a:rPr lang="nl-NL" sz="1800" u="sng" dirty="0">
                <a:solidFill>
                  <a:srgbClr val="C73434"/>
                </a:solidFill>
                <a:effectLst/>
                <a:latin typeface="Arial" panose="020B0604020202020204" pitchFamily="34" charset="0"/>
                <a:ea typeface="Times New Roman" panose="02020603050405020304" pitchFamily="18" charset="0"/>
                <a:cs typeface="Times New Roman" panose="02020603050405020304" pitchFamily="18" charset="0"/>
                <a:hlinkClick r:id="rId2"/>
              </a:rPr>
              <a:t>werknemer/</a:t>
            </a:r>
            <a:r>
              <a:rPr lang="nl-NL" sz="1800" u="sng" dirty="0" err="1">
                <a:solidFill>
                  <a:srgbClr val="C73434"/>
                </a:solidFill>
                <a:effectLst/>
                <a:latin typeface="Arial" panose="020B0604020202020204" pitchFamily="34" charset="0"/>
                <a:ea typeface="Times New Roman" panose="02020603050405020304" pitchFamily="18" charset="0"/>
                <a:cs typeface="Times New Roman" panose="02020603050405020304" pitchFamily="18" charset="0"/>
                <a:hlinkClick r:id="rId2"/>
              </a:rPr>
              <a:t>Upfield</a:t>
            </a:r>
            <a:r>
              <a:rPr lang="nl-NL" sz="1800" u="sng" dirty="0">
                <a:solidFill>
                  <a:srgbClr val="C73434"/>
                </a:solidFill>
                <a:effectLst/>
                <a:latin typeface="Arial" panose="020B0604020202020204" pitchFamily="34" charset="0"/>
                <a:ea typeface="Times New Roman" panose="02020603050405020304" pitchFamily="18" charset="0"/>
                <a:cs typeface="Times New Roman" panose="02020603050405020304" pitchFamily="18" charset="0"/>
                <a:hlinkClick r:id="rId2"/>
              </a:rPr>
              <a:t> </a:t>
            </a:r>
            <a:r>
              <a:rPr lang="nl-NL" sz="1800" u="sng" dirty="0" err="1">
                <a:solidFill>
                  <a:srgbClr val="C73434"/>
                </a:solidFill>
                <a:effectLst/>
                <a:latin typeface="Arial" panose="020B0604020202020204" pitchFamily="34" charset="0"/>
                <a:ea typeface="Times New Roman" panose="02020603050405020304" pitchFamily="18" charset="0"/>
                <a:cs typeface="Times New Roman" panose="02020603050405020304" pitchFamily="18" charset="0"/>
                <a:hlinkClick r:id="rId2"/>
              </a:rPr>
              <a:t>Sourcing</a:t>
            </a:r>
            <a:r>
              <a:rPr lang="nl-NL" sz="1800" u="sng" dirty="0">
                <a:solidFill>
                  <a:srgbClr val="C73434"/>
                </a:solidFill>
                <a:effectLst/>
                <a:latin typeface="Arial" panose="020B0604020202020204" pitchFamily="34" charset="0"/>
                <a:ea typeface="Times New Roman" panose="02020603050405020304" pitchFamily="18" charset="0"/>
                <a:cs typeface="Times New Roman" panose="02020603050405020304" pitchFamily="18" charset="0"/>
                <a:hlinkClick r:id="rId2"/>
              </a:rPr>
              <a:t> Nederland B.V.</a:t>
            </a:r>
            <a:br>
              <a:rPr lang="nl-NL" sz="1800" dirty="0">
                <a:effectLst/>
                <a:latin typeface="Arial" panose="020B0604020202020204" pitchFamily="34" charset="0"/>
                <a:ea typeface="Times New Roman" panose="02020603050405020304" pitchFamily="18" charset="0"/>
                <a:cs typeface="Times New Roman" panose="02020603050405020304" pitchFamily="18" charset="0"/>
              </a:rPr>
            </a:br>
            <a:r>
              <a:rPr lang="nl-NL" sz="1800" dirty="0">
                <a:effectLst/>
                <a:latin typeface="Arial" panose="020B0604020202020204" pitchFamily="34" charset="0"/>
                <a:ea typeface="Times New Roman" panose="02020603050405020304" pitchFamily="18" charset="0"/>
                <a:cs typeface="Times New Roman" panose="02020603050405020304" pitchFamily="18" charset="0"/>
              </a:rPr>
              <a:t>Rechtbank Rotterdam (Locatie Rotterdam), 12 december 2022</a:t>
            </a:r>
            <a:br>
              <a:rPr lang="nl-NL" sz="1800" dirty="0">
                <a:effectLst/>
                <a:latin typeface="Arial" panose="020B0604020202020204" pitchFamily="34" charset="0"/>
                <a:ea typeface="Times New Roman" panose="02020603050405020304" pitchFamily="18" charset="0"/>
                <a:cs typeface="Times New Roman" panose="02020603050405020304" pitchFamily="18" charset="0"/>
              </a:rPr>
            </a:br>
            <a:r>
              <a:rPr lang="nl-NL" sz="1800" u="sng" dirty="0">
                <a:solidFill>
                  <a:srgbClr val="C73434"/>
                </a:solidFill>
                <a:effectLst/>
                <a:latin typeface="Arial" panose="020B0604020202020204" pitchFamily="34" charset="0"/>
                <a:ea typeface="Times New Roman" panose="02020603050405020304" pitchFamily="18" charset="0"/>
                <a:cs typeface="Times New Roman" panose="02020603050405020304" pitchFamily="18" charset="0"/>
                <a:hlinkClick r:id="rId3"/>
              </a:rPr>
              <a:t>ECLI:NL:RBROT:2022:11010</a:t>
            </a:r>
            <a:endParaRPr lang="nl-NL" sz="1800" u="sng" dirty="0">
              <a:solidFill>
                <a:srgbClr val="C73434"/>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Uitzendkracht heeft geen arbeidsovereenkomst voor onbepaalde tijd met inlener na aaneengesloten inleenperiode van ongeveer dertien jaar. Geen misbruik in de zin van Uitzendrichtlijn. Bepalen maximale termijn inlening en sancties is een taak voor de wetgever.</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Slide Number Placeholder 3">
            <a:extLst>
              <a:ext uri="{FF2B5EF4-FFF2-40B4-BE49-F238E27FC236}">
                <a16:creationId xmlns:a16="http://schemas.microsoft.com/office/drawing/2014/main" id="{250B7346-D7AB-CA9C-ED94-DA5A626D39AD}"/>
              </a:ext>
            </a:extLst>
          </p:cNvPr>
          <p:cNvSpPr>
            <a:spLocks noGrp="1"/>
          </p:cNvSpPr>
          <p:nvPr>
            <p:ph type="sldNum" sz="quarter" idx="12"/>
          </p:nvPr>
        </p:nvSpPr>
        <p:spPr/>
        <p:txBody>
          <a:bodyPr/>
          <a:lstStyle/>
          <a:p>
            <a:fld id="{8C6BC05E-DB9A-EB4A-A776-575FA40369A3}" type="slidenum">
              <a:rPr lang="nl-NL" smtClean="0"/>
              <a:pPr/>
              <a:t>41</a:t>
            </a:fld>
            <a:endParaRPr lang="nl-NL"/>
          </a:p>
        </p:txBody>
      </p:sp>
    </p:spTree>
    <p:extLst>
      <p:ext uri="{BB962C8B-B14F-4D97-AF65-F5344CB8AC3E}">
        <p14:creationId xmlns:p14="http://schemas.microsoft.com/office/powerpoint/2010/main" val="2230408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ssier Grensoverschrijdend gedrag met artikelen, jurisprudentie en tools">
            <a:extLst>
              <a:ext uri="{FF2B5EF4-FFF2-40B4-BE49-F238E27FC236}">
                <a16:creationId xmlns:a16="http://schemas.microsoft.com/office/drawing/2014/main" id="{899F7895-6082-9627-7200-7D97A74886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9143980" cy="5143490"/>
          </a:xfrm>
          <a:prstGeom prst="rect">
            <a:avLst/>
          </a:prstGeom>
          <a:solidFill>
            <a:srgbClr val="FFFFFF"/>
          </a:solidFill>
        </p:spPr>
      </p:pic>
      <p:sp>
        <p:nvSpPr>
          <p:cNvPr id="4" name="Slide Number Placeholder 3" hidden="1">
            <a:extLst>
              <a:ext uri="{FF2B5EF4-FFF2-40B4-BE49-F238E27FC236}">
                <a16:creationId xmlns:a16="http://schemas.microsoft.com/office/drawing/2014/main" id="{F3453922-6D34-B7F1-A354-94E36CB83BD9}"/>
              </a:ext>
            </a:extLst>
          </p:cNvPr>
          <p:cNvSpPr>
            <a:spLocks noGrp="1"/>
          </p:cNvSpPr>
          <p:nvPr>
            <p:ph type="sldNum" sz="quarter" idx="12"/>
          </p:nvPr>
        </p:nvSpPr>
        <p:spPr/>
        <p:txBody>
          <a:bodyPr/>
          <a:lstStyle/>
          <a:p>
            <a:pPr>
              <a:spcAft>
                <a:spcPts val="600"/>
              </a:spcAft>
            </a:pPr>
            <a:fld id="{8C6BC05E-DB9A-EB4A-A776-575FA40369A3}" type="slidenum">
              <a:rPr lang="nl-NL" smtClean="0"/>
              <a:pPr>
                <a:spcAft>
                  <a:spcPts val="600"/>
                </a:spcAft>
              </a:pPr>
              <a:t>42</a:t>
            </a:fld>
            <a:endParaRPr lang="nl-NL"/>
          </a:p>
        </p:txBody>
      </p:sp>
    </p:spTree>
    <p:extLst>
      <p:ext uri="{BB962C8B-B14F-4D97-AF65-F5344CB8AC3E}">
        <p14:creationId xmlns:p14="http://schemas.microsoft.com/office/powerpoint/2010/main" val="30337535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4A155-B8B2-4426-85E7-E223B03AF3E4}"/>
              </a:ext>
            </a:extLst>
          </p:cNvPr>
          <p:cNvSpPr>
            <a:spLocks noGrp="1"/>
          </p:cNvSpPr>
          <p:nvPr>
            <p:ph type="title"/>
          </p:nvPr>
        </p:nvSpPr>
        <p:spPr>
          <a:xfrm>
            <a:off x="346816" y="150171"/>
            <a:ext cx="8652475" cy="576000"/>
          </a:xfrm>
        </p:spPr>
        <p:txBody>
          <a:bodyPr>
            <a:normAutofit fontScale="90000"/>
          </a:bodyPr>
          <a:lstStyle/>
          <a:p>
            <a:r>
              <a:rPr lang="nl-NL" b="1" i="0" dirty="0">
                <a:solidFill>
                  <a:srgbClr val="BC0436"/>
                </a:solidFill>
                <a:effectLst/>
                <a:latin typeface="Brando Sans"/>
              </a:rPr>
              <a:t>Stichting Zuyd Hogeschool/docent</a:t>
            </a:r>
            <a:br>
              <a:rPr lang="nl-NL" b="1" dirty="0">
                <a:solidFill>
                  <a:srgbClr val="BC0436"/>
                </a:solidFill>
              </a:rPr>
            </a:br>
            <a:r>
              <a:rPr lang="nl-NL" b="1" i="0" dirty="0">
                <a:solidFill>
                  <a:srgbClr val="BC0436"/>
                </a:solidFill>
                <a:effectLst/>
                <a:latin typeface="Brando Sans"/>
              </a:rPr>
              <a:t>Hoge Raad, 24 juni 2022 </a:t>
            </a:r>
            <a:r>
              <a:rPr lang="nl-NL" b="1" i="0" u="none" strike="noStrike" dirty="0">
                <a:solidFill>
                  <a:srgbClr val="BC0436"/>
                </a:solidFill>
                <a:effectLst/>
                <a:latin typeface="Brando Sans"/>
                <a:hlinkClick r:id="rId2">
                  <a:extLst>
                    <a:ext uri="{A12FA001-AC4F-418D-AE19-62706E023703}">
                      <ahyp:hlinkClr xmlns:ahyp="http://schemas.microsoft.com/office/drawing/2018/hyperlinkcolor" val="tx"/>
                    </a:ext>
                  </a:extLst>
                </a:hlinkClick>
              </a:rPr>
              <a:t>ECLI:NL:HR:2022:950</a:t>
            </a:r>
            <a:br>
              <a:rPr lang="nl-NL" b="0" i="0" u="none" strike="noStrike" dirty="0">
                <a:solidFill>
                  <a:srgbClr val="C73434"/>
                </a:solidFill>
                <a:effectLst/>
                <a:latin typeface="Brando Sans"/>
              </a:rPr>
            </a:br>
            <a:endParaRPr lang="nl-NL" dirty="0"/>
          </a:p>
        </p:txBody>
      </p:sp>
      <p:sp>
        <p:nvSpPr>
          <p:cNvPr id="3" name="Content Placeholder 2">
            <a:extLst>
              <a:ext uri="{FF2B5EF4-FFF2-40B4-BE49-F238E27FC236}">
                <a16:creationId xmlns:a16="http://schemas.microsoft.com/office/drawing/2014/main" id="{6444EFF3-741F-4A1D-9938-0DCB7EADCBDE}"/>
              </a:ext>
            </a:extLst>
          </p:cNvPr>
          <p:cNvSpPr>
            <a:spLocks noGrp="1"/>
          </p:cNvSpPr>
          <p:nvPr>
            <p:ph idx="1"/>
          </p:nvPr>
        </p:nvSpPr>
        <p:spPr>
          <a:xfrm>
            <a:off x="62659" y="1088041"/>
            <a:ext cx="8452691" cy="3348000"/>
          </a:xfrm>
        </p:spPr>
        <p:txBody>
          <a:bodyPr>
            <a:normAutofit fontScale="85000" lnSpcReduction="10000"/>
          </a:bodyPr>
          <a:lstStyle/>
          <a:p>
            <a:pPr algn="l"/>
            <a:r>
              <a:rPr lang="nl-NL" b="0" i="0" dirty="0">
                <a:solidFill>
                  <a:srgbClr val="000000"/>
                </a:solidFill>
                <a:effectLst/>
                <a:latin typeface="Brando"/>
              </a:rPr>
              <a:t>Op het in artikel 7:673 lid 1 BW neergelegde recht van de werknemer op een transitievergoeding in de daar omschreven gevallen waarin de arbeidsovereenkomst eindigt, bestaan enkele uitzonderingen. Een van deze uitzonderingen doet zich voor indien het eindigen of niet voortzetten van de arbeidsovereenkomst het gevolg is van ernstig verwijtbaar handelen of nalaten van de werknemer (art. 7:673 lid 7 aanhef en onder c BW). Deze uitzonderingsgrond heeft een </a:t>
            </a:r>
            <a:r>
              <a:rPr lang="nl-NL" b="1" i="0" dirty="0">
                <a:solidFill>
                  <a:srgbClr val="000000"/>
                </a:solidFill>
                <a:effectLst/>
                <a:latin typeface="Brando"/>
              </a:rPr>
              <a:t>beperkte reikwijdte </a:t>
            </a:r>
            <a:r>
              <a:rPr lang="nl-NL" b="0" i="0" dirty="0">
                <a:solidFill>
                  <a:srgbClr val="000000"/>
                </a:solidFill>
                <a:effectLst/>
                <a:latin typeface="Brando"/>
              </a:rPr>
              <a:t>en moet </a:t>
            </a:r>
            <a:r>
              <a:rPr lang="nl-NL" b="1" i="0" dirty="0">
                <a:solidFill>
                  <a:srgbClr val="000000"/>
                </a:solidFill>
                <a:effectLst/>
                <a:latin typeface="Brando"/>
              </a:rPr>
              <a:t>terughoudend</a:t>
            </a:r>
            <a:r>
              <a:rPr lang="nl-NL" b="0" i="0" dirty="0">
                <a:solidFill>
                  <a:srgbClr val="000000"/>
                </a:solidFill>
                <a:effectLst/>
                <a:latin typeface="Brando"/>
              </a:rPr>
              <a:t> worden toegepast. De werknemer kan zijn recht op een transitievergoeding alleen kwijtraken in </a:t>
            </a:r>
            <a:r>
              <a:rPr lang="nl-NL" b="1" i="0" dirty="0">
                <a:solidFill>
                  <a:srgbClr val="000000"/>
                </a:solidFill>
                <a:effectLst/>
                <a:latin typeface="Brando"/>
              </a:rPr>
              <a:t>uitzonderlijke gevallen</a:t>
            </a:r>
            <a:r>
              <a:rPr lang="nl-NL" b="0" i="0" dirty="0">
                <a:solidFill>
                  <a:srgbClr val="000000"/>
                </a:solidFill>
                <a:effectLst/>
                <a:latin typeface="Brando"/>
              </a:rPr>
              <a:t>, waarin </a:t>
            </a:r>
            <a:r>
              <a:rPr lang="nl-NL" b="1" i="0" dirty="0">
                <a:solidFill>
                  <a:srgbClr val="000000"/>
                </a:solidFill>
                <a:effectLst/>
                <a:latin typeface="Brando"/>
              </a:rPr>
              <a:t>evident </a:t>
            </a:r>
            <a:r>
              <a:rPr lang="nl-NL" b="0" i="0" dirty="0">
                <a:solidFill>
                  <a:srgbClr val="000000"/>
                </a:solidFill>
                <a:effectLst/>
                <a:latin typeface="Brando"/>
              </a:rPr>
              <a:t>is dat het tot beëindiging van de arbeidsovereenkomst leidende handelen of nalaten van de werknemer niet slechts als verwijtbaar, maar als ernstig verwijtbaar moet worden aangemerkt. Bij de beoordeling of deze uitzonderingsgrond van toepassing is, moeten worden betrokken de omstandigheden van het geval </a:t>
            </a:r>
            <a:r>
              <a:rPr lang="nl-NL" b="1" i="0" dirty="0">
                <a:solidFill>
                  <a:srgbClr val="000000"/>
                </a:solidFill>
                <a:effectLst/>
                <a:latin typeface="Brando"/>
              </a:rPr>
              <a:t>voor zover deze van invloed zijn op </a:t>
            </a:r>
            <a:r>
              <a:rPr lang="nl-NL" b="0" i="0" dirty="0">
                <a:solidFill>
                  <a:srgbClr val="000000"/>
                </a:solidFill>
                <a:effectLst/>
                <a:latin typeface="Brando"/>
              </a:rPr>
              <a:t>de verwijtbaarheid van het handelen of nalaten van de werknemer dat tot het ontslag heeft geleid.</a:t>
            </a:r>
          </a:p>
          <a:p>
            <a:endParaRPr lang="nl-NL" dirty="0"/>
          </a:p>
        </p:txBody>
      </p:sp>
      <p:sp>
        <p:nvSpPr>
          <p:cNvPr id="4" name="Slide Number Placeholder 3">
            <a:extLst>
              <a:ext uri="{FF2B5EF4-FFF2-40B4-BE49-F238E27FC236}">
                <a16:creationId xmlns:a16="http://schemas.microsoft.com/office/drawing/2014/main" id="{17A7805F-348F-41F4-A86D-E86F21A7907E}"/>
              </a:ext>
            </a:extLst>
          </p:cNvPr>
          <p:cNvSpPr>
            <a:spLocks noGrp="1"/>
          </p:cNvSpPr>
          <p:nvPr>
            <p:ph type="sldNum" sz="quarter" idx="12"/>
          </p:nvPr>
        </p:nvSpPr>
        <p:spPr/>
        <p:txBody>
          <a:bodyPr/>
          <a:lstStyle/>
          <a:p>
            <a:fld id="{8C6BC05E-DB9A-EB4A-A776-575FA40369A3}" type="slidenum">
              <a:rPr lang="nl-NL" smtClean="0"/>
              <a:pPr/>
              <a:t>43</a:t>
            </a:fld>
            <a:endParaRPr lang="nl-NL"/>
          </a:p>
        </p:txBody>
      </p:sp>
    </p:spTree>
    <p:extLst>
      <p:ext uri="{BB962C8B-B14F-4D97-AF65-F5344CB8AC3E}">
        <p14:creationId xmlns:p14="http://schemas.microsoft.com/office/powerpoint/2010/main" val="1250701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B476E-FAB0-40E5-41D4-B3CC40889836}"/>
              </a:ext>
            </a:extLst>
          </p:cNvPr>
          <p:cNvSpPr>
            <a:spLocks noGrp="1"/>
          </p:cNvSpPr>
          <p:nvPr>
            <p:ph type="title"/>
          </p:nvPr>
        </p:nvSpPr>
        <p:spPr/>
        <p:txBody>
          <a:bodyPr/>
          <a:lstStyle/>
          <a:p>
            <a:r>
              <a:rPr lang="nl-NL" dirty="0"/>
              <a:t>Wederkerigheid van EV-toets</a:t>
            </a:r>
          </a:p>
        </p:txBody>
      </p:sp>
      <p:sp>
        <p:nvSpPr>
          <p:cNvPr id="3" name="Content Placeholder 2">
            <a:extLst>
              <a:ext uri="{FF2B5EF4-FFF2-40B4-BE49-F238E27FC236}">
                <a16:creationId xmlns:a16="http://schemas.microsoft.com/office/drawing/2014/main" id="{C267D29A-3023-D56A-0A46-20DF671B3C6D}"/>
              </a:ext>
            </a:extLst>
          </p:cNvPr>
          <p:cNvSpPr>
            <a:spLocks noGrp="1"/>
          </p:cNvSpPr>
          <p:nvPr>
            <p:ph idx="1"/>
          </p:nvPr>
        </p:nvSpPr>
        <p:spPr/>
        <p:txBody>
          <a:bodyPr/>
          <a:lstStyle/>
          <a:p>
            <a:r>
              <a:rPr lang="nl-NL" b="0" i="0" dirty="0">
                <a:solidFill>
                  <a:srgbClr val="000000"/>
                </a:solidFill>
                <a:effectLst/>
                <a:latin typeface="Brando Sans"/>
              </a:rPr>
              <a:t>Rechtbank Rotterdam (Locatie Rotterdam), 31 januari 2023</a:t>
            </a:r>
            <a:br>
              <a:rPr lang="nl-NL" dirty="0"/>
            </a:br>
            <a:r>
              <a:rPr lang="nl-NL" b="0" i="0" u="none" strike="noStrike" dirty="0">
                <a:solidFill>
                  <a:srgbClr val="C73434"/>
                </a:solidFill>
                <a:effectLst/>
                <a:latin typeface="Brando Sans"/>
                <a:hlinkClick r:id="rId2"/>
              </a:rPr>
              <a:t>ECLI:NL:RBROT:2023:713</a:t>
            </a:r>
            <a:endParaRPr lang="nl-NL" dirty="0"/>
          </a:p>
          <a:p>
            <a:endParaRPr lang="nl-NL" dirty="0"/>
          </a:p>
          <a:p>
            <a:r>
              <a:rPr lang="nl-NL" dirty="0" err="1"/>
              <a:t>R.o.</a:t>
            </a:r>
            <a:r>
              <a:rPr lang="nl-NL" dirty="0"/>
              <a:t> 4.7 (…) </a:t>
            </a:r>
            <a:r>
              <a:rPr lang="nl-NL" b="0" i="0" dirty="0">
                <a:solidFill>
                  <a:srgbClr val="000000"/>
                </a:solidFill>
                <a:effectLst/>
                <a:latin typeface="Verdana" panose="020B0604030504040204" pitchFamily="34" charset="0"/>
              </a:rPr>
              <a:t>Uit vaste rechtspraak van de Hoge Raad blijkt dat ook de lat voor het aannemen van ernstige verwijtbaarheid van de werkgever en voor het als gevolg daarvan toekennen van een billijke vergoeding aan de werknemer hoog ligt. In feite is dat de spiegelbeeldige situatie van artikel 7:673 lid 7 sub c BW en de hiervoor genoemde beschikking van de Hoge Raad in de zaak van de Toneelacademie (24 juni 2022 (ECLI:NL:HR:2022:950).</a:t>
            </a:r>
          </a:p>
          <a:p>
            <a:endParaRPr lang="nl-NL" dirty="0">
              <a:solidFill>
                <a:srgbClr val="000000"/>
              </a:solidFill>
              <a:latin typeface="Verdana" panose="020B0604030504040204" pitchFamily="34" charset="0"/>
            </a:endParaRPr>
          </a:p>
          <a:p>
            <a:r>
              <a:rPr lang="nl-NL" dirty="0">
                <a:solidFill>
                  <a:srgbClr val="000000"/>
                </a:solidFill>
                <a:latin typeface="Verdana" panose="020B0604030504040204" pitchFamily="34" charset="0"/>
              </a:rPr>
              <a:t>Hof Den Haag heeft deze uitspraak in februari ‘24 bekrachtigd.</a:t>
            </a:r>
            <a:endParaRPr lang="nl-NL" dirty="0"/>
          </a:p>
        </p:txBody>
      </p:sp>
      <p:sp>
        <p:nvSpPr>
          <p:cNvPr id="4" name="Slide Number Placeholder 3">
            <a:extLst>
              <a:ext uri="{FF2B5EF4-FFF2-40B4-BE49-F238E27FC236}">
                <a16:creationId xmlns:a16="http://schemas.microsoft.com/office/drawing/2014/main" id="{185BFCF4-B5EC-0CF0-B2F6-70FC19F18451}"/>
              </a:ext>
            </a:extLst>
          </p:cNvPr>
          <p:cNvSpPr>
            <a:spLocks noGrp="1"/>
          </p:cNvSpPr>
          <p:nvPr>
            <p:ph type="sldNum" sz="quarter" idx="12"/>
          </p:nvPr>
        </p:nvSpPr>
        <p:spPr/>
        <p:txBody>
          <a:bodyPr/>
          <a:lstStyle/>
          <a:p>
            <a:fld id="{8C6BC05E-DB9A-EB4A-A776-575FA40369A3}" type="slidenum">
              <a:rPr lang="nl-NL" smtClean="0"/>
              <a:pPr/>
              <a:t>44</a:t>
            </a:fld>
            <a:endParaRPr lang="nl-NL"/>
          </a:p>
        </p:txBody>
      </p:sp>
    </p:spTree>
    <p:extLst>
      <p:ext uri="{BB962C8B-B14F-4D97-AF65-F5344CB8AC3E}">
        <p14:creationId xmlns:p14="http://schemas.microsoft.com/office/powerpoint/2010/main" val="10999944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7E8DF-15C3-BC5D-0125-09E2EBAE51F3}"/>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D8ACFF1D-138F-5AAC-B966-730EB0D095ED}"/>
              </a:ext>
            </a:extLst>
          </p:cNvPr>
          <p:cNvSpPr>
            <a:spLocks noGrp="1"/>
          </p:cNvSpPr>
          <p:nvPr>
            <p:ph idx="1"/>
          </p:nvPr>
        </p:nvSpPr>
        <p:spPr/>
        <p:txBody>
          <a:bodyPr/>
          <a:lstStyle/>
          <a:p>
            <a:endParaRPr lang="nl-NL" dirty="0"/>
          </a:p>
        </p:txBody>
      </p:sp>
      <p:sp>
        <p:nvSpPr>
          <p:cNvPr id="4" name="Slide Number Placeholder 3">
            <a:extLst>
              <a:ext uri="{FF2B5EF4-FFF2-40B4-BE49-F238E27FC236}">
                <a16:creationId xmlns:a16="http://schemas.microsoft.com/office/drawing/2014/main" id="{CBD3E9EA-744B-036F-CFAF-8935F40B0ADC}"/>
              </a:ext>
            </a:extLst>
          </p:cNvPr>
          <p:cNvSpPr>
            <a:spLocks noGrp="1"/>
          </p:cNvSpPr>
          <p:nvPr>
            <p:ph type="sldNum" sz="quarter" idx="12"/>
          </p:nvPr>
        </p:nvSpPr>
        <p:spPr/>
        <p:txBody>
          <a:bodyPr/>
          <a:lstStyle/>
          <a:p>
            <a:fld id="{8C6BC05E-DB9A-EB4A-A776-575FA40369A3}" type="slidenum">
              <a:rPr lang="nl-NL" smtClean="0"/>
              <a:pPr/>
              <a:t>45</a:t>
            </a:fld>
            <a:endParaRPr lang="nl-NL"/>
          </a:p>
        </p:txBody>
      </p:sp>
      <p:pic>
        <p:nvPicPr>
          <p:cNvPr id="4098" name="Picture 2" descr="Hoge Raad: ontslag van kritische docent ROC Nijmegen moet opnieuw  beoordeeld - NRC">
            <a:extLst>
              <a:ext uri="{FF2B5EF4-FFF2-40B4-BE49-F238E27FC236}">
                <a16:creationId xmlns:a16="http://schemas.microsoft.com/office/drawing/2014/main" id="{27439294-62F3-415B-6B25-A1CCFAA8AF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25" y="0"/>
            <a:ext cx="73977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9368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5F0F9-B992-047A-4A35-22ED61E1EFC3}"/>
              </a:ext>
            </a:extLst>
          </p:cNvPr>
          <p:cNvSpPr>
            <a:spLocks noGrp="1"/>
          </p:cNvSpPr>
          <p:nvPr>
            <p:ph type="title"/>
          </p:nvPr>
        </p:nvSpPr>
        <p:spPr/>
        <p:txBody>
          <a:bodyPr/>
          <a:lstStyle/>
          <a:p>
            <a:r>
              <a:rPr lang="nl-NL" dirty="0"/>
              <a:t>Grondrechten	</a:t>
            </a:r>
          </a:p>
        </p:txBody>
      </p:sp>
      <p:sp>
        <p:nvSpPr>
          <p:cNvPr id="3" name="Content Placeholder 2">
            <a:extLst>
              <a:ext uri="{FF2B5EF4-FFF2-40B4-BE49-F238E27FC236}">
                <a16:creationId xmlns:a16="http://schemas.microsoft.com/office/drawing/2014/main" id="{A5BA0780-8968-8135-3932-B8AB838A007E}"/>
              </a:ext>
            </a:extLst>
          </p:cNvPr>
          <p:cNvSpPr>
            <a:spLocks noGrp="1"/>
          </p:cNvSpPr>
          <p:nvPr>
            <p:ph idx="1"/>
          </p:nvPr>
        </p:nvSpPr>
        <p:spPr/>
        <p:txBody>
          <a:bodyPr/>
          <a:lstStyle/>
          <a:p>
            <a:pPr marL="0" indent="0">
              <a:buNone/>
            </a:pPr>
            <a:r>
              <a:rPr lang="nl-NL" dirty="0">
                <a:effectLst/>
              </a:rPr>
              <a:t>Hoge Raad, 7 oktober 2022, </a:t>
            </a:r>
            <a:r>
              <a:rPr lang="nl-NL" u="none" strike="noStrike" dirty="0">
                <a:solidFill>
                  <a:srgbClr val="C73434"/>
                </a:solidFill>
                <a:effectLst/>
                <a:hlinkClick r:id="rId2"/>
              </a:rPr>
              <a:t>ECLI:NL:HR:2022:1402</a:t>
            </a:r>
            <a:br>
              <a:rPr lang="nl-NL" dirty="0">
                <a:effectLst/>
              </a:rPr>
            </a:br>
            <a:r>
              <a:rPr lang="nl-NL" b="0" i="1" dirty="0">
                <a:solidFill>
                  <a:srgbClr val="000000"/>
                </a:solidFill>
                <a:effectLst/>
                <a:latin typeface="Brando"/>
              </a:rPr>
              <a:t>Ontslag voormalig ROC-docente die kritisch boek publiceerde moet opnieuw worden beoordeeld. Sprake van causaal verband tussen publicatie van het boek en het ontslag, waarmee sprake is van een inmenging in het recht op vrijheid van meningsuiting van de docente.</a:t>
            </a:r>
          </a:p>
          <a:p>
            <a:pPr algn="l"/>
            <a:endParaRPr lang="nl-NL" i="1" dirty="0">
              <a:solidFill>
                <a:srgbClr val="000000"/>
              </a:solidFill>
              <a:latin typeface="Brando"/>
            </a:endParaRPr>
          </a:p>
          <a:p>
            <a:pPr marL="0" indent="0">
              <a:buNone/>
            </a:pPr>
            <a:r>
              <a:rPr lang="nl-NL" dirty="0">
                <a:effectLst/>
              </a:rPr>
              <a:t>Gerechtshof 's-Hertogenbosch (Locatie 's-Hertogenbosch), 9 november 2023</a:t>
            </a:r>
            <a:r>
              <a:rPr lang="nl-NL" u="none" strike="noStrike" dirty="0">
                <a:solidFill>
                  <a:srgbClr val="C73434"/>
                </a:solidFill>
                <a:effectLst/>
                <a:hlinkClick r:id="rId3"/>
              </a:rPr>
              <a:t>ECLI:NL:GHSHE:2023:3713</a:t>
            </a:r>
            <a:br>
              <a:rPr lang="nl-NL" dirty="0">
                <a:effectLst/>
              </a:rPr>
            </a:br>
            <a:r>
              <a:rPr lang="nl-NL" b="0" i="1" dirty="0">
                <a:solidFill>
                  <a:srgbClr val="000000"/>
                </a:solidFill>
                <a:effectLst/>
                <a:latin typeface="Brando"/>
              </a:rPr>
              <a:t>Ontbinding arbeidsovereenkomst van docente die kritisch boek publiceerde is inbreuk op haar vrijheid van meningsuiting.</a:t>
            </a:r>
            <a:endParaRPr lang="nl-NL" b="0" i="0" dirty="0">
              <a:solidFill>
                <a:srgbClr val="000000"/>
              </a:solidFill>
              <a:effectLst/>
              <a:latin typeface="Brando"/>
            </a:endParaRPr>
          </a:p>
          <a:p>
            <a:pPr algn="l"/>
            <a:endParaRPr lang="nl-NL" b="0" i="0" dirty="0">
              <a:solidFill>
                <a:srgbClr val="000000"/>
              </a:solidFill>
              <a:effectLst/>
              <a:latin typeface="Brando"/>
            </a:endParaRPr>
          </a:p>
          <a:p>
            <a:endParaRPr lang="nl-NL" dirty="0"/>
          </a:p>
        </p:txBody>
      </p:sp>
      <p:sp>
        <p:nvSpPr>
          <p:cNvPr id="4" name="Slide Number Placeholder 3">
            <a:extLst>
              <a:ext uri="{FF2B5EF4-FFF2-40B4-BE49-F238E27FC236}">
                <a16:creationId xmlns:a16="http://schemas.microsoft.com/office/drawing/2014/main" id="{E78D2F76-F150-92E2-1BBC-E4B0AE65F94D}"/>
              </a:ext>
            </a:extLst>
          </p:cNvPr>
          <p:cNvSpPr>
            <a:spLocks noGrp="1"/>
          </p:cNvSpPr>
          <p:nvPr>
            <p:ph type="sldNum" sz="quarter" idx="12"/>
          </p:nvPr>
        </p:nvSpPr>
        <p:spPr/>
        <p:txBody>
          <a:bodyPr/>
          <a:lstStyle/>
          <a:p>
            <a:fld id="{8C6BC05E-DB9A-EB4A-A776-575FA40369A3}" type="slidenum">
              <a:rPr lang="nl-NL" smtClean="0"/>
              <a:pPr/>
              <a:t>46</a:t>
            </a:fld>
            <a:endParaRPr lang="nl-NL"/>
          </a:p>
        </p:txBody>
      </p:sp>
    </p:spTree>
    <p:extLst>
      <p:ext uri="{BB962C8B-B14F-4D97-AF65-F5344CB8AC3E}">
        <p14:creationId xmlns:p14="http://schemas.microsoft.com/office/powerpoint/2010/main" val="72797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5F0F9-B992-047A-4A35-22ED61E1EFC3}"/>
              </a:ext>
            </a:extLst>
          </p:cNvPr>
          <p:cNvSpPr>
            <a:spLocks noGrp="1"/>
          </p:cNvSpPr>
          <p:nvPr>
            <p:ph type="title"/>
          </p:nvPr>
        </p:nvSpPr>
        <p:spPr/>
        <p:txBody>
          <a:bodyPr/>
          <a:lstStyle/>
          <a:p>
            <a:r>
              <a:rPr lang="nl-NL" dirty="0"/>
              <a:t>Grondrechten	</a:t>
            </a:r>
          </a:p>
        </p:txBody>
      </p:sp>
      <p:sp>
        <p:nvSpPr>
          <p:cNvPr id="3" name="Content Placeholder 2">
            <a:extLst>
              <a:ext uri="{FF2B5EF4-FFF2-40B4-BE49-F238E27FC236}">
                <a16:creationId xmlns:a16="http://schemas.microsoft.com/office/drawing/2014/main" id="{A5BA0780-8968-8135-3932-B8AB838A007E}"/>
              </a:ext>
            </a:extLst>
          </p:cNvPr>
          <p:cNvSpPr>
            <a:spLocks noGrp="1"/>
          </p:cNvSpPr>
          <p:nvPr>
            <p:ph idx="1"/>
          </p:nvPr>
        </p:nvSpPr>
        <p:spPr/>
        <p:txBody>
          <a:bodyPr/>
          <a:lstStyle/>
          <a:p>
            <a:pPr>
              <a:lnSpc>
                <a:spcPct val="107000"/>
              </a:lnSpc>
              <a:spcAft>
                <a:spcPts val="800"/>
              </a:spcAft>
            </a:pPr>
            <a:r>
              <a:rPr lang="nl-NL" sz="1800" u="sng" dirty="0">
                <a:solidFill>
                  <a:srgbClr val="C73434"/>
                </a:solidFill>
                <a:effectLst/>
                <a:latin typeface="Calibri" panose="020F0502020204030204" pitchFamily="34" charset="0"/>
                <a:ea typeface="Calibri" panose="020F0502020204030204" pitchFamily="34" charset="0"/>
                <a:cs typeface="Times New Roman" panose="02020603050405020304" pitchFamily="18" charset="0"/>
                <a:hlinkClick r:id="rId2"/>
              </a:rPr>
              <a:t>Werkgeefster/werkneemster</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Rechtbank Rotterdam (Locatie Rotterdam), 19 januari 2024</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u="sng" dirty="0">
                <a:solidFill>
                  <a:srgbClr val="C73434"/>
                </a:solidFill>
                <a:effectLst/>
                <a:latin typeface="Calibri" panose="020F0502020204030204" pitchFamily="34" charset="0"/>
                <a:ea typeface="Calibri" panose="020F0502020204030204" pitchFamily="34" charset="0"/>
                <a:cs typeface="Times New Roman" panose="02020603050405020304" pitchFamily="18" charset="0"/>
                <a:hlinkClick r:id="rId3"/>
              </a:rPr>
              <a:t>ECLI:NL:RBROT:2024:571</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i="1" dirty="0">
                <a:solidFill>
                  <a:srgbClr val="000000"/>
                </a:solidFill>
                <a:effectLst/>
                <a:latin typeface="Brando"/>
                <a:ea typeface="Calibri" panose="020F0502020204030204" pitchFamily="34" charset="0"/>
                <a:cs typeface="Times New Roman" panose="02020603050405020304" pitchFamily="18" charset="0"/>
              </a:rPr>
              <a:t>Ontbinding arbeidsovereenkomst. Werkneemster heeft berichten op LinkedIn geplaatst over het conflict tussen Israël en Hamas. Werkgeefster heeft ernstig verwijtbaar gehandeld door direct aan te sturen op beëindiging arbeidsovereenkomst.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nl-NL" b="0" i="0" dirty="0">
              <a:solidFill>
                <a:srgbClr val="000000"/>
              </a:solidFill>
              <a:effectLst/>
              <a:latin typeface="Brando"/>
            </a:endParaRPr>
          </a:p>
          <a:p>
            <a:endParaRPr lang="nl-NL" dirty="0"/>
          </a:p>
        </p:txBody>
      </p:sp>
      <p:sp>
        <p:nvSpPr>
          <p:cNvPr id="4" name="Slide Number Placeholder 3">
            <a:extLst>
              <a:ext uri="{FF2B5EF4-FFF2-40B4-BE49-F238E27FC236}">
                <a16:creationId xmlns:a16="http://schemas.microsoft.com/office/drawing/2014/main" id="{E78D2F76-F150-92E2-1BBC-E4B0AE65F94D}"/>
              </a:ext>
            </a:extLst>
          </p:cNvPr>
          <p:cNvSpPr>
            <a:spLocks noGrp="1"/>
          </p:cNvSpPr>
          <p:nvPr>
            <p:ph type="sldNum" sz="quarter" idx="12"/>
          </p:nvPr>
        </p:nvSpPr>
        <p:spPr/>
        <p:txBody>
          <a:bodyPr/>
          <a:lstStyle/>
          <a:p>
            <a:fld id="{8C6BC05E-DB9A-EB4A-A776-575FA40369A3}" type="slidenum">
              <a:rPr lang="nl-NL" smtClean="0"/>
              <a:pPr/>
              <a:t>47</a:t>
            </a:fld>
            <a:endParaRPr lang="nl-NL"/>
          </a:p>
        </p:txBody>
      </p:sp>
    </p:spTree>
    <p:extLst>
      <p:ext uri="{BB962C8B-B14F-4D97-AF65-F5344CB8AC3E}">
        <p14:creationId xmlns:p14="http://schemas.microsoft.com/office/powerpoint/2010/main" val="24536525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eyenoord rouwstuk bestellen | Uitvaartbloemist Rotterdam">
            <a:extLst>
              <a:ext uri="{FF2B5EF4-FFF2-40B4-BE49-F238E27FC236}">
                <a16:creationId xmlns:a16="http://schemas.microsoft.com/office/drawing/2014/main" id="{E028768A-D415-A194-BFED-596A91FDAB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46" r="9353" b="-1"/>
          <a:stretch/>
        </p:blipFill>
        <p:spPr bwMode="auto">
          <a:xfrm>
            <a:off x="20" y="10"/>
            <a:ext cx="9143980" cy="5143490"/>
          </a:xfrm>
          <a:prstGeom prst="rect">
            <a:avLst/>
          </a:prstGeom>
          <a:solidFill>
            <a:srgbClr val="FFFFFF"/>
          </a:solidFill>
        </p:spPr>
      </p:pic>
      <p:sp>
        <p:nvSpPr>
          <p:cNvPr id="4" name="Slide Number Placeholder 3" hidden="1">
            <a:extLst>
              <a:ext uri="{FF2B5EF4-FFF2-40B4-BE49-F238E27FC236}">
                <a16:creationId xmlns:a16="http://schemas.microsoft.com/office/drawing/2014/main" id="{701CE8AD-2B06-BDF6-2DFA-177B86CBAE48}"/>
              </a:ext>
            </a:extLst>
          </p:cNvPr>
          <p:cNvSpPr>
            <a:spLocks noGrp="1"/>
          </p:cNvSpPr>
          <p:nvPr>
            <p:ph type="sldNum" sz="quarter" idx="12"/>
          </p:nvPr>
        </p:nvSpPr>
        <p:spPr/>
        <p:txBody>
          <a:bodyPr/>
          <a:lstStyle/>
          <a:p>
            <a:pPr>
              <a:spcAft>
                <a:spcPts val="600"/>
              </a:spcAft>
            </a:pPr>
            <a:fld id="{8C6BC05E-DB9A-EB4A-A776-575FA40369A3}" type="slidenum">
              <a:rPr lang="nl-NL" smtClean="0"/>
              <a:pPr>
                <a:spcAft>
                  <a:spcPts val="600"/>
                </a:spcAft>
              </a:pPr>
              <a:t>48</a:t>
            </a:fld>
            <a:endParaRPr lang="nl-NL"/>
          </a:p>
        </p:txBody>
      </p:sp>
    </p:spTree>
    <p:extLst>
      <p:ext uri="{BB962C8B-B14F-4D97-AF65-F5344CB8AC3E}">
        <p14:creationId xmlns:p14="http://schemas.microsoft.com/office/powerpoint/2010/main" val="42397918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496BC-6602-3889-0E87-1D2AFA2FC869}"/>
              </a:ext>
            </a:extLst>
          </p:cNvPr>
          <p:cNvSpPr>
            <a:spLocks noGrp="1"/>
          </p:cNvSpPr>
          <p:nvPr>
            <p:ph type="title"/>
          </p:nvPr>
        </p:nvSpPr>
        <p:spPr/>
        <p:txBody>
          <a:bodyPr/>
          <a:lstStyle/>
          <a:p>
            <a:r>
              <a:rPr lang="nl-NL" dirty="0" err="1"/>
              <a:t>Baijings</a:t>
            </a:r>
            <a:r>
              <a:rPr lang="nl-NL" dirty="0"/>
              <a:t>-leer 2.0</a:t>
            </a:r>
          </a:p>
        </p:txBody>
      </p:sp>
      <p:sp>
        <p:nvSpPr>
          <p:cNvPr id="3" name="Content Placeholder 2">
            <a:extLst>
              <a:ext uri="{FF2B5EF4-FFF2-40B4-BE49-F238E27FC236}">
                <a16:creationId xmlns:a16="http://schemas.microsoft.com/office/drawing/2014/main" id="{C6BA53EB-F038-B34F-1DAF-4049D07AB6B3}"/>
              </a:ext>
            </a:extLst>
          </p:cNvPr>
          <p:cNvSpPr>
            <a:spLocks noGrp="1"/>
          </p:cNvSpPr>
          <p:nvPr>
            <p:ph idx="1"/>
          </p:nvPr>
        </p:nvSpPr>
        <p:spPr/>
        <p:txBody>
          <a:bodyPr/>
          <a:lstStyle/>
          <a:p>
            <a:r>
              <a:rPr lang="nl-NL" dirty="0"/>
              <a:t>College van Arbiters Koninklijke Nederlandse Voetbalbond, 30 oktober 2023</a:t>
            </a:r>
          </a:p>
          <a:p>
            <a:endParaRPr lang="nl-NL" b="0" i="1" dirty="0">
              <a:solidFill>
                <a:srgbClr val="000000"/>
              </a:solidFill>
              <a:effectLst/>
              <a:latin typeface="Brando"/>
            </a:endParaRPr>
          </a:p>
          <a:p>
            <a:r>
              <a:rPr lang="nl-NL" b="0" i="1" dirty="0">
                <a:solidFill>
                  <a:srgbClr val="000000"/>
                </a:solidFill>
                <a:effectLst/>
                <a:latin typeface="Brando"/>
              </a:rPr>
              <a:t>Vorderingen contractspeler betaald voetbal vallen binnen exclusieve domein van de billijke vergoeding van artikel 7:673 lid 9 onder a BW. Voor toewijzing van ingestelde vorderingen op grond van artikel 7:611 BW respectievelijk artikel 6:162 BW bestaat geen ruimte.</a:t>
            </a:r>
            <a:endParaRPr lang="nl-NL" b="0" i="0" dirty="0">
              <a:solidFill>
                <a:srgbClr val="000000"/>
              </a:solidFill>
              <a:effectLst/>
              <a:latin typeface="Brando"/>
            </a:endParaRPr>
          </a:p>
          <a:p>
            <a:endParaRPr lang="nl-NL" dirty="0"/>
          </a:p>
        </p:txBody>
      </p:sp>
      <p:sp>
        <p:nvSpPr>
          <p:cNvPr id="4" name="Slide Number Placeholder 3">
            <a:extLst>
              <a:ext uri="{FF2B5EF4-FFF2-40B4-BE49-F238E27FC236}">
                <a16:creationId xmlns:a16="http://schemas.microsoft.com/office/drawing/2014/main" id="{FEBBD9E3-C1F5-7EA8-0DDD-904FC9155ACD}"/>
              </a:ext>
            </a:extLst>
          </p:cNvPr>
          <p:cNvSpPr>
            <a:spLocks noGrp="1"/>
          </p:cNvSpPr>
          <p:nvPr>
            <p:ph type="sldNum" sz="quarter" idx="12"/>
          </p:nvPr>
        </p:nvSpPr>
        <p:spPr/>
        <p:txBody>
          <a:bodyPr/>
          <a:lstStyle/>
          <a:p>
            <a:fld id="{8C6BC05E-DB9A-EB4A-A776-575FA40369A3}" type="slidenum">
              <a:rPr lang="nl-NL" smtClean="0"/>
              <a:pPr/>
              <a:t>49</a:t>
            </a:fld>
            <a:endParaRPr lang="nl-NL"/>
          </a:p>
        </p:txBody>
      </p:sp>
    </p:spTree>
    <p:extLst>
      <p:ext uri="{BB962C8B-B14F-4D97-AF65-F5344CB8AC3E}">
        <p14:creationId xmlns:p14="http://schemas.microsoft.com/office/powerpoint/2010/main" val="3490284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6D5B-4A48-F2D9-29CD-23D468A05E0B}"/>
              </a:ext>
            </a:extLst>
          </p:cNvPr>
          <p:cNvSpPr>
            <a:spLocks noGrp="1"/>
          </p:cNvSpPr>
          <p:nvPr>
            <p:ph type="title"/>
          </p:nvPr>
        </p:nvSpPr>
        <p:spPr/>
        <p:txBody>
          <a:bodyPr/>
          <a:lstStyle/>
          <a:p>
            <a:r>
              <a:rPr lang="nl-NL" dirty="0"/>
              <a:t>Wet modernisering concurrentiebeding</a:t>
            </a:r>
          </a:p>
        </p:txBody>
      </p:sp>
      <p:sp>
        <p:nvSpPr>
          <p:cNvPr id="3" name="Content Placeholder 2">
            <a:extLst>
              <a:ext uri="{FF2B5EF4-FFF2-40B4-BE49-F238E27FC236}">
                <a16:creationId xmlns:a16="http://schemas.microsoft.com/office/drawing/2014/main" id="{53964C20-E993-A357-C943-F572A5060E8B}"/>
              </a:ext>
            </a:extLst>
          </p:cNvPr>
          <p:cNvSpPr>
            <a:spLocks noGrp="1"/>
          </p:cNvSpPr>
          <p:nvPr>
            <p:ph idx="1"/>
          </p:nvPr>
        </p:nvSpPr>
        <p:spPr/>
        <p:txBody>
          <a:bodyPr/>
          <a:lstStyle/>
          <a:p>
            <a:pPr marL="0" indent="0">
              <a:buNone/>
            </a:pPr>
            <a:r>
              <a:rPr lang="nl-NL" sz="1600" b="0" i="0" u="none" strike="noStrike" baseline="0" dirty="0">
                <a:solidFill>
                  <a:srgbClr val="000000"/>
                </a:solidFill>
                <a:latin typeface="Verdana" panose="020B0604030504040204" pitchFamily="34" charset="0"/>
              </a:rPr>
              <a:t>2. Een beding is slechts van toepassing indien en gedurende de periode dat de werkgever zich op het beding beroept.</a:t>
            </a:r>
          </a:p>
          <a:p>
            <a:pPr marL="0" indent="0">
              <a:buNone/>
            </a:pPr>
            <a:r>
              <a:rPr lang="nl-NL" sz="1600" b="0" i="0" u="none" strike="noStrike" baseline="0" dirty="0">
                <a:solidFill>
                  <a:srgbClr val="000000"/>
                </a:solidFill>
                <a:latin typeface="Verdana" panose="020B0604030504040204" pitchFamily="34" charset="0"/>
              </a:rPr>
              <a:t>3. Een werkgever kan zich slechts op een beding beroepen door schriftelijk en tijdig aan de werknemer mede te delen dat en gedurende welke periode na afloop van de overeenkomst de werkgever zich op het beding beroept. Tijdig is uiterlijk een maand voor het einde van de arbeidsovereenkomst, dan wel:</a:t>
            </a:r>
          </a:p>
          <a:p>
            <a:pPr marL="0" indent="0">
              <a:buNone/>
            </a:pPr>
            <a:r>
              <a:rPr lang="nl-NL" sz="1600" b="0" i="0" u="none" strike="noStrike" baseline="0" dirty="0">
                <a:solidFill>
                  <a:srgbClr val="000000"/>
                </a:solidFill>
                <a:latin typeface="Verdana" panose="020B0604030504040204" pitchFamily="34" charset="0"/>
              </a:rPr>
              <a:t>a. ingeval van opzegging door de werkgever, anders dan op grond van artikel 677: uiterlijk de datum van de opzegging;</a:t>
            </a:r>
          </a:p>
          <a:p>
            <a:pPr marL="0" indent="0">
              <a:buNone/>
            </a:pPr>
            <a:r>
              <a:rPr lang="nl-NL" sz="1600" b="0" i="0" u="none" strike="noStrike" baseline="0" dirty="0">
                <a:solidFill>
                  <a:srgbClr val="000000"/>
                </a:solidFill>
                <a:latin typeface="Verdana" panose="020B0604030504040204" pitchFamily="34" charset="0"/>
              </a:rPr>
              <a:t>b. ingeval van opzegging door de werknemer en opzegging door de werkgever op grond van artikel 677: uiterlijk twee weken na de datum van opzegging; en</a:t>
            </a:r>
          </a:p>
          <a:p>
            <a:pPr marL="0" indent="0">
              <a:buNone/>
            </a:pPr>
            <a:r>
              <a:rPr lang="nl-NL" sz="1600" b="0" i="0" u="none" strike="noStrike" baseline="0" dirty="0">
                <a:solidFill>
                  <a:srgbClr val="000000"/>
                </a:solidFill>
                <a:latin typeface="Verdana" panose="020B0604030504040204" pitchFamily="34" charset="0"/>
              </a:rPr>
              <a:t>c. ingeval van ontbinding door de kantonrechter: uiterlijk twee weken na de datum van de dagtekening van de uitspraak van de kantonrechter waarmee de arbeidsovereenkomst wordt ontbonden.</a:t>
            </a:r>
            <a:endParaRPr lang="nl-NL" sz="1600" dirty="0"/>
          </a:p>
        </p:txBody>
      </p:sp>
      <p:sp>
        <p:nvSpPr>
          <p:cNvPr id="4" name="Slide Number Placeholder 3">
            <a:extLst>
              <a:ext uri="{FF2B5EF4-FFF2-40B4-BE49-F238E27FC236}">
                <a16:creationId xmlns:a16="http://schemas.microsoft.com/office/drawing/2014/main" id="{A3C56FEB-C26B-91C9-3D33-9B0FC24ABD78}"/>
              </a:ext>
            </a:extLst>
          </p:cNvPr>
          <p:cNvSpPr>
            <a:spLocks noGrp="1"/>
          </p:cNvSpPr>
          <p:nvPr>
            <p:ph type="sldNum" sz="quarter" idx="12"/>
          </p:nvPr>
        </p:nvSpPr>
        <p:spPr/>
        <p:txBody>
          <a:bodyPr/>
          <a:lstStyle/>
          <a:p>
            <a:fld id="{8C6BC05E-DB9A-EB4A-A776-575FA40369A3}" type="slidenum">
              <a:rPr lang="nl-NL" smtClean="0"/>
              <a:pPr/>
              <a:t>5</a:t>
            </a:fld>
            <a:endParaRPr lang="nl-NL"/>
          </a:p>
        </p:txBody>
      </p:sp>
    </p:spTree>
    <p:extLst>
      <p:ext uri="{BB962C8B-B14F-4D97-AF65-F5344CB8AC3E}">
        <p14:creationId xmlns:p14="http://schemas.microsoft.com/office/powerpoint/2010/main" val="33611102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1A7A8-AF22-5DE8-91BF-1A933E387C4C}"/>
              </a:ext>
            </a:extLst>
          </p:cNvPr>
          <p:cNvSpPr>
            <a:spLocks noGrp="1"/>
          </p:cNvSpPr>
          <p:nvPr>
            <p:ph type="title"/>
          </p:nvPr>
        </p:nvSpPr>
        <p:spPr>
          <a:xfrm>
            <a:off x="491525" y="396000"/>
            <a:ext cx="8172000" cy="576000"/>
          </a:xfrm>
        </p:spPr>
        <p:txBody>
          <a:bodyPr anchor="t">
            <a:normAutofit/>
          </a:bodyPr>
          <a:lstStyle/>
          <a:p>
            <a:r>
              <a:rPr lang="nl-NL" dirty="0"/>
              <a:t>Ontslag op staande voet (en termijnen)</a:t>
            </a:r>
          </a:p>
        </p:txBody>
      </p:sp>
      <p:pic>
        <p:nvPicPr>
          <p:cNvPr id="6" name="Picture 5">
            <a:extLst>
              <a:ext uri="{FF2B5EF4-FFF2-40B4-BE49-F238E27FC236}">
                <a16:creationId xmlns:a16="http://schemas.microsoft.com/office/drawing/2014/main" id="{4F3FD5D8-DE5B-4A6D-10F9-73427111292E}"/>
              </a:ext>
            </a:extLst>
          </p:cNvPr>
          <p:cNvPicPr>
            <a:picLocks noChangeAspect="1"/>
          </p:cNvPicPr>
          <p:nvPr/>
        </p:nvPicPr>
        <p:blipFill>
          <a:blip r:embed="rId2"/>
          <a:stretch>
            <a:fillRect/>
          </a:stretch>
        </p:blipFill>
        <p:spPr>
          <a:xfrm>
            <a:off x="1664349" y="972000"/>
            <a:ext cx="5314286" cy="3348000"/>
          </a:xfrm>
          <a:prstGeom prst="rect">
            <a:avLst/>
          </a:prstGeom>
          <a:noFill/>
        </p:spPr>
      </p:pic>
      <p:sp>
        <p:nvSpPr>
          <p:cNvPr id="4" name="Slide Number Placeholder 3">
            <a:extLst>
              <a:ext uri="{FF2B5EF4-FFF2-40B4-BE49-F238E27FC236}">
                <a16:creationId xmlns:a16="http://schemas.microsoft.com/office/drawing/2014/main" id="{9422F961-E10C-E5E9-4D0E-B7C2C90C56B3}"/>
              </a:ext>
            </a:extLst>
          </p:cNvPr>
          <p:cNvSpPr>
            <a:spLocks noGrp="1"/>
          </p:cNvSpPr>
          <p:nvPr>
            <p:ph type="sldNum" sz="quarter" idx="12"/>
          </p:nvPr>
        </p:nvSpPr>
        <p:spPr>
          <a:xfrm>
            <a:off x="491525" y="4663178"/>
            <a:ext cx="324000" cy="180285"/>
          </a:xfrm>
        </p:spPr>
        <p:txBody>
          <a:bodyPr anchor="t">
            <a:normAutofit/>
          </a:bodyPr>
          <a:lstStyle/>
          <a:p>
            <a:pPr>
              <a:spcAft>
                <a:spcPts val="600"/>
              </a:spcAft>
            </a:pPr>
            <a:fld id="{8C6BC05E-DB9A-EB4A-A776-575FA40369A3}" type="slidenum">
              <a:rPr lang="nl-NL" smtClean="0"/>
              <a:pPr>
                <a:spcAft>
                  <a:spcPts val="600"/>
                </a:spcAft>
              </a:pPr>
              <a:t>50</a:t>
            </a:fld>
            <a:endParaRPr lang="nl-NL"/>
          </a:p>
        </p:txBody>
      </p:sp>
    </p:spTree>
    <p:extLst>
      <p:ext uri="{BB962C8B-B14F-4D97-AF65-F5344CB8AC3E}">
        <p14:creationId xmlns:p14="http://schemas.microsoft.com/office/powerpoint/2010/main" val="31400816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31CB9-2DE6-701F-6D22-51B4270DCDFB}"/>
              </a:ext>
            </a:extLst>
          </p:cNvPr>
          <p:cNvSpPr>
            <a:spLocks noGrp="1"/>
          </p:cNvSpPr>
          <p:nvPr>
            <p:ph type="title"/>
          </p:nvPr>
        </p:nvSpPr>
        <p:spPr/>
        <p:txBody>
          <a:bodyPr/>
          <a:lstStyle/>
          <a:p>
            <a:r>
              <a:rPr lang="nl-NL" dirty="0"/>
              <a:t>Ontslag op staande voet en deugdelijk onderzoek</a:t>
            </a:r>
          </a:p>
        </p:txBody>
      </p:sp>
      <p:sp>
        <p:nvSpPr>
          <p:cNvPr id="3" name="Content Placeholder 2">
            <a:extLst>
              <a:ext uri="{FF2B5EF4-FFF2-40B4-BE49-F238E27FC236}">
                <a16:creationId xmlns:a16="http://schemas.microsoft.com/office/drawing/2014/main" id="{FB202C21-BD79-87E8-46A8-EEB618679A85}"/>
              </a:ext>
            </a:extLst>
          </p:cNvPr>
          <p:cNvSpPr>
            <a:spLocks noGrp="1"/>
          </p:cNvSpPr>
          <p:nvPr>
            <p:ph idx="1"/>
          </p:nvPr>
        </p:nvSpPr>
        <p:spPr/>
        <p:txBody>
          <a:bodyPr/>
          <a:lstStyle/>
          <a:p>
            <a:br>
              <a:rPr lang="nl-NL" u="none" strike="noStrike" dirty="0">
                <a:solidFill>
                  <a:srgbClr val="C73434"/>
                </a:solidFill>
                <a:effectLst/>
                <a:hlinkClick r:id="rId2"/>
              </a:rPr>
            </a:br>
            <a:r>
              <a:rPr lang="nl-NL" u="none" strike="noStrike" dirty="0">
                <a:solidFill>
                  <a:srgbClr val="C73434"/>
                </a:solidFill>
                <a:effectLst/>
                <a:hlinkClick r:id="rId2"/>
              </a:rPr>
              <a:t>VCKG Holding/werknemer</a:t>
            </a:r>
            <a:br>
              <a:rPr lang="nl-NL" dirty="0">
                <a:effectLst/>
              </a:rPr>
            </a:br>
            <a:r>
              <a:rPr lang="nl-NL" dirty="0">
                <a:effectLst/>
              </a:rPr>
              <a:t>Hoge Raad, 30 juni 2023</a:t>
            </a:r>
            <a:br>
              <a:rPr lang="nl-NL" dirty="0">
                <a:effectLst/>
              </a:rPr>
            </a:br>
            <a:r>
              <a:rPr lang="nl-NL" u="none" strike="noStrike" dirty="0">
                <a:solidFill>
                  <a:srgbClr val="C73434"/>
                </a:solidFill>
                <a:effectLst/>
                <a:hlinkClick r:id="rId3"/>
              </a:rPr>
              <a:t>ECLI:NL:HR:2023:1008</a:t>
            </a:r>
            <a:br>
              <a:rPr lang="nl-NL" dirty="0">
                <a:effectLst/>
              </a:rPr>
            </a:br>
            <a:endParaRPr lang="nl-NL" dirty="0">
              <a:effectLst/>
            </a:endParaRPr>
          </a:p>
          <a:p>
            <a:pPr algn="l"/>
            <a:r>
              <a:rPr lang="nl-NL" b="0" i="1" dirty="0">
                <a:solidFill>
                  <a:srgbClr val="000000"/>
                </a:solidFill>
                <a:effectLst/>
                <a:latin typeface="Brando"/>
              </a:rPr>
              <a:t>Ontbreken van deugdelijk onderzoek (ontbreken wederhoor) staat aan dringendheid van de reden niet in de weg.</a:t>
            </a:r>
            <a:endParaRPr lang="nl-NL" b="0" i="0" dirty="0">
              <a:solidFill>
                <a:srgbClr val="000000"/>
              </a:solidFill>
              <a:effectLst/>
              <a:latin typeface="Brando"/>
            </a:endParaRPr>
          </a:p>
          <a:p>
            <a:endParaRPr lang="nl-NL" dirty="0"/>
          </a:p>
        </p:txBody>
      </p:sp>
      <p:sp>
        <p:nvSpPr>
          <p:cNvPr id="4" name="Slide Number Placeholder 3">
            <a:extLst>
              <a:ext uri="{FF2B5EF4-FFF2-40B4-BE49-F238E27FC236}">
                <a16:creationId xmlns:a16="http://schemas.microsoft.com/office/drawing/2014/main" id="{6581A33C-F6CB-8829-4F1F-EF65CA3AE849}"/>
              </a:ext>
            </a:extLst>
          </p:cNvPr>
          <p:cNvSpPr>
            <a:spLocks noGrp="1"/>
          </p:cNvSpPr>
          <p:nvPr>
            <p:ph type="sldNum" sz="quarter" idx="12"/>
          </p:nvPr>
        </p:nvSpPr>
        <p:spPr/>
        <p:txBody>
          <a:bodyPr/>
          <a:lstStyle/>
          <a:p>
            <a:fld id="{8C6BC05E-DB9A-EB4A-A776-575FA40369A3}" type="slidenum">
              <a:rPr lang="nl-NL" smtClean="0"/>
              <a:pPr/>
              <a:t>51</a:t>
            </a:fld>
            <a:endParaRPr lang="nl-NL"/>
          </a:p>
        </p:txBody>
      </p:sp>
    </p:spTree>
    <p:extLst>
      <p:ext uri="{BB962C8B-B14F-4D97-AF65-F5344CB8AC3E}">
        <p14:creationId xmlns:p14="http://schemas.microsoft.com/office/powerpoint/2010/main" val="27529269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conocom anuncia su partnership con Device42">
            <a:extLst>
              <a:ext uri="{FF2B5EF4-FFF2-40B4-BE49-F238E27FC236}">
                <a16:creationId xmlns:a16="http://schemas.microsoft.com/office/drawing/2014/main" id="{C2B5CD8C-7EF6-3176-4091-26A7CFE356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97"/>
          <a:stretch/>
        </p:blipFill>
        <p:spPr bwMode="auto">
          <a:xfrm>
            <a:off x="20" y="10"/>
            <a:ext cx="9143980" cy="5143490"/>
          </a:xfrm>
          <a:prstGeom prst="rect">
            <a:avLst/>
          </a:prstGeom>
          <a:solidFill>
            <a:srgbClr val="FFFFFF"/>
          </a:solidFill>
        </p:spPr>
      </p:pic>
      <p:sp>
        <p:nvSpPr>
          <p:cNvPr id="4" name="Slide Number Placeholder 3" hidden="1">
            <a:extLst>
              <a:ext uri="{FF2B5EF4-FFF2-40B4-BE49-F238E27FC236}">
                <a16:creationId xmlns:a16="http://schemas.microsoft.com/office/drawing/2014/main" id="{4AE23EC1-1C3F-F1BA-87C2-ED2A4B68E4C1}"/>
              </a:ext>
            </a:extLst>
          </p:cNvPr>
          <p:cNvSpPr>
            <a:spLocks noGrp="1"/>
          </p:cNvSpPr>
          <p:nvPr>
            <p:ph type="sldNum" sz="quarter" idx="12"/>
          </p:nvPr>
        </p:nvSpPr>
        <p:spPr/>
        <p:txBody>
          <a:bodyPr/>
          <a:lstStyle/>
          <a:p>
            <a:pPr>
              <a:spcAft>
                <a:spcPts val="600"/>
              </a:spcAft>
            </a:pPr>
            <a:fld id="{8C6BC05E-DB9A-EB4A-A776-575FA40369A3}" type="slidenum">
              <a:rPr lang="nl-NL" smtClean="0"/>
              <a:pPr>
                <a:spcAft>
                  <a:spcPts val="600"/>
                </a:spcAft>
              </a:pPr>
              <a:t>52</a:t>
            </a:fld>
            <a:endParaRPr lang="nl-NL"/>
          </a:p>
        </p:txBody>
      </p:sp>
    </p:spTree>
    <p:extLst>
      <p:ext uri="{BB962C8B-B14F-4D97-AF65-F5344CB8AC3E}">
        <p14:creationId xmlns:p14="http://schemas.microsoft.com/office/powerpoint/2010/main" val="13908080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31CB9-2DE6-701F-6D22-51B4270DCDFB}"/>
              </a:ext>
            </a:extLst>
          </p:cNvPr>
          <p:cNvSpPr>
            <a:spLocks noGrp="1"/>
          </p:cNvSpPr>
          <p:nvPr>
            <p:ph type="title"/>
          </p:nvPr>
        </p:nvSpPr>
        <p:spPr/>
        <p:txBody>
          <a:bodyPr/>
          <a:lstStyle/>
          <a:p>
            <a:r>
              <a:rPr lang="nl-NL" dirty="0"/>
              <a:t>Ontslag op staande voet en voortvarend onderzoek</a:t>
            </a:r>
          </a:p>
        </p:txBody>
      </p:sp>
      <p:sp>
        <p:nvSpPr>
          <p:cNvPr id="3" name="Content Placeholder 2">
            <a:extLst>
              <a:ext uri="{FF2B5EF4-FFF2-40B4-BE49-F238E27FC236}">
                <a16:creationId xmlns:a16="http://schemas.microsoft.com/office/drawing/2014/main" id="{FB202C21-BD79-87E8-46A8-EEB618679A85}"/>
              </a:ext>
            </a:extLst>
          </p:cNvPr>
          <p:cNvSpPr>
            <a:spLocks noGrp="1"/>
          </p:cNvSpPr>
          <p:nvPr>
            <p:ph idx="1"/>
          </p:nvPr>
        </p:nvSpPr>
        <p:spPr/>
        <p:txBody>
          <a:bodyPr/>
          <a:lstStyle/>
          <a:p>
            <a:br>
              <a:rPr lang="nl-NL" u="none" strike="noStrike" dirty="0">
                <a:solidFill>
                  <a:srgbClr val="C73434"/>
                </a:solidFill>
                <a:effectLst/>
                <a:hlinkClick r:id="rId2"/>
              </a:rPr>
            </a:br>
            <a:r>
              <a:rPr lang="nl-NL" u="none" strike="noStrike" dirty="0">
                <a:solidFill>
                  <a:schemeClr val="tx2">
                    <a:lumMod val="75000"/>
                  </a:schemeClr>
                </a:solidFill>
                <a:effectLst/>
              </a:rPr>
              <a:t>Econocom </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HR 1 dec 2023, ECLI:NL:HR:2023:1668</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Het gaat in deze zaak om een geval waarin bij de werkgever een vermoeden is gerezen dat de werknemer is betrokken bij onregelmatigheden, de werkgever onderzoek heeft ingesteld naar de gegrondheid daarvan en uit het onderzoek achtereenvolgens diverse feiten aan het licht zijn gekomen die voor de werkgever aanleiding hebben gevormd de werknemer op staande voet te ontslaan. </a:t>
            </a:r>
            <a:endParaRPr lang="nl-NL" dirty="0"/>
          </a:p>
        </p:txBody>
      </p:sp>
      <p:sp>
        <p:nvSpPr>
          <p:cNvPr id="4" name="Slide Number Placeholder 3">
            <a:extLst>
              <a:ext uri="{FF2B5EF4-FFF2-40B4-BE49-F238E27FC236}">
                <a16:creationId xmlns:a16="http://schemas.microsoft.com/office/drawing/2014/main" id="{6581A33C-F6CB-8829-4F1F-EF65CA3AE849}"/>
              </a:ext>
            </a:extLst>
          </p:cNvPr>
          <p:cNvSpPr>
            <a:spLocks noGrp="1"/>
          </p:cNvSpPr>
          <p:nvPr>
            <p:ph type="sldNum" sz="quarter" idx="12"/>
          </p:nvPr>
        </p:nvSpPr>
        <p:spPr/>
        <p:txBody>
          <a:bodyPr/>
          <a:lstStyle/>
          <a:p>
            <a:fld id="{8C6BC05E-DB9A-EB4A-A776-575FA40369A3}" type="slidenum">
              <a:rPr lang="nl-NL" smtClean="0"/>
              <a:pPr/>
              <a:t>53</a:t>
            </a:fld>
            <a:endParaRPr lang="nl-NL"/>
          </a:p>
        </p:txBody>
      </p:sp>
    </p:spTree>
    <p:extLst>
      <p:ext uri="{BB962C8B-B14F-4D97-AF65-F5344CB8AC3E}">
        <p14:creationId xmlns:p14="http://schemas.microsoft.com/office/powerpoint/2010/main" val="25300518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93DB-DECA-B43C-F462-4F9E4A504F6E}"/>
              </a:ext>
            </a:extLst>
          </p:cNvPr>
          <p:cNvSpPr>
            <a:spLocks noGrp="1"/>
          </p:cNvSpPr>
          <p:nvPr>
            <p:ph type="title"/>
          </p:nvPr>
        </p:nvSpPr>
        <p:spPr/>
        <p:txBody>
          <a:bodyPr/>
          <a:lstStyle/>
          <a:p>
            <a:endParaRPr lang="nl-NL"/>
          </a:p>
        </p:txBody>
      </p:sp>
      <p:sp>
        <p:nvSpPr>
          <p:cNvPr id="3" name="Content Placeholder 2">
            <a:extLst>
              <a:ext uri="{FF2B5EF4-FFF2-40B4-BE49-F238E27FC236}">
                <a16:creationId xmlns:a16="http://schemas.microsoft.com/office/drawing/2014/main" id="{8575B0BF-82F6-48CE-619F-48FADA30CBBD}"/>
              </a:ext>
            </a:extLst>
          </p:cNvPr>
          <p:cNvSpPr>
            <a:spLocks noGrp="1"/>
          </p:cNvSpPr>
          <p:nvPr>
            <p:ph idx="1"/>
          </p:nvPr>
        </p:nvSpPr>
        <p:spPr>
          <a:xfrm>
            <a:off x="480475" y="393088"/>
            <a:ext cx="8172000" cy="3348000"/>
          </a:xfrm>
        </p:spPr>
        <p:txBody>
          <a:bodyPr/>
          <a:lstStyle/>
          <a:p>
            <a:pPr>
              <a:lnSpc>
                <a:spcPct val="107000"/>
              </a:lnSpc>
              <a:spcAft>
                <a:spcPts val="8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De rechter zal dan ter beantwoording van de vraag of het ontslag overeenkomstig art. 7:677 lid 1 BW onverwijld is gegeven, moeten beoordelen of (</a:t>
            </a:r>
            <a:r>
              <a:rPr lang="nl-NL"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de werkgever voldoende voortvarend onderzoek heeft verricht of laten verrichten naar de vermoede betrokkenheid bij onregelmatigheden, </a:t>
            </a:r>
            <a:r>
              <a:rPr lang="nl-NL"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(ii</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het onderzoek voldoende voortvarend is uitgevoerd, (</a:t>
            </a:r>
            <a:r>
              <a:rPr lang="nl-NL"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iii</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de werkgever zich voldoende voortvarend van de, ook tussentijdse, bevindingen uit het onderzoek op de hoogte heeft gesteld en (</a:t>
            </a:r>
            <a:r>
              <a:rPr lang="nl-NL"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iv</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de werkgever na kennisneming daarvan voldoende voortvarend is overgegaan tot het ontslag op staande voet. Bij de beoordeling van dit laatste kan de rechter in voorkomend geval betrekken of de tussentijdse resultaten van het onderzoek rechtvaardigen dat nader onderzoek is gedaan voordat is overgegaan tot het ontslag op staande voet.</a:t>
            </a:r>
          </a:p>
          <a:p>
            <a:pPr>
              <a:lnSpc>
                <a:spcPct val="107000"/>
              </a:lnSpc>
              <a:spcAft>
                <a:spcPts val="800"/>
              </a:spcAft>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Voor zover de werkgever de aan het licht gekomen feiten als een samengestelde dringende reden aan het ontslag ten grondslag heeft gelegd, zal de rechter moeten onderzoeken of ten aanzien van dat samenstel voldoende voortvarend is gehandeld.</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Slide Number Placeholder 3">
            <a:extLst>
              <a:ext uri="{FF2B5EF4-FFF2-40B4-BE49-F238E27FC236}">
                <a16:creationId xmlns:a16="http://schemas.microsoft.com/office/drawing/2014/main" id="{2A61FDC6-B3F1-3D38-E140-B9E8DBD77D24}"/>
              </a:ext>
            </a:extLst>
          </p:cNvPr>
          <p:cNvSpPr>
            <a:spLocks noGrp="1"/>
          </p:cNvSpPr>
          <p:nvPr>
            <p:ph type="sldNum" sz="quarter" idx="12"/>
          </p:nvPr>
        </p:nvSpPr>
        <p:spPr/>
        <p:txBody>
          <a:bodyPr/>
          <a:lstStyle/>
          <a:p>
            <a:fld id="{8C6BC05E-DB9A-EB4A-A776-575FA40369A3}" type="slidenum">
              <a:rPr lang="nl-NL" smtClean="0"/>
              <a:pPr/>
              <a:t>54</a:t>
            </a:fld>
            <a:endParaRPr lang="nl-NL"/>
          </a:p>
        </p:txBody>
      </p:sp>
    </p:spTree>
    <p:extLst>
      <p:ext uri="{BB962C8B-B14F-4D97-AF65-F5344CB8AC3E}">
        <p14:creationId xmlns:p14="http://schemas.microsoft.com/office/powerpoint/2010/main" val="4128785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9D138-1FA2-F7F0-526C-84DC08963BD3}"/>
              </a:ext>
            </a:extLst>
          </p:cNvPr>
          <p:cNvSpPr>
            <a:spLocks noGrp="1"/>
          </p:cNvSpPr>
          <p:nvPr>
            <p:ph type="title"/>
          </p:nvPr>
        </p:nvSpPr>
        <p:spPr/>
        <p:txBody>
          <a:bodyPr/>
          <a:lstStyle/>
          <a:p>
            <a:r>
              <a:rPr lang="nl-NL" dirty="0"/>
              <a:t>Ontslag op staande voet en bewijswaardering</a:t>
            </a:r>
          </a:p>
        </p:txBody>
      </p:sp>
      <p:sp>
        <p:nvSpPr>
          <p:cNvPr id="3" name="Content Placeholder 2">
            <a:extLst>
              <a:ext uri="{FF2B5EF4-FFF2-40B4-BE49-F238E27FC236}">
                <a16:creationId xmlns:a16="http://schemas.microsoft.com/office/drawing/2014/main" id="{A0D29A8E-AA4D-D059-DE0E-1106A2A46E14}"/>
              </a:ext>
            </a:extLst>
          </p:cNvPr>
          <p:cNvSpPr>
            <a:spLocks noGrp="1"/>
          </p:cNvSpPr>
          <p:nvPr>
            <p:ph idx="1"/>
          </p:nvPr>
        </p:nvSpPr>
        <p:spPr/>
        <p:txBody>
          <a:bodyPr/>
          <a:lstStyle/>
          <a:p>
            <a:pPr>
              <a:lnSpc>
                <a:spcPct val="107000"/>
              </a:lnSpc>
              <a:spcAft>
                <a:spcPts val="800"/>
              </a:spcAft>
            </a:pPr>
            <a:r>
              <a:rPr lang="nl-NL" sz="1800" u="sng" dirty="0">
                <a:solidFill>
                  <a:srgbClr val="555555"/>
                </a:solidFill>
                <a:effectLst/>
                <a:latin typeface="Brando"/>
                <a:ea typeface="Calibri" panose="020F0502020204030204" pitchFamily="34" charset="0"/>
                <a:cs typeface="Times New Roman" panose="02020603050405020304" pitchFamily="18" charset="0"/>
                <a:hlinkClick r:id="rId2"/>
              </a:rPr>
              <a:t>HR 1 december 2023 ECLI:NL:HR:2023:1672</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Technisch sepot (niet vervolging OM) na tonen geslachtsdeel in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bedrijfsbus</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van werkgever aan passerende vrouw staat niet aan ontslag op staande voet in de weg</a:t>
            </a:r>
          </a:p>
          <a:p>
            <a:endParaRPr lang="nl-NL" dirty="0"/>
          </a:p>
        </p:txBody>
      </p:sp>
      <p:sp>
        <p:nvSpPr>
          <p:cNvPr id="4" name="Slide Number Placeholder 3">
            <a:extLst>
              <a:ext uri="{FF2B5EF4-FFF2-40B4-BE49-F238E27FC236}">
                <a16:creationId xmlns:a16="http://schemas.microsoft.com/office/drawing/2014/main" id="{E4E8F322-7AF1-630A-227D-3AFE49939924}"/>
              </a:ext>
            </a:extLst>
          </p:cNvPr>
          <p:cNvSpPr>
            <a:spLocks noGrp="1"/>
          </p:cNvSpPr>
          <p:nvPr>
            <p:ph type="sldNum" sz="quarter" idx="12"/>
          </p:nvPr>
        </p:nvSpPr>
        <p:spPr/>
        <p:txBody>
          <a:bodyPr/>
          <a:lstStyle/>
          <a:p>
            <a:fld id="{8C6BC05E-DB9A-EB4A-A776-575FA40369A3}" type="slidenum">
              <a:rPr lang="nl-NL" smtClean="0"/>
              <a:pPr/>
              <a:t>55</a:t>
            </a:fld>
            <a:endParaRPr lang="nl-NL"/>
          </a:p>
        </p:txBody>
      </p:sp>
    </p:spTree>
    <p:extLst>
      <p:ext uri="{BB962C8B-B14F-4D97-AF65-F5344CB8AC3E}">
        <p14:creationId xmlns:p14="http://schemas.microsoft.com/office/powerpoint/2010/main" val="292269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E02CA-9723-D85C-D511-871C54A90A6C}"/>
              </a:ext>
            </a:extLst>
          </p:cNvPr>
          <p:cNvSpPr>
            <a:spLocks noGrp="1"/>
          </p:cNvSpPr>
          <p:nvPr>
            <p:ph type="title"/>
          </p:nvPr>
        </p:nvSpPr>
        <p:spPr/>
        <p:txBody>
          <a:bodyPr/>
          <a:lstStyle/>
          <a:p>
            <a:endParaRPr lang="nl-NL" dirty="0"/>
          </a:p>
        </p:txBody>
      </p:sp>
      <p:sp>
        <p:nvSpPr>
          <p:cNvPr id="3" name="Content Placeholder 2">
            <a:extLst>
              <a:ext uri="{FF2B5EF4-FFF2-40B4-BE49-F238E27FC236}">
                <a16:creationId xmlns:a16="http://schemas.microsoft.com/office/drawing/2014/main" id="{4DB971ED-5408-FCA4-BAD2-4E7F5ECBAE89}"/>
              </a:ext>
            </a:extLst>
          </p:cNvPr>
          <p:cNvSpPr>
            <a:spLocks noGrp="1"/>
          </p:cNvSpPr>
          <p:nvPr>
            <p:ph idx="1"/>
          </p:nvPr>
        </p:nvSpPr>
        <p:spPr/>
        <p:txBody>
          <a:bodyPr/>
          <a:lstStyle/>
          <a:p>
            <a:endParaRPr lang="nl-NL"/>
          </a:p>
        </p:txBody>
      </p:sp>
      <p:sp>
        <p:nvSpPr>
          <p:cNvPr id="4" name="Slide Number Placeholder 3">
            <a:extLst>
              <a:ext uri="{FF2B5EF4-FFF2-40B4-BE49-F238E27FC236}">
                <a16:creationId xmlns:a16="http://schemas.microsoft.com/office/drawing/2014/main" id="{AC3506C6-ECC7-CF80-B2B2-070120B403EC}"/>
              </a:ext>
            </a:extLst>
          </p:cNvPr>
          <p:cNvSpPr>
            <a:spLocks noGrp="1"/>
          </p:cNvSpPr>
          <p:nvPr>
            <p:ph type="sldNum" sz="quarter" idx="12"/>
          </p:nvPr>
        </p:nvSpPr>
        <p:spPr/>
        <p:txBody>
          <a:bodyPr/>
          <a:lstStyle/>
          <a:p>
            <a:fld id="{8C6BC05E-DB9A-EB4A-A776-575FA40369A3}" type="slidenum">
              <a:rPr lang="nl-NL" smtClean="0"/>
              <a:pPr/>
              <a:t>56</a:t>
            </a:fld>
            <a:endParaRPr lang="nl-NL"/>
          </a:p>
        </p:txBody>
      </p:sp>
      <p:pic>
        <p:nvPicPr>
          <p:cNvPr id="5122" name="Picture 2" descr="Opzegtermijn werkgever, dit zijn de regels">
            <a:extLst>
              <a:ext uri="{FF2B5EF4-FFF2-40B4-BE49-F238E27FC236}">
                <a16:creationId xmlns:a16="http://schemas.microsoft.com/office/drawing/2014/main" id="{201CE17E-0D8F-5ED6-6948-AA37979AE1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66750"/>
            <a:ext cx="762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7416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31CB9-2DE6-701F-6D22-51B4270DCDFB}"/>
              </a:ext>
            </a:extLst>
          </p:cNvPr>
          <p:cNvSpPr>
            <a:spLocks noGrp="1"/>
          </p:cNvSpPr>
          <p:nvPr>
            <p:ph type="title"/>
          </p:nvPr>
        </p:nvSpPr>
        <p:spPr/>
        <p:txBody>
          <a:bodyPr/>
          <a:lstStyle/>
          <a:p>
            <a:r>
              <a:rPr lang="nl-NL" dirty="0"/>
              <a:t>Onregelmatige opzegging</a:t>
            </a:r>
          </a:p>
        </p:txBody>
      </p:sp>
      <p:sp>
        <p:nvSpPr>
          <p:cNvPr id="3" name="Content Placeholder 2">
            <a:extLst>
              <a:ext uri="{FF2B5EF4-FFF2-40B4-BE49-F238E27FC236}">
                <a16:creationId xmlns:a16="http://schemas.microsoft.com/office/drawing/2014/main" id="{FB202C21-BD79-87E8-46A8-EEB618679A85}"/>
              </a:ext>
            </a:extLst>
          </p:cNvPr>
          <p:cNvSpPr>
            <a:spLocks noGrp="1"/>
          </p:cNvSpPr>
          <p:nvPr>
            <p:ph idx="1"/>
          </p:nvPr>
        </p:nvSpPr>
        <p:spPr/>
        <p:txBody>
          <a:bodyPr/>
          <a:lstStyle/>
          <a:p>
            <a:pPr algn="l"/>
            <a:r>
              <a:rPr lang="nl-NL" b="1" i="0" dirty="0">
                <a:solidFill>
                  <a:srgbClr val="333333"/>
                </a:solidFill>
                <a:effectLst/>
                <a:latin typeface="Verdana" panose="020B0604030504040204" pitchFamily="34" charset="0"/>
              </a:rPr>
              <a:t>HR 7-7-2023 ECLI:NL:HR:2023:1058</a:t>
            </a:r>
          </a:p>
          <a:p>
            <a:pPr algn="l"/>
            <a:endParaRPr lang="nl-NL" dirty="0">
              <a:solidFill>
                <a:srgbClr val="333333"/>
              </a:solidFill>
              <a:latin typeface="Verdana" panose="020B0604030504040204" pitchFamily="34" charset="0"/>
            </a:endParaRPr>
          </a:p>
          <a:p>
            <a:pPr algn="l"/>
            <a:r>
              <a:rPr lang="nl-NL" b="0" i="0" dirty="0">
                <a:solidFill>
                  <a:srgbClr val="333333"/>
                </a:solidFill>
                <a:effectLst/>
                <a:latin typeface="Verdana" panose="020B0604030504040204" pitchFamily="34" charset="0"/>
              </a:rPr>
              <a:t>3.2 </a:t>
            </a:r>
            <a:r>
              <a:rPr lang="nl-NL" b="0" i="0" dirty="0">
                <a:solidFill>
                  <a:srgbClr val="000000"/>
                </a:solidFill>
                <a:effectLst/>
                <a:latin typeface="Verdana" panose="020B0604030504040204" pitchFamily="34" charset="0"/>
              </a:rPr>
              <a:t>Op grond van art. 7:677 lid 2 BW is de partij die door opzet of schuld aan de andere partij een dringende reden heeft gegeven om de arbeidsovereenkomst onverwijld op te zeggen een vergoeding verschuldigd, indien de wederpartij van die bevoegdheid gebruik heeft gemaakt. Als het, zoals in dit geval, gaat om een arbeidsovereenkomst voor onbepaalde tijd, bepaalt art. 7:677 lid 3, onder a, BW dat de vergoeding gelijk is aan het bedrag van het in geld vastgestelde loon over de termijn dat de arbeidsovereenkomst bij regelmatige opzegging had behoren voort te duren.</a:t>
            </a:r>
          </a:p>
          <a:p>
            <a:endParaRPr lang="nl-NL" dirty="0"/>
          </a:p>
        </p:txBody>
      </p:sp>
      <p:sp>
        <p:nvSpPr>
          <p:cNvPr id="4" name="Slide Number Placeholder 3">
            <a:extLst>
              <a:ext uri="{FF2B5EF4-FFF2-40B4-BE49-F238E27FC236}">
                <a16:creationId xmlns:a16="http://schemas.microsoft.com/office/drawing/2014/main" id="{6581A33C-F6CB-8829-4F1F-EF65CA3AE849}"/>
              </a:ext>
            </a:extLst>
          </p:cNvPr>
          <p:cNvSpPr>
            <a:spLocks noGrp="1"/>
          </p:cNvSpPr>
          <p:nvPr>
            <p:ph type="sldNum" sz="quarter" idx="12"/>
          </p:nvPr>
        </p:nvSpPr>
        <p:spPr/>
        <p:txBody>
          <a:bodyPr/>
          <a:lstStyle/>
          <a:p>
            <a:fld id="{8C6BC05E-DB9A-EB4A-A776-575FA40369A3}" type="slidenum">
              <a:rPr lang="nl-NL" smtClean="0"/>
              <a:pPr/>
              <a:t>57</a:t>
            </a:fld>
            <a:endParaRPr lang="nl-NL"/>
          </a:p>
        </p:txBody>
      </p:sp>
    </p:spTree>
    <p:extLst>
      <p:ext uri="{BB962C8B-B14F-4D97-AF65-F5344CB8AC3E}">
        <p14:creationId xmlns:p14="http://schemas.microsoft.com/office/powerpoint/2010/main" val="21816428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31CB9-2DE6-701F-6D22-51B4270DCDFB}"/>
              </a:ext>
            </a:extLst>
          </p:cNvPr>
          <p:cNvSpPr>
            <a:spLocks noGrp="1"/>
          </p:cNvSpPr>
          <p:nvPr>
            <p:ph type="title"/>
          </p:nvPr>
        </p:nvSpPr>
        <p:spPr/>
        <p:txBody>
          <a:bodyPr/>
          <a:lstStyle/>
          <a:p>
            <a:r>
              <a:rPr lang="nl-NL" dirty="0"/>
              <a:t>Onregelmatige opzegging</a:t>
            </a:r>
          </a:p>
        </p:txBody>
      </p:sp>
      <p:sp>
        <p:nvSpPr>
          <p:cNvPr id="3" name="Content Placeholder 2">
            <a:extLst>
              <a:ext uri="{FF2B5EF4-FFF2-40B4-BE49-F238E27FC236}">
                <a16:creationId xmlns:a16="http://schemas.microsoft.com/office/drawing/2014/main" id="{FB202C21-BD79-87E8-46A8-EEB618679A85}"/>
              </a:ext>
            </a:extLst>
          </p:cNvPr>
          <p:cNvSpPr>
            <a:spLocks noGrp="1"/>
          </p:cNvSpPr>
          <p:nvPr>
            <p:ph idx="1"/>
          </p:nvPr>
        </p:nvSpPr>
        <p:spPr/>
        <p:txBody>
          <a:bodyPr/>
          <a:lstStyle/>
          <a:p>
            <a:r>
              <a:rPr lang="nl-NL" b="0" i="0" dirty="0">
                <a:solidFill>
                  <a:srgbClr val="333333"/>
                </a:solidFill>
                <a:effectLst/>
                <a:latin typeface="Verdana" panose="020B0604030504040204" pitchFamily="34" charset="0"/>
              </a:rPr>
              <a:t>3.2 </a:t>
            </a:r>
            <a:r>
              <a:rPr lang="nl-NL" b="0" i="0" dirty="0">
                <a:solidFill>
                  <a:srgbClr val="000000"/>
                </a:solidFill>
                <a:effectLst/>
                <a:latin typeface="Verdana" panose="020B0604030504040204" pitchFamily="34" charset="0"/>
              </a:rPr>
              <a:t>(vervolg) </a:t>
            </a:r>
            <a:r>
              <a:rPr lang="nl-NL" sz="1800" b="0" i="0" dirty="0">
                <a:solidFill>
                  <a:srgbClr val="000000"/>
                </a:solidFill>
                <a:effectLst/>
                <a:latin typeface="Verdana" panose="020B0604030504040204" pitchFamily="34" charset="0"/>
              </a:rPr>
              <a:t>Aangenomen moet worden dat de vergoeding strekt ter compensatie van het nadeel dat de wederpartij van de veroorzaker van de dringende reden lijdt, doordat zij wordt geconfronteerd met een eerder einde van de arbeidsovereenkomst dan het geval zou zijn geweest bij opzegging met inachtneming van de geldende opzegtermijn door de partij die aan haar wederpartij een dringende reden voor ontslag op staande voet heeft gegeven. Voor de hoogte van de vergoeding is daarom beslissend de opzegtermijn die geldt voor de partij die de dringende reden geeft.</a:t>
            </a:r>
          </a:p>
          <a:p>
            <a:pPr algn="l"/>
            <a:endParaRPr lang="nl-NL" b="0" i="0" dirty="0">
              <a:solidFill>
                <a:srgbClr val="000000"/>
              </a:solidFill>
              <a:effectLst/>
              <a:latin typeface="Verdana" panose="020B0604030504040204" pitchFamily="34" charset="0"/>
            </a:endParaRPr>
          </a:p>
          <a:p>
            <a:endParaRPr lang="nl-NL" dirty="0"/>
          </a:p>
        </p:txBody>
      </p:sp>
      <p:sp>
        <p:nvSpPr>
          <p:cNvPr id="4" name="Slide Number Placeholder 3">
            <a:extLst>
              <a:ext uri="{FF2B5EF4-FFF2-40B4-BE49-F238E27FC236}">
                <a16:creationId xmlns:a16="http://schemas.microsoft.com/office/drawing/2014/main" id="{6581A33C-F6CB-8829-4F1F-EF65CA3AE849}"/>
              </a:ext>
            </a:extLst>
          </p:cNvPr>
          <p:cNvSpPr>
            <a:spLocks noGrp="1"/>
          </p:cNvSpPr>
          <p:nvPr>
            <p:ph type="sldNum" sz="quarter" idx="12"/>
          </p:nvPr>
        </p:nvSpPr>
        <p:spPr/>
        <p:txBody>
          <a:bodyPr/>
          <a:lstStyle/>
          <a:p>
            <a:fld id="{8C6BC05E-DB9A-EB4A-A776-575FA40369A3}" type="slidenum">
              <a:rPr lang="nl-NL" smtClean="0"/>
              <a:pPr/>
              <a:t>58</a:t>
            </a:fld>
            <a:endParaRPr lang="nl-NL"/>
          </a:p>
        </p:txBody>
      </p:sp>
    </p:spTree>
    <p:extLst>
      <p:ext uri="{BB962C8B-B14F-4D97-AF65-F5344CB8AC3E}">
        <p14:creationId xmlns:p14="http://schemas.microsoft.com/office/powerpoint/2010/main" val="40705991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DFFD6-1A20-B724-68E3-6AB7F0592770}"/>
              </a:ext>
            </a:extLst>
          </p:cNvPr>
          <p:cNvSpPr>
            <a:spLocks noGrp="1"/>
          </p:cNvSpPr>
          <p:nvPr>
            <p:ph type="title"/>
          </p:nvPr>
        </p:nvSpPr>
        <p:spPr/>
        <p:txBody>
          <a:bodyPr/>
          <a:lstStyle/>
          <a:p>
            <a:r>
              <a:rPr lang="nl-NL" dirty="0"/>
              <a:t>Berekening transitievergoeding bij onregelmatige opzegging</a:t>
            </a:r>
            <a:br>
              <a:rPr lang="nl-NL" dirty="0"/>
            </a:br>
            <a:br>
              <a:rPr lang="nl-NL" dirty="0"/>
            </a:br>
            <a:endParaRPr lang="nl-NL" dirty="0"/>
          </a:p>
        </p:txBody>
      </p:sp>
      <p:sp>
        <p:nvSpPr>
          <p:cNvPr id="3" name="Content Placeholder 2">
            <a:extLst>
              <a:ext uri="{FF2B5EF4-FFF2-40B4-BE49-F238E27FC236}">
                <a16:creationId xmlns:a16="http://schemas.microsoft.com/office/drawing/2014/main" id="{EA298DF4-B207-DD00-5482-AA557CAF0B56}"/>
              </a:ext>
            </a:extLst>
          </p:cNvPr>
          <p:cNvSpPr>
            <a:spLocks noGrp="1"/>
          </p:cNvSpPr>
          <p:nvPr>
            <p:ph idx="1"/>
          </p:nvPr>
        </p:nvSpPr>
        <p:spPr/>
        <p:txBody>
          <a:bodyPr/>
          <a:lstStyle/>
          <a:p>
            <a:endParaRPr lang="nl-NL" dirty="0">
              <a:effectLst/>
            </a:endParaRPr>
          </a:p>
          <a:p>
            <a:endParaRPr lang="nl-NL" dirty="0"/>
          </a:p>
          <a:p>
            <a:r>
              <a:rPr lang="nl-NL" dirty="0" err="1">
                <a:effectLst/>
              </a:rPr>
              <a:t>Nayak</a:t>
            </a:r>
            <a:r>
              <a:rPr lang="nl-NL" dirty="0">
                <a:effectLst/>
              </a:rPr>
              <a:t> Aircraft Netherlands B.V./werknemer</a:t>
            </a:r>
            <a:br>
              <a:rPr lang="nl-NL" dirty="0">
                <a:effectLst/>
              </a:rPr>
            </a:br>
            <a:r>
              <a:rPr lang="nl-NL" dirty="0">
                <a:effectLst/>
              </a:rPr>
              <a:t>Hoge Raad, 17 juli 2020</a:t>
            </a:r>
            <a:br>
              <a:rPr lang="nl-NL" dirty="0">
                <a:effectLst/>
              </a:rPr>
            </a:br>
            <a:r>
              <a:rPr lang="nl-NL" u="none" strike="noStrike" dirty="0">
                <a:solidFill>
                  <a:srgbClr val="C73434"/>
                </a:solidFill>
                <a:effectLst/>
                <a:hlinkClick r:id="rId2"/>
              </a:rPr>
              <a:t>ECLI:NL:HR:2020:1286</a:t>
            </a:r>
            <a:br>
              <a:rPr lang="nl-NL" dirty="0">
                <a:effectLst/>
              </a:rPr>
            </a:br>
            <a:endParaRPr lang="nl-NL" dirty="0">
              <a:effectLst/>
            </a:endParaRPr>
          </a:p>
          <a:p>
            <a:pPr algn="l"/>
            <a:r>
              <a:rPr lang="nl-NL" b="0" i="1" dirty="0">
                <a:solidFill>
                  <a:srgbClr val="000000"/>
                </a:solidFill>
                <a:effectLst/>
                <a:latin typeface="Brando"/>
              </a:rPr>
              <a:t>Bij onregelmatige opzegging wordt transitievergoeding bepaald aan de hand van het tijdstip waarop de arbeidsovereenkomst bij regelmatige opzegging had behoren te eindigen.</a:t>
            </a:r>
            <a:endParaRPr lang="nl-NL" b="0" i="0" dirty="0">
              <a:solidFill>
                <a:srgbClr val="000000"/>
              </a:solidFill>
              <a:effectLst/>
              <a:latin typeface="Brando"/>
            </a:endParaRPr>
          </a:p>
          <a:p>
            <a:endParaRPr lang="nl-NL" dirty="0"/>
          </a:p>
        </p:txBody>
      </p:sp>
      <p:sp>
        <p:nvSpPr>
          <p:cNvPr id="4" name="Slide Number Placeholder 3">
            <a:extLst>
              <a:ext uri="{FF2B5EF4-FFF2-40B4-BE49-F238E27FC236}">
                <a16:creationId xmlns:a16="http://schemas.microsoft.com/office/drawing/2014/main" id="{10E9CD35-3D3F-7FE6-B1D0-0F062AECB259}"/>
              </a:ext>
            </a:extLst>
          </p:cNvPr>
          <p:cNvSpPr>
            <a:spLocks noGrp="1"/>
          </p:cNvSpPr>
          <p:nvPr>
            <p:ph type="sldNum" sz="quarter" idx="12"/>
          </p:nvPr>
        </p:nvSpPr>
        <p:spPr/>
        <p:txBody>
          <a:bodyPr/>
          <a:lstStyle/>
          <a:p>
            <a:fld id="{8C6BC05E-DB9A-EB4A-A776-575FA40369A3}" type="slidenum">
              <a:rPr lang="nl-NL" smtClean="0"/>
              <a:pPr/>
              <a:t>59</a:t>
            </a:fld>
            <a:endParaRPr lang="nl-NL"/>
          </a:p>
        </p:txBody>
      </p:sp>
    </p:spTree>
    <p:extLst>
      <p:ext uri="{BB962C8B-B14F-4D97-AF65-F5344CB8AC3E}">
        <p14:creationId xmlns:p14="http://schemas.microsoft.com/office/powerpoint/2010/main" val="756908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6D5B-4A48-F2D9-29CD-23D468A05E0B}"/>
              </a:ext>
            </a:extLst>
          </p:cNvPr>
          <p:cNvSpPr>
            <a:spLocks noGrp="1"/>
          </p:cNvSpPr>
          <p:nvPr>
            <p:ph type="title"/>
          </p:nvPr>
        </p:nvSpPr>
        <p:spPr/>
        <p:txBody>
          <a:bodyPr/>
          <a:lstStyle/>
          <a:p>
            <a:r>
              <a:rPr lang="nl-NL" dirty="0"/>
              <a:t>Wet modernisering concurrentiebeding</a:t>
            </a:r>
          </a:p>
        </p:txBody>
      </p:sp>
      <p:sp>
        <p:nvSpPr>
          <p:cNvPr id="3" name="Content Placeholder 2">
            <a:extLst>
              <a:ext uri="{FF2B5EF4-FFF2-40B4-BE49-F238E27FC236}">
                <a16:creationId xmlns:a16="http://schemas.microsoft.com/office/drawing/2014/main" id="{53964C20-E993-A357-C943-F572A5060E8B}"/>
              </a:ext>
            </a:extLst>
          </p:cNvPr>
          <p:cNvSpPr>
            <a:spLocks noGrp="1"/>
          </p:cNvSpPr>
          <p:nvPr>
            <p:ph idx="1"/>
          </p:nvPr>
        </p:nvSpPr>
        <p:spPr/>
        <p:txBody>
          <a:bodyPr/>
          <a:lstStyle/>
          <a:p>
            <a:pPr marL="0" indent="0">
              <a:buNone/>
            </a:pPr>
            <a:r>
              <a:rPr lang="nl-NL" sz="1600" b="0" i="0" u="none" strike="noStrike" baseline="0" dirty="0">
                <a:solidFill>
                  <a:srgbClr val="000000"/>
                </a:solidFill>
                <a:latin typeface="Verdana" panose="020B0604030504040204" pitchFamily="34" charset="0"/>
              </a:rPr>
              <a:t>6. De werkgever die zich beroept op een beding is aan de werknemer een vergoeding verschuldigd die voor elke maand dat de beperking duurt gelijk is aan de helft van het loon per maand of een hoger bedrag, indien dat is overeengekomen. Bij of krachtens algemene maatregel van bestuur wordt bepaald wat wordt verstaan onder loon.</a:t>
            </a:r>
          </a:p>
          <a:p>
            <a:pPr marL="0" indent="0">
              <a:buNone/>
            </a:pPr>
            <a:r>
              <a:rPr lang="nl-NL" sz="1600" dirty="0"/>
              <a:t>7. De werkgever betaalt de verschuldigde vergoeding uiterlijk op de laatste dag van de overeenkomst, dan wel, in het geval van een opzegging als bedoeld in artikel 677, uiterlijk vijftien dagen na die opzegging.</a:t>
            </a:r>
          </a:p>
          <a:p>
            <a:pPr marL="0" indent="0">
              <a:buNone/>
            </a:pPr>
            <a:r>
              <a:rPr lang="nl-NL" sz="1600" dirty="0"/>
              <a:t>8. Indien de werkgever de verschuldigde vergoeding op de dag, bedoeld in lid 7, niet volledig heeft betaald, blijft de werkgever daartoe verschuldigd, en heeft het beding verder geen werking.</a:t>
            </a:r>
          </a:p>
        </p:txBody>
      </p:sp>
      <p:sp>
        <p:nvSpPr>
          <p:cNvPr id="4" name="Slide Number Placeholder 3">
            <a:extLst>
              <a:ext uri="{FF2B5EF4-FFF2-40B4-BE49-F238E27FC236}">
                <a16:creationId xmlns:a16="http://schemas.microsoft.com/office/drawing/2014/main" id="{A3C56FEB-C26B-91C9-3D33-9B0FC24ABD78}"/>
              </a:ext>
            </a:extLst>
          </p:cNvPr>
          <p:cNvSpPr>
            <a:spLocks noGrp="1"/>
          </p:cNvSpPr>
          <p:nvPr>
            <p:ph type="sldNum" sz="quarter" idx="12"/>
          </p:nvPr>
        </p:nvSpPr>
        <p:spPr/>
        <p:txBody>
          <a:bodyPr/>
          <a:lstStyle/>
          <a:p>
            <a:fld id="{8C6BC05E-DB9A-EB4A-A776-575FA40369A3}" type="slidenum">
              <a:rPr lang="nl-NL" smtClean="0"/>
              <a:pPr/>
              <a:t>6</a:t>
            </a:fld>
            <a:endParaRPr lang="nl-NL"/>
          </a:p>
        </p:txBody>
      </p:sp>
    </p:spTree>
    <p:extLst>
      <p:ext uri="{BB962C8B-B14F-4D97-AF65-F5344CB8AC3E}">
        <p14:creationId xmlns:p14="http://schemas.microsoft.com/office/powerpoint/2010/main" val="42116051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Old Amsterdam | Local Cheese From Netherlands">
            <a:extLst>
              <a:ext uri="{FF2B5EF4-FFF2-40B4-BE49-F238E27FC236}">
                <a16:creationId xmlns:a16="http://schemas.microsoft.com/office/drawing/2014/main" id="{FFCB8E2D-C512-0017-FDB4-C233DC8C4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97" r="16469" b="-1"/>
          <a:stretch/>
        </p:blipFill>
        <p:spPr bwMode="auto">
          <a:xfrm>
            <a:off x="20" y="10"/>
            <a:ext cx="9143980" cy="5143490"/>
          </a:xfrm>
          <a:prstGeom prst="rect">
            <a:avLst/>
          </a:prstGeom>
          <a:solidFill>
            <a:srgbClr val="FFFFFF"/>
          </a:solidFill>
        </p:spPr>
      </p:pic>
      <p:sp>
        <p:nvSpPr>
          <p:cNvPr id="4" name="Slide Number Placeholder 3" hidden="1">
            <a:extLst>
              <a:ext uri="{FF2B5EF4-FFF2-40B4-BE49-F238E27FC236}">
                <a16:creationId xmlns:a16="http://schemas.microsoft.com/office/drawing/2014/main" id="{DA7BF4F7-FA0A-A8CE-92B0-9C468EBF039F}"/>
              </a:ext>
            </a:extLst>
          </p:cNvPr>
          <p:cNvSpPr>
            <a:spLocks noGrp="1"/>
          </p:cNvSpPr>
          <p:nvPr>
            <p:ph type="sldNum" sz="quarter" idx="12"/>
          </p:nvPr>
        </p:nvSpPr>
        <p:spPr/>
        <p:txBody>
          <a:bodyPr/>
          <a:lstStyle/>
          <a:p>
            <a:pPr>
              <a:spcAft>
                <a:spcPts val="600"/>
              </a:spcAft>
            </a:pPr>
            <a:fld id="{8C6BC05E-DB9A-EB4A-A776-575FA40369A3}" type="slidenum">
              <a:rPr lang="nl-NL" smtClean="0"/>
              <a:pPr>
                <a:spcAft>
                  <a:spcPts val="600"/>
                </a:spcAft>
              </a:pPr>
              <a:t>60</a:t>
            </a:fld>
            <a:endParaRPr lang="nl-NL"/>
          </a:p>
        </p:txBody>
      </p:sp>
    </p:spTree>
    <p:extLst>
      <p:ext uri="{BB962C8B-B14F-4D97-AF65-F5344CB8AC3E}">
        <p14:creationId xmlns:p14="http://schemas.microsoft.com/office/powerpoint/2010/main" val="30605436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CD63A-86C6-B4EA-AA33-832E25591829}"/>
              </a:ext>
            </a:extLst>
          </p:cNvPr>
          <p:cNvSpPr>
            <a:spLocks noGrp="1"/>
          </p:cNvSpPr>
          <p:nvPr>
            <p:ph type="title"/>
          </p:nvPr>
        </p:nvSpPr>
        <p:spPr/>
        <p:txBody>
          <a:bodyPr/>
          <a:lstStyle/>
          <a:p>
            <a:r>
              <a:rPr lang="nl-NL" dirty="0"/>
              <a:t>Over gefixeerde schadevergoeding gesproken</a:t>
            </a:r>
          </a:p>
        </p:txBody>
      </p:sp>
      <p:sp>
        <p:nvSpPr>
          <p:cNvPr id="3" name="Content Placeholder 2">
            <a:extLst>
              <a:ext uri="{FF2B5EF4-FFF2-40B4-BE49-F238E27FC236}">
                <a16:creationId xmlns:a16="http://schemas.microsoft.com/office/drawing/2014/main" id="{222B0DD3-53D1-82D4-E06C-E314B39D8843}"/>
              </a:ext>
            </a:extLst>
          </p:cNvPr>
          <p:cNvSpPr>
            <a:spLocks noGrp="1"/>
          </p:cNvSpPr>
          <p:nvPr>
            <p:ph idx="1"/>
          </p:nvPr>
        </p:nvSpPr>
        <p:spPr/>
        <p:txBody>
          <a:bodyPr/>
          <a:lstStyle/>
          <a:p>
            <a:pPr marL="0" indent="0">
              <a:buNone/>
            </a:pPr>
            <a:r>
              <a:rPr lang="nl-NL" dirty="0"/>
              <a:t>Rechtbank Oost-Brabant (Locatie 's-Hertogenbosch), 8 februari 2024</a:t>
            </a:r>
          </a:p>
          <a:p>
            <a:pPr marL="0" indent="0">
              <a:buNone/>
            </a:pPr>
            <a:r>
              <a:rPr lang="nl-NL" dirty="0"/>
              <a:t>ECLI:NL:RBOBR:2024:557</a:t>
            </a:r>
          </a:p>
          <a:p>
            <a:pPr marL="0" indent="0">
              <a:buNone/>
            </a:pPr>
            <a:r>
              <a:rPr lang="nl-NL" i="1" dirty="0"/>
              <a:t>Bestuurder heeft onder meer ten laste van rekening werkgeefster 1000 euro uitgegeven in een erotisch centrum.</a:t>
            </a:r>
          </a:p>
          <a:p>
            <a:pPr marL="0" indent="0">
              <a:lnSpc>
                <a:spcPct val="100000"/>
              </a:lnSpc>
              <a:buNone/>
            </a:pPr>
            <a:endParaRPr lang="nl-NL" sz="1200" i="1" dirty="0"/>
          </a:p>
          <a:p>
            <a:pPr marL="0" indent="0">
              <a:lnSpc>
                <a:spcPct val="100000"/>
              </a:lnSpc>
              <a:spcAft>
                <a:spcPts val="800"/>
              </a:spcAft>
              <a:buNone/>
            </a:pPr>
            <a:r>
              <a:rPr lang="nl-NL" sz="1200" dirty="0">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5.16. </a:t>
            </a:r>
            <a:r>
              <a:rPr lang="nl-NL"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De rechtbank is van oordeel dat van een werkgever die aanspraak maakt op de gefixeerde schadevergoeding en daartoe binnen de vervaltermijn van twee maanden een bedrag in rekening brengt aan de werknemer en dat bedrag verrekent met een vordering van de werknemer, niet kan worden verlangd om binnen twee maanden na de dag waarop de arbeidsovereenkomst is geëindigd een verzoek tot toekenning van deze vergoeding in te dienen. Dat zou leiden tot het voeren van onnodige procedures, met name in het geval er voor het overige voor de werkgever geen reden is om een procedure tegen de werknemer te starten en de werknemer het ontslag niet aanvecht. De werkgever die de vergoeding al heeft geïnd en niet binnen de vervaltermijn een verzoek heeft ingediend, zou voor het blok worden gezet in het geval de werknemer op de laatste dag van de vervaltermijn een verzoek indient waarin hij bezwaar maakt tegen de verrekening van de vergoeding op de grond dat het verzoek tot toekenning van de vergoeding niet tijdig is ingediend, en de werkgever niet meer in staat is om binnen de vervaltermijn een verzoek in te dienen. </a:t>
            </a:r>
            <a:endParaRPr lang="nl-NL" sz="1200" i="1" dirty="0"/>
          </a:p>
        </p:txBody>
      </p:sp>
      <p:sp>
        <p:nvSpPr>
          <p:cNvPr id="4" name="Slide Number Placeholder 3">
            <a:extLst>
              <a:ext uri="{FF2B5EF4-FFF2-40B4-BE49-F238E27FC236}">
                <a16:creationId xmlns:a16="http://schemas.microsoft.com/office/drawing/2014/main" id="{71FD6E22-AAC4-0554-891C-25DC1403EB3C}"/>
              </a:ext>
            </a:extLst>
          </p:cNvPr>
          <p:cNvSpPr>
            <a:spLocks noGrp="1"/>
          </p:cNvSpPr>
          <p:nvPr>
            <p:ph type="sldNum" sz="quarter" idx="12"/>
          </p:nvPr>
        </p:nvSpPr>
        <p:spPr/>
        <p:txBody>
          <a:bodyPr/>
          <a:lstStyle/>
          <a:p>
            <a:fld id="{8C6BC05E-DB9A-EB4A-A776-575FA40369A3}" type="slidenum">
              <a:rPr lang="nl-NL" smtClean="0"/>
              <a:pPr/>
              <a:t>61</a:t>
            </a:fld>
            <a:endParaRPr lang="nl-NL"/>
          </a:p>
        </p:txBody>
      </p:sp>
    </p:spTree>
    <p:extLst>
      <p:ext uri="{BB962C8B-B14F-4D97-AF65-F5344CB8AC3E}">
        <p14:creationId xmlns:p14="http://schemas.microsoft.com/office/powerpoint/2010/main" val="32148558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itle 1">
            <a:extLst>
              <a:ext uri="{FF2B5EF4-FFF2-40B4-BE49-F238E27FC236}">
                <a16:creationId xmlns:a16="http://schemas.microsoft.com/office/drawing/2014/main" id="{DB8BF592-63D6-8E55-0B3B-838137E29D49}"/>
              </a:ext>
            </a:extLst>
          </p:cNvPr>
          <p:cNvSpPr>
            <a:spLocks noGrp="1"/>
          </p:cNvSpPr>
          <p:nvPr>
            <p:ph type="title"/>
          </p:nvPr>
        </p:nvSpPr>
        <p:spPr>
          <a:xfrm>
            <a:off x="491525" y="396000"/>
            <a:ext cx="8172000" cy="576000"/>
          </a:xfrm>
        </p:spPr>
        <p:txBody>
          <a:bodyPr/>
          <a:lstStyle/>
          <a:p>
            <a:endParaRPr lang="en-US"/>
          </a:p>
        </p:txBody>
      </p:sp>
      <p:pic>
        <p:nvPicPr>
          <p:cNvPr id="5122" name="Picture 2" descr="brief clipart - Clip Art Library">
            <a:extLst>
              <a:ext uri="{FF2B5EF4-FFF2-40B4-BE49-F238E27FC236}">
                <a16:creationId xmlns:a16="http://schemas.microsoft.com/office/drawing/2014/main" id="{7CE8D5EB-4740-52A4-E115-4EF93ADA4E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83929" y="971550"/>
            <a:ext cx="4187255" cy="3348038"/>
          </a:xfrm>
          <a:prstGeom prst="rect">
            <a:avLst/>
          </a:prstGeom>
          <a:solidFill>
            <a:srgbClr val="FFFFFF"/>
          </a:solidFill>
        </p:spPr>
      </p:pic>
      <p:sp>
        <p:nvSpPr>
          <p:cNvPr id="4" name="Slide Number Placeholder 3">
            <a:extLst>
              <a:ext uri="{FF2B5EF4-FFF2-40B4-BE49-F238E27FC236}">
                <a16:creationId xmlns:a16="http://schemas.microsoft.com/office/drawing/2014/main" id="{25C9CBA0-7523-940B-8E07-445E1049D682}"/>
              </a:ext>
            </a:extLst>
          </p:cNvPr>
          <p:cNvSpPr>
            <a:spLocks noGrp="1"/>
          </p:cNvSpPr>
          <p:nvPr>
            <p:ph type="sldNum" sz="quarter" idx="12"/>
          </p:nvPr>
        </p:nvSpPr>
        <p:spPr>
          <a:xfrm>
            <a:off x="491525" y="4663178"/>
            <a:ext cx="324000" cy="180285"/>
          </a:xfrm>
        </p:spPr>
        <p:txBody>
          <a:bodyPr anchor="t">
            <a:normAutofit/>
          </a:bodyPr>
          <a:lstStyle/>
          <a:p>
            <a:pPr>
              <a:spcAft>
                <a:spcPts val="600"/>
              </a:spcAft>
            </a:pPr>
            <a:fld id="{8C6BC05E-DB9A-EB4A-A776-575FA40369A3}" type="slidenum">
              <a:rPr lang="nl-NL" smtClean="0"/>
              <a:pPr>
                <a:spcAft>
                  <a:spcPts val="600"/>
                </a:spcAft>
              </a:pPr>
              <a:t>62</a:t>
            </a:fld>
            <a:endParaRPr lang="nl-NL"/>
          </a:p>
        </p:txBody>
      </p:sp>
    </p:spTree>
    <p:extLst>
      <p:ext uri="{BB962C8B-B14F-4D97-AF65-F5344CB8AC3E}">
        <p14:creationId xmlns:p14="http://schemas.microsoft.com/office/powerpoint/2010/main" val="24246610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0F617-94E7-FB82-CE86-10424690CE9B}"/>
              </a:ext>
            </a:extLst>
          </p:cNvPr>
          <p:cNvSpPr>
            <a:spLocks noGrp="1"/>
          </p:cNvSpPr>
          <p:nvPr>
            <p:ph type="title"/>
          </p:nvPr>
        </p:nvSpPr>
        <p:spPr/>
        <p:txBody>
          <a:bodyPr/>
          <a:lstStyle/>
          <a:p>
            <a:r>
              <a:rPr lang="nl-NL" dirty="0"/>
              <a:t>Opzegging of geen opzegging</a:t>
            </a:r>
          </a:p>
        </p:txBody>
      </p:sp>
      <p:sp>
        <p:nvSpPr>
          <p:cNvPr id="3" name="Content Placeholder 2">
            <a:extLst>
              <a:ext uri="{FF2B5EF4-FFF2-40B4-BE49-F238E27FC236}">
                <a16:creationId xmlns:a16="http://schemas.microsoft.com/office/drawing/2014/main" id="{EC8D391A-71A3-872F-DFF2-B213C3271CFC}"/>
              </a:ext>
            </a:extLst>
          </p:cNvPr>
          <p:cNvSpPr>
            <a:spLocks noGrp="1"/>
          </p:cNvSpPr>
          <p:nvPr>
            <p:ph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Hoge Raad, 26 januari 2024, </a:t>
            </a:r>
            <a:r>
              <a:rPr lang="nl-NL" sz="1800" u="sng" dirty="0">
                <a:solidFill>
                  <a:srgbClr val="C73434"/>
                </a:solidFill>
                <a:effectLst/>
                <a:latin typeface="Calibri" panose="020F0502020204030204" pitchFamily="34" charset="0"/>
                <a:ea typeface="Calibri" panose="020F0502020204030204" pitchFamily="34" charset="0"/>
                <a:cs typeface="Times New Roman" panose="02020603050405020304" pitchFamily="18" charset="0"/>
                <a:hlinkClick r:id="rId2"/>
              </a:rPr>
              <a:t>ECLI:NL:HR:2024:111</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i="1" dirty="0">
                <a:solidFill>
                  <a:srgbClr val="000000"/>
                </a:solidFill>
                <a:effectLst/>
                <a:latin typeface="Brando"/>
                <a:ea typeface="Calibri" panose="020F0502020204030204" pitchFamily="34" charset="0"/>
                <a:cs typeface="Times New Roman" panose="02020603050405020304" pitchFamily="18" charset="0"/>
              </a:rPr>
              <a:t>Geen duidelijk- en ondubbelzinnigheidsmaatstaf vereist bij opzeggingsverklaring werkgever. Beëindigingsverklaring heeft pas werking vanaf het moment dat zij de werknemer bereikt.</a:t>
            </a:r>
          </a:p>
          <a:p>
            <a:pPr>
              <a:lnSpc>
                <a:spcPct val="107000"/>
              </a:lnSpc>
              <a:spcAft>
                <a:spcPts val="800"/>
              </a:spcAft>
            </a:pPr>
            <a:r>
              <a:rPr lang="en-US" sz="1400" dirty="0">
                <a:solidFill>
                  <a:srgbClr val="000000"/>
                </a:solidFill>
                <a:effectLst/>
                <a:latin typeface="Brando"/>
                <a:ea typeface="Calibri" panose="020F0502020204030204" pitchFamily="34" charset="0"/>
                <a:cs typeface="Times New Roman" panose="02020603050405020304" pitchFamily="18" charset="0"/>
              </a:rPr>
              <a:t>“</a:t>
            </a:r>
            <a:r>
              <a:rPr lang="en-US" sz="1400" dirty="0" err="1">
                <a:solidFill>
                  <a:srgbClr val="000000"/>
                </a:solidFill>
                <a:effectLst/>
                <a:latin typeface="Brando"/>
                <a:ea typeface="Calibri" panose="020F0502020204030204" pitchFamily="34" charset="0"/>
                <a:cs typeface="Times New Roman" panose="02020603050405020304" pitchFamily="18" charset="0"/>
              </a:rPr>
              <a:t>Ontslag</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wegens</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sluiting</a:t>
            </a:r>
            <a:r>
              <a:rPr lang="en-US" sz="1400" dirty="0">
                <a:solidFill>
                  <a:srgbClr val="000000"/>
                </a:solidFill>
                <a:effectLst/>
                <a:latin typeface="Brando"/>
                <a:ea typeface="Calibri" panose="020F0502020204030204" pitchFamily="34" charset="0"/>
                <a:cs typeface="Times New Roman" panose="02020603050405020304" pitchFamily="18" charset="0"/>
              </a:rPr>
              <a:t> ADEDE Nederland”, </a:t>
            </a:r>
            <a:r>
              <a:rPr lang="en-US" sz="1400" dirty="0" err="1">
                <a:solidFill>
                  <a:srgbClr val="000000"/>
                </a:solidFill>
                <a:effectLst/>
                <a:latin typeface="Brando"/>
                <a:ea typeface="Calibri" panose="020F0502020204030204" pitchFamily="34" charset="0"/>
                <a:cs typeface="Times New Roman" panose="02020603050405020304" pitchFamily="18" charset="0"/>
              </a:rPr>
              <a:t>heeft</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Adede</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aan</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werknemer</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bericht</a:t>
            </a:r>
            <a:r>
              <a:rPr lang="en-US" sz="1400" dirty="0">
                <a:solidFill>
                  <a:srgbClr val="000000"/>
                </a:solidFill>
                <a:effectLst/>
                <a:latin typeface="Brando"/>
                <a:ea typeface="Calibri" panose="020F0502020204030204" pitchFamily="34" charset="0"/>
                <a:cs typeface="Times New Roman" panose="02020603050405020304" pitchFamily="18" charset="0"/>
              </a:rPr>
              <a:t>: “(…) De </a:t>
            </a:r>
            <a:r>
              <a:rPr lang="en-US" sz="1400" dirty="0" err="1">
                <a:solidFill>
                  <a:srgbClr val="000000"/>
                </a:solidFill>
                <a:effectLst/>
                <a:latin typeface="Brando"/>
                <a:ea typeface="Calibri" panose="020F0502020204030204" pitchFamily="34" charset="0"/>
                <a:cs typeface="Times New Roman" panose="02020603050405020304" pitchFamily="18" charset="0"/>
              </a:rPr>
              <a:t>tweede</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helft</a:t>
            </a:r>
            <a:r>
              <a:rPr lang="en-US" sz="1400" dirty="0">
                <a:solidFill>
                  <a:srgbClr val="000000"/>
                </a:solidFill>
                <a:effectLst/>
                <a:latin typeface="Brando"/>
                <a:ea typeface="Calibri" panose="020F0502020204030204" pitchFamily="34" charset="0"/>
                <a:cs typeface="Times New Roman" panose="02020603050405020304" pitchFamily="18" charset="0"/>
              </a:rPr>
              <a:t> van het </a:t>
            </a:r>
            <a:r>
              <a:rPr lang="en-US" sz="1400" dirty="0" err="1">
                <a:solidFill>
                  <a:srgbClr val="000000"/>
                </a:solidFill>
                <a:effectLst/>
                <a:latin typeface="Brando"/>
                <a:ea typeface="Calibri" panose="020F0502020204030204" pitchFamily="34" charset="0"/>
                <a:cs typeface="Times New Roman" panose="02020603050405020304" pitchFamily="18" charset="0"/>
              </a:rPr>
              <a:t>jaar</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zijn</a:t>
            </a:r>
            <a:r>
              <a:rPr lang="en-US" sz="1400" dirty="0">
                <a:solidFill>
                  <a:srgbClr val="000000"/>
                </a:solidFill>
                <a:effectLst/>
                <a:latin typeface="Brando"/>
                <a:ea typeface="Calibri" panose="020F0502020204030204" pitchFamily="34" charset="0"/>
                <a:cs typeface="Times New Roman" panose="02020603050405020304" pitchFamily="18" charset="0"/>
              </a:rPr>
              <a:t> er </a:t>
            </a:r>
            <a:r>
              <a:rPr lang="en-US" sz="1400" dirty="0" err="1">
                <a:solidFill>
                  <a:srgbClr val="000000"/>
                </a:solidFill>
                <a:effectLst/>
                <a:latin typeface="Brando"/>
                <a:ea typeface="Calibri" panose="020F0502020204030204" pitchFamily="34" charset="0"/>
                <a:cs typeface="Times New Roman" panose="02020603050405020304" pitchFamily="18" charset="0"/>
              </a:rPr>
              <a:t>nauwelijks</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nog</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werken</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geweest</a:t>
            </a:r>
            <a:r>
              <a:rPr lang="en-US" sz="1400" dirty="0">
                <a:solidFill>
                  <a:srgbClr val="000000"/>
                </a:solidFill>
                <a:effectLst/>
                <a:latin typeface="Brando"/>
                <a:ea typeface="Calibri" panose="020F0502020204030204" pitchFamily="34" charset="0"/>
                <a:cs typeface="Times New Roman" panose="02020603050405020304" pitchFamily="18" charset="0"/>
              </a:rPr>
              <a:t> op </a:t>
            </a:r>
            <a:r>
              <a:rPr lang="en-US" sz="1400" dirty="0" err="1">
                <a:solidFill>
                  <a:srgbClr val="000000"/>
                </a:solidFill>
                <a:effectLst/>
                <a:latin typeface="Brando"/>
                <a:ea typeface="Calibri" panose="020F0502020204030204" pitchFamily="34" charset="0"/>
                <a:cs typeface="Times New Roman" panose="02020603050405020304" pitchFamily="18" charset="0"/>
              </a:rPr>
              <a:t>Nederlandse</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bodem</a:t>
            </a:r>
            <a:r>
              <a:rPr lang="en-US" sz="1400" dirty="0">
                <a:solidFill>
                  <a:srgbClr val="000000"/>
                </a:solidFill>
                <a:effectLst/>
                <a:latin typeface="Brando"/>
                <a:ea typeface="Calibri" panose="020F0502020204030204" pitchFamily="34" charset="0"/>
                <a:cs typeface="Times New Roman" panose="02020603050405020304" pitchFamily="18" charset="0"/>
              </a:rPr>
              <a:t>. Ook voor de </a:t>
            </a:r>
            <a:r>
              <a:rPr lang="en-US" sz="1400" dirty="0" err="1">
                <a:solidFill>
                  <a:srgbClr val="000000"/>
                </a:solidFill>
                <a:effectLst/>
                <a:latin typeface="Brando"/>
                <a:ea typeface="Calibri" panose="020F0502020204030204" pitchFamily="34" charset="0"/>
                <a:cs typeface="Times New Roman" panose="02020603050405020304" pitchFamily="18" charset="0"/>
              </a:rPr>
              <a:t>komende</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maanden</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zijn</a:t>
            </a:r>
            <a:r>
              <a:rPr lang="en-US" sz="1400" dirty="0">
                <a:solidFill>
                  <a:srgbClr val="000000"/>
                </a:solidFill>
                <a:effectLst/>
                <a:latin typeface="Brando"/>
                <a:ea typeface="Calibri" panose="020F0502020204030204" pitchFamily="34" charset="0"/>
                <a:cs typeface="Times New Roman" panose="02020603050405020304" pitchFamily="18" charset="0"/>
              </a:rPr>
              <a:t> er </a:t>
            </a:r>
            <a:r>
              <a:rPr lang="en-US" sz="1400" dirty="0" err="1">
                <a:solidFill>
                  <a:srgbClr val="000000"/>
                </a:solidFill>
                <a:effectLst/>
                <a:latin typeface="Brando"/>
                <a:ea typeface="Calibri" panose="020F0502020204030204" pitchFamily="34" charset="0"/>
                <a:cs typeface="Times New Roman" panose="02020603050405020304" pitchFamily="18" charset="0"/>
              </a:rPr>
              <a:t>geen</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nieuwe</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contracten</a:t>
            </a:r>
            <a:r>
              <a:rPr lang="en-US" sz="1400" dirty="0">
                <a:solidFill>
                  <a:srgbClr val="000000"/>
                </a:solidFill>
                <a:effectLst/>
                <a:latin typeface="Brando"/>
                <a:ea typeface="Calibri" panose="020F0502020204030204" pitchFamily="34" charset="0"/>
                <a:cs typeface="Times New Roman" panose="02020603050405020304" pitchFamily="18" charset="0"/>
              </a:rPr>
              <a:t>. Om </a:t>
            </a:r>
            <a:r>
              <a:rPr lang="en-US" sz="1400" dirty="0" err="1">
                <a:solidFill>
                  <a:srgbClr val="000000"/>
                </a:solidFill>
                <a:effectLst/>
                <a:latin typeface="Brando"/>
                <a:ea typeface="Calibri" panose="020F0502020204030204" pitchFamily="34" charset="0"/>
                <a:cs typeface="Times New Roman" panose="02020603050405020304" pitchFamily="18" charset="0"/>
              </a:rPr>
              <a:t>een</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bloedbad</a:t>
            </a:r>
            <a:r>
              <a:rPr lang="en-US" sz="1400" dirty="0">
                <a:solidFill>
                  <a:srgbClr val="000000"/>
                </a:solidFill>
                <a:effectLst/>
                <a:latin typeface="Brando"/>
                <a:ea typeface="Calibri" panose="020F0502020204030204" pitchFamily="34" charset="0"/>
                <a:cs typeface="Times New Roman" panose="02020603050405020304" pitchFamily="18" charset="0"/>
              </a:rPr>
              <a:t> te </a:t>
            </a:r>
            <a:r>
              <a:rPr lang="en-US" sz="1400" dirty="0" err="1">
                <a:solidFill>
                  <a:srgbClr val="000000"/>
                </a:solidFill>
                <a:effectLst/>
                <a:latin typeface="Brando"/>
                <a:ea typeface="Calibri" panose="020F0502020204030204" pitchFamily="34" charset="0"/>
                <a:cs typeface="Times New Roman" panose="02020603050405020304" pitchFamily="18" charset="0"/>
              </a:rPr>
              <a:t>vermijden</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heb</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ik</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beslist</a:t>
            </a:r>
            <a:r>
              <a:rPr lang="en-US" sz="1400" dirty="0">
                <a:solidFill>
                  <a:srgbClr val="000000"/>
                </a:solidFill>
                <a:effectLst/>
                <a:latin typeface="Brando"/>
                <a:ea typeface="Calibri" panose="020F0502020204030204" pitchFamily="34" charset="0"/>
                <a:cs typeface="Times New Roman" panose="02020603050405020304" pitchFamily="18" charset="0"/>
              </a:rPr>
              <a:t> om ADEDE Nederland te </a:t>
            </a:r>
            <a:r>
              <a:rPr lang="en-US" sz="1400" dirty="0" err="1">
                <a:solidFill>
                  <a:srgbClr val="000000"/>
                </a:solidFill>
                <a:effectLst/>
                <a:latin typeface="Brando"/>
                <a:ea typeface="Calibri" panose="020F0502020204030204" pitchFamily="34" charset="0"/>
                <a:cs typeface="Times New Roman" panose="02020603050405020304" pitchFamily="18" charset="0"/>
              </a:rPr>
              <a:t>sluiten</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Dit</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impliceert</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dat</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onze</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huidige</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arbeidsovereenkomst</a:t>
            </a:r>
            <a:r>
              <a:rPr lang="en-US" sz="1400" dirty="0">
                <a:solidFill>
                  <a:srgbClr val="000000"/>
                </a:solidFill>
                <a:effectLst/>
                <a:latin typeface="Brando"/>
                <a:ea typeface="Calibri" panose="020F0502020204030204" pitchFamily="34" charset="0"/>
                <a:cs typeface="Times New Roman" panose="02020603050405020304" pitchFamily="18" charset="0"/>
              </a:rPr>
              <a:t> met </a:t>
            </a:r>
            <a:r>
              <a:rPr lang="en-US" sz="1400" dirty="0" err="1">
                <a:solidFill>
                  <a:srgbClr val="000000"/>
                </a:solidFill>
                <a:effectLst/>
                <a:latin typeface="Brando"/>
                <a:ea typeface="Calibri" panose="020F0502020204030204" pitchFamily="34" charset="0"/>
                <a:cs typeface="Times New Roman" panose="02020603050405020304" pitchFamily="18" charset="0"/>
              </a:rPr>
              <a:t>onmiddellijke</a:t>
            </a:r>
            <a:r>
              <a:rPr lang="en-US" sz="1400" dirty="0">
                <a:solidFill>
                  <a:srgbClr val="000000"/>
                </a:solidFill>
                <a:effectLst/>
                <a:latin typeface="Brando"/>
                <a:ea typeface="Calibri" panose="020F0502020204030204" pitchFamily="34" charset="0"/>
                <a:cs typeface="Times New Roman" panose="02020603050405020304" pitchFamily="18" charset="0"/>
              </a:rPr>
              <a:t> ingang </a:t>
            </a:r>
            <a:r>
              <a:rPr lang="en-US" sz="1400" dirty="0" err="1">
                <a:solidFill>
                  <a:srgbClr val="000000"/>
                </a:solidFill>
                <a:effectLst/>
                <a:latin typeface="Brando"/>
                <a:ea typeface="Calibri" panose="020F0502020204030204" pitchFamily="34" charset="0"/>
                <a:cs typeface="Times New Roman" panose="02020603050405020304" pitchFamily="18" charset="0"/>
              </a:rPr>
              <a:t>definitief</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zal</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worden</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verbroken</a:t>
            </a:r>
            <a:r>
              <a:rPr lang="en-US" sz="1400" dirty="0">
                <a:solidFill>
                  <a:srgbClr val="000000"/>
                </a:solidFill>
                <a:effectLst/>
                <a:latin typeface="Brando"/>
                <a:ea typeface="Calibri" panose="020F0502020204030204" pitchFamily="34" charset="0"/>
                <a:cs typeface="Times New Roman" panose="02020603050405020304" pitchFamily="18" charset="0"/>
              </a:rPr>
              <a:t>.</a:t>
            </a:r>
            <a:br>
              <a:rPr lang="en-US" sz="1400" dirty="0">
                <a:solidFill>
                  <a:srgbClr val="000000"/>
                </a:solidFill>
                <a:effectLst/>
                <a:latin typeface="Brando"/>
                <a:ea typeface="Calibri" panose="020F0502020204030204" pitchFamily="34" charset="0"/>
                <a:cs typeface="Times New Roman" panose="02020603050405020304" pitchFamily="18" charset="0"/>
              </a:rPr>
            </a:br>
            <a:r>
              <a:rPr lang="en-US" sz="1400" dirty="0">
                <a:solidFill>
                  <a:srgbClr val="000000"/>
                </a:solidFill>
                <a:effectLst/>
                <a:latin typeface="Brando"/>
                <a:ea typeface="Calibri" panose="020F0502020204030204" pitchFamily="34" charset="0"/>
                <a:cs typeface="Times New Roman" panose="02020603050405020304" pitchFamily="18" charset="0"/>
              </a:rPr>
              <a:t>Om de impact </a:t>
            </a:r>
            <a:r>
              <a:rPr lang="en-US" sz="1400" dirty="0" err="1">
                <a:solidFill>
                  <a:srgbClr val="000000"/>
                </a:solidFill>
                <a:effectLst/>
                <a:latin typeface="Brando"/>
                <a:ea typeface="Calibri" panose="020F0502020204030204" pitchFamily="34" charset="0"/>
                <a:cs typeface="Times New Roman" panose="02020603050405020304" pitchFamily="18" charset="0"/>
              </a:rPr>
              <a:t>hiervan</a:t>
            </a:r>
            <a:r>
              <a:rPr lang="en-US" sz="1400" dirty="0">
                <a:solidFill>
                  <a:srgbClr val="000000"/>
                </a:solidFill>
                <a:effectLst/>
                <a:latin typeface="Brando"/>
                <a:ea typeface="Calibri" panose="020F0502020204030204" pitchFamily="34" charset="0"/>
                <a:cs typeface="Times New Roman" panose="02020603050405020304" pitchFamily="18" charset="0"/>
              </a:rPr>
              <a:t> op U en </a:t>
            </a:r>
            <a:r>
              <a:rPr lang="en-US" sz="1400" dirty="0" err="1">
                <a:solidFill>
                  <a:srgbClr val="000000"/>
                </a:solidFill>
                <a:effectLst/>
                <a:latin typeface="Brando"/>
                <a:ea typeface="Calibri" panose="020F0502020204030204" pitchFamily="34" charset="0"/>
                <a:cs typeface="Times New Roman" panose="02020603050405020304" pitchFamily="18" charset="0"/>
              </a:rPr>
              <a:t>andere</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medewerkers</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tewerkgesteld</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bij</a:t>
            </a:r>
            <a:r>
              <a:rPr lang="en-US" sz="1400" dirty="0">
                <a:solidFill>
                  <a:srgbClr val="000000"/>
                </a:solidFill>
                <a:effectLst/>
                <a:latin typeface="Brando"/>
                <a:ea typeface="Calibri" panose="020F0502020204030204" pitchFamily="34" charset="0"/>
                <a:cs typeface="Times New Roman" panose="02020603050405020304" pitchFamily="18" charset="0"/>
              </a:rPr>
              <a:t> ADEDE Nederland, te </a:t>
            </a:r>
            <a:r>
              <a:rPr lang="en-US" sz="1400" dirty="0" err="1">
                <a:solidFill>
                  <a:srgbClr val="000000"/>
                </a:solidFill>
                <a:effectLst/>
                <a:latin typeface="Brando"/>
                <a:ea typeface="Calibri" panose="020F0502020204030204" pitchFamily="34" charset="0"/>
                <a:cs typeface="Times New Roman" panose="02020603050405020304" pitchFamily="18" charset="0"/>
              </a:rPr>
              <a:t>vermijden</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biedt</a:t>
            </a:r>
            <a:r>
              <a:rPr lang="en-US" sz="1400" dirty="0">
                <a:solidFill>
                  <a:srgbClr val="000000"/>
                </a:solidFill>
                <a:effectLst/>
                <a:latin typeface="Brando"/>
                <a:ea typeface="Calibri" panose="020F0502020204030204" pitchFamily="34" charset="0"/>
                <a:cs typeface="Times New Roman" panose="02020603050405020304" pitchFamily="18" charset="0"/>
              </a:rPr>
              <a:t> ADEDE </a:t>
            </a:r>
            <a:r>
              <a:rPr lang="en-US" sz="1400" dirty="0" err="1">
                <a:solidFill>
                  <a:srgbClr val="000000"/>
                </a:solidFill>
                <a:effectLst/>
                <a:latin typeface="Brando"/>
                <a:ea typeface="Calibri" panose="020F0502020204030204" pitchFamily="34" charset="0"/>
                <a:cs typeface="Times New Roman" panose="02020603050405020304" pitchFamily="18" charset="0"/>
              </a:rPr>
              <a:t>bvba</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een</a:t>
            </a:r>
            <a:r>
              <a:rPr lang="en-US" sz="1400" dirty="0">
                <a:solidFill>
                  <a:srgbClr val="000000"/>
                </a:solidFill>
                <a:effectLst/>
                <a:latin typeface="Brando"/>
                <a:ea typeface="Calibri" panose="020F0502020204030204" pitchFamily="34" charset="0"/>
                <a:cs typeface="Times New Roman" panose="02020603050405020304" pitchFamily="18" charset="0"/>
              </a:rPr>
              <a:t> contract </a:t>
            </a:r>
            <a:r>
              <a:rPr lang="en-US" sz="1400" dirty="0" err="1">
                <a:solidFill>
                  <a:srgbClr val="000000"/>
                </a:solidFill>
                <a:effectLst/>
                <a:latin typeface="Brando"/>
                <a:ea typeface="Calibri" panose="020F0502020204030204" pitchFamily="34" charset="0"/>
                <a:cs typeface="Times New Roman" panose="02020603050405020304" pitchFamily="18" charset="0"/>
              </a:rPr>
              <a:t>aan</a:t>
            </a:r>
            <a:r>
              <a:rPr lang="en-US" sz="1400" dirty="0">
                <a:solidFill>
                  <a:srgbClr val="000000"/>
                </a:solidFill>
                <a:effectLst/>
                <a:latin typeface="Brando"/>
                <a:ea typeface="Calibri" panose="020F0502020204030204" pitchFamily="34" charset="0"/>
                <a:cs typeface="Times New Roman" panose="02020603050405020304" pitchFamily="18" charset="0"/>
              </a:rPr>
              <a:t> met </a:t>
            </a:r>
            <a:r>
              <a:rPr lang="en-US" sz="1400" dirty="0" err="1">
                <a:solidFill>
                  <a:srgbClr val="000000"/>
                </a:solidFill>
                <a:effectLst/>
                <a:latin typeface="Brando"/>
                <a:ea typeface="Calibri" panose="020F0502020204030204" pitchFamily="34" charset="0"/>
                <a:cs typeface="Times New Roman" panose="02020603050405020304" pitchFamily="18" charset="0"/>
              </a:rPr>
              <a:t>behoud</a:t>
            </a:r>
            <a:r>
              <a:rPr lang="en-US" sz="1400" dirty="0">
                <a:solidFill>
                  <a:srgbClr val="000000"/>
                </a:solidFill>
                <a:effectLst/>
                <a:latin typeface="Brando"/>
                <a:ea typeface="Calibri" panose="020F0502020204030204" pitchFamily="34" charset="0"/>
                <a:cs typeface="Times New Roman" panose="02020603050405020304" pitchFamily="18" charset="0"/>
              </a:rPr>
              <a:t> van </a:t>
            </a:r>
            <a:r>
              <a:rPr lang="en-US" sz="1400" dirty="0" err="1">
                <a:solidFill>
                  <a:srgbClr val="000000"/>
                </a:solidFill>
                <a:effectLst/>
                <a:latin typeface="Brando"/>
                <a:ea typeface="Calibri" panose="020F0502020204030204" pitchFamily="34" charset="0"/>
                <a:cs typeface="Times New Roman" panose="02020603050405020304" pitchFamily="18" charset="0"/>
              </a:rPr>
              <a:t>huidig</a:t>
            </a:r>
            <a:r>
              <a:rPr lang="en-US" sz="1400" dirty="0">
                <a:solidFill>
                  <a:srgbClr val="000000"/>
                </a:solidFill>
                <a:effectLst/>
                <a:latin typeface="Brando"/>
                <a:ea typeface="Calibri" panose="020F0502020204030204" pitchFamily="34" charset="0"/>
                <a:cs typeface="Times New Roman" panose="02020603050405020304" pitchFamily="18" charset="0"/>
              </a:rPr>
              <a:t> loon. U </a:t>
            </a:r>
            <a:r>
              <a:rPr lang="en-US" sz="1400" dirty="0" err="1">
                <a:solidFill>
                  <a:srgbClr val="000000"/>
                </a:solidFill>
                <a:effectLst/>
                <a:latin typeface="Brando"/>
                <a:ea typeface="Calibri" panose="020F0502020204030204" pitchFamily="34" charset="0"/>
                <a:cs typeface="Times New Roman" panose="02020603050405020304" pitchFamily="18" charset="0"/>
              </a:rPr>
              <a:t>dient</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wel</a:t>
            </a:r>
            <a:r>
              <a:rPr lang="en-US" sz="1400" dirty="0">
                <a:solidFill>
                  <a:srgbClr val="000000"/>
                </a:solidFill>
                <a:effectLst/>
                <a:latin typeface="Brando"/>
                <a:ea typeface="Calibri" panose="020F0502020204030204" pitchFamily="34" charset="0"/>
                <a:cs typeface="Times New Roman" panose="02020603050405020304" pitchFamily="18" charset="0"/>
              </a:rPr>
              <a:t> fulltime </a:t>
            </a:r>
            <a:r>
              <a:rPr lang="en-US" sz="1400" dirty="0" err="1">
                <a:solidFill>
                  <a:srgbClr val="000000"/>
                </a:solidFill>
                <a:effectLst/>
                <a:latin typeface="Brando"/>
                <a:ea typeface="Calibri" panose="020F0502020204030204" pitchFamily="34" charset="0"/>
                <a:cs typeface="Times New Roman" panose="02020603050405020304" pitchFamily="18" charset="0"/>
              </a:rPr>
              <a:t>vanuit</a:t>
            </a:r>
            <a:r>
              <a:rPr lang="en-US" sz="1400" dirty="0">
                <a:solidFill>
                  <a:srgbClr val="000000"/>
                </a:solidFill>
                <a:effectLst/>
                <a:latin typeface="Brando"/>
                <a:ea typeface="Calibri" panose="020F0502020204030204" pitchFamily="34" charset="0"/>
                <a:cs typeface="Times New Roman" panose="02020603050405020304" pitchFamily="18" charset="0"/>
              </a:rPr>
              <a:t> Gent te </a:t>
            </a:r>
            <a:r>
              <a:rPr lang="en-US" sz="1400" dirty="0" err="1">
                <a:solidFill>
                  <a:srgbClr val="000000"/>
                </a:solidFill>
                <a:effectLst/>
                <a:latin typeface="Brando"/>
                <a:ea typeface="Calibri" panose="020F0502020204030204" pitchFamily="34" charset="0"/>
                <a:cs typeface="Times New Roman" panose="02020603050405020304" pitchFamily="18" charset="0"/>
              </a:rPr>
              <a:t>werken</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Mocht</a:t>
            </a:r>
            <a:r>
              <a:rPr lang="en-US" sz="1400" dirty="0">
                <a:solidFill>
                  <a:srgbClr val="000000"/>
                </a:solidFill>
                <a:effectLst/>
                <a:latin typeface="Brando"/>
                <a:ea typeface="Calibri" panose="020F0502020204030204" pitchFamily="34" charset="0"/>
                <a:cs typeface="Times New Roman" panose="02020603050405020304" pitchFamily="18" charset="0"/>
              </a:rPr>
              <a:t> de </a:t>
            </a:r>
            <a:r>
              <a:rPr lang="en-US" sz="1400" dirty="0" err="1">
                <a:solidFill>
                  <a:srgbClr val="000000"/>
                </a:solidFill>
                <a:effectLst/>
                <a:latin typeface="Brando"/>
                <a:ea typeface="Calibri" panose="020F0502020204030204" pitchFamily="34" charset="0"/>
                <a:cs typeface="Times New Roman" panose="02020603050405020304" pitchFamily="18" charset="0"/>
              </a:rPr>
              <a:t>afstand</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een</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bezwaar</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zijn</a:t>
            </a:r>
            <a:r>
              <a:rPr lang="en-US" sz="1400" dirty="0">
                <a:solidFill>
                  <a:srgbClr val="000000"/>
                </a:solidFill>
                <a:effectLst/>
                <a:latin typeface="Brando"/>
                <a:ea typeface="Calibri" panose="020F0502020204030204" pitchFamily="34" charset="0"/>
                <a:cs typeface="Times New Roman" panose="02020603050405020304" pitchFamily="18" charset="0"/>
              </a:rPr>
              <a:t>, dan wens </a:t>
            </a:r>
            <a:r>
              <a:rPr lang="en-US" sz="1400" dirty="0" err="1">
                <a:solidFill>
                  <a:srgbClr val="000000"/>
                </a:solidFill>
                <a:effectLst/>
                <a:latin typeface="Brando"/>
                <a:ea typeface="Calibri" panose="020F0502020204030204" pitchFamily="34" charset="0"/>
                <a:cs typeface="Times New Roman" panose="02020603050405020304" pitchFamily="18" charset="0"/>
              </a:rPr>
              <a:t>ik</a:t>
            </a:r>
            <a:r>
              <a:rPr lang="en-US" sz="1400" dirty="0">
                <a:solidFill>
                  <a:srgbClr val="000000"/>
                </a:solidFill>
                <a:effectLst/>
                <a:latin typeface="Brando"/>
                <a:ea typeface="Calibri" panose="020F0502020204030204" pitchFamily="34" charset="0"/>
                <a:cs typeface="Times New Roman" panose="02020603050405020304" pitchFamily="18" charset="0"/>
              </a:rPr>
              <a:t> u te </a:t>
            </a:r>
            <a:r>
              <a:rPr lang="en-US" sz="1400" dirty="0" err="1">
                <a:solidFill>
                  <a:srgbClr val="000000"/>
                </a:solidFill>
                <a:effectLst/>
                <a:latin typeface="Brando"/>
                <a:ea typeface="Calibri" panose="020F0502020204030204" pitchFamily="34" charset="0"/>
                <a:cs typeface="Times New Roman" panose="02020603050405020304" pitchFamily="18" charset="0"/>
              </a:rPr>
              <a:t>danken</a:t>
            </a:r>
            <a:r>
              <a:rPr lang="en-US" sz="1400" dirty="0">
                <a:solidFill>
                  <a:srgbClr val="000000"/>
                </a:solidFill>
                <a:effectLst/>
                <a:latin typeface="Brando"/>
                <a:ea typeface="Calibri" panose="020F0502020204030204" pitchFamily="34" charset="0"/>
                <a:cs typeface="Times New Roman" panose="02020603050405020304" pitchFamily="18" charset="0"/>
              </a:rPr>
              <a:t> voor de </a:t>
            </a:r>
            <a:r>
              <a:rPr lang="en-US" sz="1400" dirty="0" err="1">
                <a:solidFill>
                  <a:srgbClr val="000000"/>
                </a:solidFill>
                <a:effectLst/>
                <a:latin typeface="Brando"/>
                <a:ea typeface="Calibri" panose="020F0502020204030204" pitchFamily="34" charset="0"/>
                <a:cs typeface="Times New Roman" panose="02020603050405020304" pitchFamily="18" charset="0"/>
              </a:rPr>
              <a:t>inzet</a:t>
            </a:r>
            <a:r>
              <a:rPr lang="en-US" sz="1400" dirty="0">
                <a:solidFill>
                  <a:srgbClr val="000000"/>
                </a:solidFill>
                <a:effectLst/>
                <a:latin typeface="Brando"/>
                <a:ea typeface="Calibri" panose="020F0502020204030204" pitchFamily="34" charset="0"/>
                <a:cs typeface="Times New Roman" panose="02020603050405020304" pitchFamily="18" charset="0"/>
              </a:rPr>
              <a:t> en </a:t>
            </a:r>
            <a:r>
              <a:rPr lang="en-US" sz="1400" dirty="0" err="1">
                <a:solidFill>
                  <a:srgbClr val="000000"/>
                </a:solidFill>
                <a:effectLst/>
                <a:latin typeface="Brando"/>
                <a:ea typeface="Calibri" panose="020F0502020204030204" pitchFamily="34" charset="0"/>
                <a:cs typeface="Times New Roman" panose="02020603050405020304" pitchFamily="18" charset="0"/>
              </a:rPr>
              <a:t>maak</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ik</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graag</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een</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aanbevelingsbrief</a:t>
            </a:r>
            <a:r>
              <a:rPr lang="en-US" sz="1400" dirty="0">
                <a:solidFill>
                  <a:srgbClr val="000000"/>
                </a:solidFill>
                <a:effectLst/>
                <a:latin typeface="Brando"/>
                <a:ea typeface="Calibri" panose="020F0502020204030204" pitchFamily="34" charset="0"/>
                <a:cs typeface="Times New Roman" panose="02020603050405020304" pitchFamily="18" charset="0"/>
              </a:rPr>
              <a:t> voor U op. </a:t>
            </a:r>
            <a:r>
              <a:rPr lang="en-US" sz="1400" dirty="0" err="1">
                <a:solidFill>
                  <a:srgbClr val="000000"/>
                </a:solidFill>
                <a:effectLst/>
                <a:latin typeface="Brando"/>
                <a:ea typeface="Calibri" panose="020F0502020204030204" pitchFamily="34" charset="0"/>
                <a:cs typeface="Times New Roman" panose="02020603050405020304" pitchFamily="18" charset="0"/>
              </a:rPr>
              <a:t>Ik</a:t>
            </a:r>
            <a:r>
              <a:rPr lang="en-US" sz="1400" dirty="0">
                <a:solidFill>
                  <a:srgbClr val="000000"/>
                </a:solidFill>
                <a:effectLst/>
                <a:latin typeface="Brando"/>
                <a:ea typeface="Calibri" panose="020F0502020204030204" pitchFamily="34" charset="0"/>
                <a:cs typeface="Times New Roman" panose="02020603050405020304" pitchFamily="18" charset="0"/>
              </a:rPr>
              <a:t> hoop </a:t>
            </a:r>
            <a:r>
              <a:rPr lang="en-US" sz="1400" dirty="0" err="1">
                <a:solidFill>
                  <a:srgbClr val="000000"/>
                </a:solidFill>
                <a:effectLst/>
                <a:latin typeface="Brando"/>
                <a:ea typeface="Calibri" panose="020F0502020204030204" pitchFamily="34" charset="0"/>
                <a:cs typeface="Times New Roman" panose="02020603050405020304" pitchFamily="18" charset="0"/>
              </a:rPr>
              <a:t>echter</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dat</a:t>
            </a:r>
            <a:r>
              <a:rPr lang="en-US" sz="1400" dirty="0">
                <a:solidFill>
                  <a:srgbClr val="000000"/>
                </a:solidFill>
                <a:effectLst/>
                <a:latin typeface="Brando"/>
                <a:ea typeface="Calibri" panose="020F0502020204030204" pitchFamily="34" charset="0"/>
                <a:cs typeface="Times New Roman" panose="02020603050405020304" pitchFamily="18" charset="0"/>
              </a:rPr>
              <a:t> U </a:t>
            </a:r>
            <a:r>
              <a:rPr lang="en-US" sz="1400" dirty="0" err="1">
                <a:solidFill>
                  <a:srgbClr val="000000"/>
                </a:solidFill>
                <a:effectLst/>
                <a:latin typeface="Brando"/>
                <a:ea typeface="Calibri" panose="020F0502020204030204" pitchFamily="34" charset="0"/>
                <a:cs typeface="Times New Roman" panose="02020603050405020304" pitchFamily="18" charset="0"/>
              </a:rPr>
              <a:t>ingaat</a:t>
            </a:r>
            <a:r>
              <a:rPr lang="en-US" sz="1400" dirty="0">
                <a:solidFill>
                  <a:srgbClr val="000000"/>
                </a:solidFill>
                <a:effectLst/>
                <a:latin typeface="Brando"/>
                <a:ea typeface="Calibri" panose="020F0502020204030204" pitchFamily="34" charset="0"/>
                <a:cs typeface="Times New Roman" panose="02020603050405020304" pitchFamily="18" charset="0"/>
              </a:rPr>
              <a:t> op </a:t>
            </a:r>
            <a:r>
              <a:rPr lang="en-US" sz="1400" dirty="0" err="1">
                <a:solidFill>
                  <a:srgbClr val="000000"/>
                </a:solidFill>
                <a:effectLst/>
                <a:latin typeface="Brando"/>
                <a:ea typeface="Calibri" panose="020F0502020204030204" pitchFamily="34" charset="0"/>
                <a:cs typeface="Times New Roman" panose="02020603050405020304" pitchFamily="18" charset="0"/>
              </a:rPr>
              <a:t>mijn</a:t>
            </a:r>
            <a:r>
              <a:rPr lang="en-US" sz="1400" dirty="0">
                <a:solidFill>
                  <a:srgbClr val="000000"/>
                </a:solidFill>
                <a:effectLst/>
                <a:latin typeface="Brando"/>
                <a:ea typeface="Calibri" panose="020F0502020204030204" pitchFamily="34" charset="0"/>
                <a:cs typeface="Times New Roman" panose="02020603050405020304" pitchFamily="18" charset="0"/>
              </a:rPr>
              <a:t> </a:t>
            </a:r>
            <a:r>
              <a:rPr lang="en-US" sz="1400" dirty="0" err="1">
                <a:solidFill>
                  <a:srgbClr val="000000"/>
                </a:solidFill>
                <a:effectLst/>
                <a:latin typeface="Brando"/>
                <a:ea typeface="Calibri" panose="020F0502020204030204" pitchFamily="34" charset="0"/>
                <a:cs typeface="Times New Roman" panose="02020603050405020304" pitchFamily="18" charset="0"/>
              </a:rPr>
              <a:t>aanbod</a:t>
            </a:r>
            <a:r>
              <a:rPr lang="en-US" sz="1400" dirty="0">
                <a:solidFill>
                  <a:srgbClr val="000000"/>
                </a:solidFill>
                <a:effectLst/>
                <a:latin typeface="Brando"/>
                <a:ea typeface="Calibri" panose="020F0502020204030204" pitchFamily="34" charset="0"/>
                <a:cs typeface="Times New Roman" panose="02020603050405020304" pitchFamily="18" charset="0"/>
              </a:rPr>
              <a:t>.(…)”</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Slide Number Placeholder 3">
            <a:extLst>
              <a:ext uri="{FF2B5EF4-FFF2-40B4-BE49-F238E27FC236}">
                <a16:creationId xmlns:a16="http://schemas.microsoft.com/office/drawing/2014/main" id="{2C209E5D-EA69-027B-11A9-D12907129345}"/>
              </a:ext>
            </a:extLst>
          </p:cNvPr>
          <p:cNvSpPr>
            <a:spLocks noGrp="1"/>
          </p:cNvSpPr>
          <p:nvPr>
            <p:ph type="sldNum" sz="quarter" idx="12"/>
          </p:nvPr>
        </p:nvSpPr>
        <p:spPr/>
        <p:txBody>
          <a:bodyPr/>
          <a:lstStyle/>
          <a:p>
            <a:fld id="{8C6BC05E-DB9A-EB4A-A776-575FA40369A3}" type="slidenum">
              <a:rPr lang="nl-NL" smtClean="0"/>
              <a:pPr/>
              <a:t>63</a:t>
            </a:fld>
            <a:endParaRPr lang="nl-NL"/>
          </a:p>
        </p:txBody>
      </p:sp>
    </p:spTree>
    <p:extLst>
      <p:ext uri="{BB962C8B-B14F-4D97-AF65-F5344CB8AC3E}">
        <p14:creationId xmlns:p14="http://schemas.microsoft.com/office/powerpoint/2010/main" val="9186985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Overgang van onderneming! Help! - Van Dinter Advocaten">
            <a:extLst>
              <a:ext uri="{FF2B5EF4-FFF2-40B4-BE49-F238E27FC236}">
                <a16:creationId xmlns:a16="http://schemas.microsoft.com/office/drawing/2014/main" id="{18353155-1CFB-4D59-9F12-66E94CFFA6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21" y="10"/>
            <a:ext cx="9143980" cy="5143490"/>
          </a:xfrm>
          <a:prstGeom prst="rect">
            <a:avLst/>
          </a:prstGeom>
          <a:solidFill>
            <a:srgbClr val="FFFFFF"/>
          </a:solidFill>
        </p:spPr>
      </p:pic>
      <p:sp>
        <p:nvSpPr>
          <p:cNvPr id="4" name="Slide Number Placeholder 3" hidden="1">
            <a:extLst>
              <a:ext uri="{FF2B5EF4-FFF2-40B4-BE49-F238E27FC236}">
                <a16:creationId xmlns:a16="http://schemas.microsoft.com/office/drawing/2014/main" id="{2645DF79-80AF-4F1B-8162-E7FB1906AF3C}"/>
              </a:ext>
            </a:extLst>
          </p:cNvPr>
          <p:cNvSpPr>
            <a:spLocks noGrp="1"/>
          </p:cNvSpPr>
          <p:nvPr>
            <p:ph type="sldNum" sz="quarter" idx="12"/>
          </p:nvPr>
        </p:nvSpPr>
        <p:spPr/>
        <p:txBody>
          <a:bodyPr/>
          <a:lstStyle/>
          <a:p>
            <a:pPr>
              <a:spcAft>
                <a:spcPts val="600"/>
              </a:spcAft>
            </a:pPr>
            <a:fld id="{8C6BC05E-DB9A-EB4A-A776-575FA40369A3}" type="slidenum">
              <a:rPr lang="nl-NL" smtClean="0"/>
              <a:pPr>
                <a:spcAft>
                  <a:spcPts val="600"/>
                </a:spcAft>
              </a:pPr>
              <a:t>64</a:t>
            </a:fld>
            <a:endParaRPr lang="nl-NL"/>
          </a:p>
        </p:txBody>
      </p:sp>
    </p:spTree>
    <p:extLst>
      <p:ext uri="{BB962C8B-B14F-4D97-AF65-F5344CB8AC3E}">
        <p14:creationId xmlns:p14="http://schemas.microsoft.com/office/powerpoint/2010/main" val="42013834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B53D7-4F95-5539-AB81-F3F3A4F6FFB6}"/>
              </a:ext>
            </a:extLst>
          </p:cNvPr>
          <p:cNvSpPr>
            <a:spLocks noGrp="1"/>
          </p:cNvSpPr>
          <p:nvPr>
            <p:ph type="title"/>
          </p:nvPr>
        </p:nvSpPr>
        <p:spPr/>
        <p:txBody>
          <a:bodyPr/>
          <a:lstStyle/>
          <a:p>
            <a:r>
              <a:rPr lang="nl-NL" dirty="0"/>
              <a:t>Overgang van onderneming en ICT</a:t>
            </a:r>
          </a:p>
        </p:txBody>
      </p:sp>
      <p:sp>
        <p:nvSpPr>
          <p:cNvPr id="3" name="Content Placeholder 2">
            <a:extLst>
              <a:ext uri="{FF2B5EF4-FFF2-40B4-BE49-F238E27FC236}">
                <a16:creationId xmlns:a16="http://schemas.microsoft.com/office/drawing/2014/main" id="{C24EAC33-18A8-1798-9650-1D47B017204F}"/>
              </a:ext>
            </a:extLst>
          </p:cNvPr>
          <p:cNvSpPr>
            <a:spLocks noGrp="1"/>
          </p:cNvSpPr>
          <p:nvPr>
            <p:ph idx="1"/>
          </p:nvPr>
        </p:nvSpPr>
        <p:spPr/>
        <p:txBody>
          <a:bodyPr/>
          <a:lstStyle/>
          <a:p>
            <a:r>
              <a:rPr lang="nl-NL" dirty="0">
                <a:effectLst/>
              </a:rPr>
              <a:t>ICT-bedrijf X/ICT-bedrijf Y</a:t>
            </a:r>
            <a:br>
              <a:rPr lang="nl-NL" dirty="0">
                <a:effectLst/>
              </a:rPr>
            </a:br>
            <a:r>
              <a:rPr lang="nl-NL" dirty="0">
                <a:effectLst/>
              </a:rPr>
              <a:t>Rechtbank Midden-Nederland (Locatie Utrecht), 14 februari 2024</a:t>
            </a:r>
            <a:br>
              <a:rPr lang="nl-NL" dirty="0">
                <a:effectLst/>
              </a:rPr>
            </a:br>
            <a:r>
              <a:rPr lang="nl-NL" u="none" strike="noStrike" dirty="0">
                <a:solidFill>
                  <a:srgbClr val="C73434"/>
                </a:solidFill>
                <a:effectLst/>
                <a:hlinkClick r:id="rId2"/>
              </a:rPr>
              <a:t>ECLI:NL:RBMNE:2024:749</a:t>
            </a:r>
            <a:br>
              <a:rPr lang="nl-NL" dirty="0">
                <a:effectLst/>
              </a:rPr>
            </a:br>
            <a:endParaRPr lang="nl-NL" dirty="0">
              <a:effectLst/>
            </a:endParaRPr>
          </a:p>
          <a:p>
            <a:pPr algn="l"/>
            <a:r>
              <a:rPr lang="nl-NL" b="0" i="1" dirty="0">
                <a:solidFill>
                  <a:srgbClr val="000000"/>
                </a:solidFill>
                <a:effectLst/>
                <a:latin typeface="Brando"/>
              </a:rPr>
              <a:t>Overgang van onderneming bij ICT-</a:t>
            </a:r>
            <a:r>
              <a:rPr lang="nl-NL" b="0" i="1" dirty="0" err="1">
                <a:solidFill>
                  <a:srgbClr val="000000"/>
                </a:solidFill>
                <a:effectLst/>
                <a:latin typeface="Brando"/>
              </a:rPr>
              <a:t>contractswisseling</a:t>
            </a:r>
            <a:r>
              <a:rPr lang="nl-NL" b="0" i="1" dirty="0">
                <a:solidFill>
                  <a:srgbClr val="000000"/>
                </a:solidFill>
                <a:effectLst/>
                <a:latin typeface="Brando"/>
              </a:rPr>
              <a:t>: databeheer zelf is geen economische </a:t>
            </a:r>
            <a:r>
              <a:rPr lang="nl-NL" b="0" i="1" dirty="0" err="1">
                <a:solidFill>
                  <a:srgbClr val="000000"/>
                </a:solidFill>
                <a:effectLst/>
                <a:latin typeface="Brando"/>
              </a:rPr>
              <a:t>waardecreatie</a:t>
            </a:r>
            <a:r>
              <a:rPr lang="nl-NL" b="0" i="1" dirty="0">
                <a:solidFill>
                  <a:srgbClr val="000000"/>
                </a:solidFill>
                <a:effectLst/>
                <a:latin typeface="Brando"/>
              </a:rPr>
              <a:t>, wel de wijze waarop wordt gehandeld voor goed beheer.</a:t>
            </a:r>
            <a:endParaRPr lang="nl-NL" b="0" i="0" dirty="0">
              <a:solidFill>
                <a:srgbClr val="000000"/>
              </a:solidFill>
              <a:effectLst/>
              <a:latin typeface="Brando"/>
            </a:endParaRPr>
          </a:p>
          <a:p>
            <a:endParaRPr lang="nl-NL" dirty="0"/>
          </a:p>
        </p:txBody>
      </p:sp>
      <p:sp>
        <p:nvSpPr>
          <p:cNvPr id="4" name="Slide Number Placeholder 3">
            <a:extLst>
              <a:ext uri="{FF2B5EF4-FFF2-40B4-BE49-F238E27FC236}">
                <a16:creationId xmlns:a16="http://schemas.microsoft.com/office/drawing/2014/main" id="{A3ECCFF5-F39F-B31B-E3CD-0391363464CA}"/>
              </a:ext>
            </a:extLst>
          </p:cNvPr>
          <p:cNvSpPr>
            <a:spLocks noGrp="1"/>
          </p:cNvSpPr>
          <p:nvPr>
            <p:ph type="sldNum" sz="quarter" idx="12"/>
          </p:nvPr>
        </p:nvSpPr>
        <p:spPr/>
        <p:txBody>
          <a:bodyPr/>
          <a:lstStyle/>
          <a:p>
            <a:fld id="{8C6BC05E-DB9A-EB4A-A776-575FA40369A3}" type="slidenum">
              <a:rPr lang="nl-NL" smtClean="0"/>
              <a:pPr/>
              <a:t>65</a:t>
            </a:fld>
            <a:endParaRPr lang="nl-NL"/>
          </a:p>
        </p:txBody>
      </p:sp>
    </p:spTree>
    <p:extLst>
      <p:ext uri="{BB962C8B-B14F-4D97-AF65-F5344CB8AC3E}">
        <p14:creationId xmlns:p14="http://schemas.microsoft.com/office/powerpoint/2010/main" val="23637151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B53D7-4F95-5539-AB81-F3F3A4F6FFB6}"/>
              </a:ext>
            </a:extLst>
          </p:cNvPr>
          <p:cNvSpPr>
            <a:spLocks noGrp="1"/>
          </p:cNvSpPr>
          <p:nvPr>
            <p:ph type="title"/>
          </p:nvPr>
        </p:nvSpPr>
        <p:spPr/>
        <p:txBody>
          <a:bodyPr/>
          <a:lstStyle/>
          <a:p>
            <a:r>
              <a:rPr lang="nl-NL"/>
              <a:t>…nog meer?!?!</a:t>
            </a:r>
          </a:p>
        </p:txBody>
      </p:sp>
      <p:sp>
        <p:nvSpPr>
          <p:cNvPr id="3" name="Content Placeholder 2">
            <a:extLst>
              <a:ext uri="{FF2B5EF4-FFF2-40B4-BE49-F238E27FC236}">
                <a16:creationId xmlns:a16="http://schemas.microsoft.com/office/drawing/2014/main" id="{C24EAC33-18A8-1798-9650-1D47B017204F}"/>
              </a:ext>
            </a:extLst>
          </p:cNvPr>
          <p:cNvSpPr>
            <a:spLocks noGrp="1"/>
          </p:cNvSpPr>
          <p:nvPr>
            <p:ph idx="1"/>
          </p:nvPr>
        </p:nvSpPr>
        <p:spPr/>
        <p:txBody>
          <a:bodyPr/>
          <a:lstStyle/>
          <a:p>
            <a:endParaRPr lang="nl-NL"/>
          </a:p>
        </p:txBody>
      </p:sp>
      <p:sp>
        <p:nvSpPr>
          <p:cNvPr id="4" name="Slide Number Placeholder 3">
            <a:extLst>
              <a:ext uri="{FF2B5EF4-FFF2-40B4-BE49-F238E27FC236}">
                <a16:creationId xmlns:a16="http://schemas.microsoft.com/office/drawing/2014/main" id="{A3ECCFF5-F39F-B31B-E3CD-0391363464CA}"/>
              </a:ext>
            </a:extLst>
          </p:cNvPr>
          <p:cNvSpPr>
            <a:spLocks noGrp="1"/>
          </p:cNvSpPr>
          <p:nvPr>
            <p:ph type="sldNum" sz="quarter" idx="12"/>
          </p:nvPr>
        </p:nvSpPr>
        <p:spPr/>
        <p:txBody>
          <a:bodyPr/>
          <a:lstStyle/>
          <a:p>
            <a:fld id="{8C6BC05E-DB9A-EB4A-A776-575FA40369A3}" type="slidenum">
              <a:rPr lang="nl-NL" smtClean="0"/>
              <a:pPr/>
              <a:t>66</a:t>
            </a:fld>
            <a:endParaRPr lang="nl-NL"/>
          </a:p>
        </p:txBody>
      </p:sp>
    </p:spTree>
    <p:extLst>
      <p:ext uri="{BB962C8B-B14F-4D97-AF65-F5344CB8AC3E}">
        <p14:creationId xmlns:p14="http://schemas.microsoft.com/office/powerpoint/2010/main" val="3694631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B6D5B-4A48-F2D9-29CD-23D468A05E0B}"/>
              </a:ext>
            </a:extLst>
          </p:cNvPr>
          <p:cNvSpPr>
            <a:spLocks noGrp="1"/>
          </p:cNvSpPr>
          <p:nvPr>
            <p:ph type="title"/>
          </p:nvPr>
        </p:nvSpPr>
        <p:spPr/>
        <p:txBody>
          <a:bodyPr/>
          <a:lstStyle/>
          <a:p>
            <a:r>
              <a:rPr lang="nl-NL" dirty="0"/>
              <a:t>Wet modernisering concurrentiebeding</a:t>
            </a:r>
          </a:p>
        </p:txBody>
      </p:sp>
      <p:sp>
        <p:nvSpPr>
          <p:cNvPr id="3" name="Content Placeholder 2">
            <a:extLst>
              <a:ext uri="{FF2B5EF4-FFF2-40B4-BE49-F238E27FC236}">
                <a16:creationId xmlns:a16="http://schemas.microsoft.com/office/drawing/2014/main" id="{53964C20-E993-A357-C943-F572A5060E8B}"/>
              </a:ext>
            </a:extLst>
          </p:cNvPr>
          <p:cNvSpPr>
            <a:spLocks noGrp="1"/>
          </p:cNvSpPr>
          <p:nvPr>
            <p:ph idx="1"/>
          </p:nvPr>
        </p:nvSpPr>
        <p:spPr/>
        <p:txBody>
          <a:bodyPr/>
          <a:lstStyle/>
          <a:p>
            <a:pPr marL="0" indent="0">
              <a:buNone/>
            </a:pPr>
            <a:r>
              <a:rPr lang="nl-NL" sz="1600" b="0" i="0" u="none" strike="noStrike" baseline="0" dirty="0">
                <a:solidFill>
                  <a:srgbClr val="000000"/>
                </a:solidFill>
                <a:latin typeface="Verdana" panose="020B0604030504040204" pitchFamily="34" charset="0"/>
              </a:rPr>
              <a:t>11. Van dit artikel kan niet worden afgeweken, behalve dat bij schriftelijke overeenkomst waarmee de arbeidsovereenkomst wordt beëindigd van de leden 2 tot en met 4 en 6 tot en met 8 kan worden afgeweken.</a:t>
            </a:r>
          </a:p>
          <a:p>
            <a:pPr marL="0" indent="0">
              <a:buNone/>
            </a:pPr>
            <a:endParaRPr lang="nl-NL" sz="1600" dirty="0">
              <a:solidFill>
                <a:srgbClr val="000000"/>
              </a:solidFill>
              <a:latin typeface="Verdana" panose="020B0604030504040204" pitchFamily="34" charset="0"/>
            </a:endParaRPr>
          </a:p>
          <a:p>
            <a:pPr marL="0" indent="0">
              <a:buNone/>
            </a:pPr>
            <a:endParaRPr lang="nl-NL" sz="1600" dirty="0">
              <a:solidFill>
                <a:srgbClr val="000000"/>
              </a:solidFill>
              <a:latin typeface="Verdana" panose="020B0604030504040204" pitchFamily="34" charset="0"/>
            </a:endParaRPr>
          </a:p>
          <a:p>
            <a:pPr marL="0" indent="0">
              <a:buNone/>
            </a:pPr>
            <a:r>
              <a:rPr lang="nl-NL" sz="1600" dirty="0">
                <a:solidFill>
                  <a:srgbClr val="000000"/>
                </a:solidFill>
                <a:latin typeface="Verdana" panose="020B0604030504040204" pitchFamily="34" charset="0"/>
              </a:rPr>
              <a:t>Overgangsrecht</a:t>
            </a:r>
            <a:endParaRPr lang="nl-NL" sz="1600" dirty="0"/>
          </a:p>
        </p:txBody>
      </p:sp>
      <p:sp>
        <p:nvSpPr>
          <p:cNvPr id="4" name="Slide Number Placeholder 3">
            <a:extLst>
              <a:ext uri="{FF2B5EF4-FFF2-40B4-BE49-F238E27FC236}">
                <a16:creationId xmlns:a16="http://schemas.microsoft.com/office/drawing/2014/main" id="{A3C56FEB-C26B-91C9-3D33-9B0FC24ABD78}"/>
              </a:ext>
            </a:extLst>
          </p:cNvPr>
          <p:cNvSpPr>
            <a:spLocks noGrp="1"/>
          </p:cNvSpPr>
          <p:nvPr>
            <p:ph type="sldNum" sz="quarter" idx="12"/>
          </p:nvPr>
        </p:nvSpPr>
        <p:spPr/>
        <p:txBody>
          <a:bodyPr/>
          <a:lstStyle/>
          <a:p>
            <a:fld id="{8C6BC05E-DB9A-EB4A-A776-575FA40369A3}" type="slidenum">
              <a:rPr lang="nl-NL" smtClean="0"/>
              <a:pPr/>
              <a:t>7</a:t>
            </a:fld>
            <a:endParaRPr lang="nl-NL"/>
          </a:p>
        </p:txBody>
      </p:sp>
    </p:spTree>
    <p:extLst>
      <p:ext uri="{BB962C8B-B14F-4D97-AF65-F5344CB8AC3E}">
        <p14:creationId xmlns:p14="http://schemas.microsoft.com/office/powerpoint/2010/main" val="2569988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3A917-3BE2-2065-54C5-AF7A5C4DC4C7}"/>
              </a:ext>
            </a:extLst>
          </p:cNvPr>
          <p:cNvSpPr>
            <a:spLocks noGrp="1"/>
          </p:cNvSpPr>
          <p:nvPr>
            <p:ph type="title"/>
          </p:nvPr>
        </p:nvSpPr>
        <p:spPr/>
        <p:txBody>
          <a:bodyPr/>
          <a:lstStyle/>
          <a:p>
            <a:r>
              <a:rPr lang="nl-NL" dirty="0"/>
              <a:t>Concurrentiebeding en klachtplicht</a:t>
            </a:r>
          </a:p>
        </p:txBody>
      </p:sp>
      <p:sp>
        <p:nvSpPr>
          <p:cNvPr id="3" name="Content Placeholder 2">
            <a:extLst>
              <a:ext uri="{FF2B5EF4-FFF2-40B4-BE49-F238E27FC236}">
                <a16:creationId xmlns:a16="http://schemas.microsoft.com/office/drawing/2014/main" id="{4B82716D-483D-DDD0-F902-BBCFBB2BCA1D}"/>
              </a:ext>
            </a:extLst>
          </p:cNvPr>
          <p:cNvSpPr>
            <a:spLocks noGrp="1"/>
          </p:cNvSpPr>
          <p:nvPr>
            <p:ph idx="1"/>
          </p:nvPr>
        </p:nvSpPr>
        <p:spPr/>
        <p:txBody>
          <a:bodyPr/>
          <a:lstStyle/>
          <a:p>
            <a:pPr marL="0" indent="0">
              <a:lnSpc>
                <a:spcPct val="107000"/>
              </a:lnSpc>
              <a:spcAft>
                <a:spcPts val="375"/>
              </a:spcAft>
              <a:buNone/>
            </a:pPr>
            <a:r>
              <a:rPr lang="nl-N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HR 8 maart 2024, ECLI:NL:HR:2024:336</a:t>
            </a:r>
          </a:p>
          <a:p>
            <a:pPr marL="0" indent="0">
              <a:lnSpc>
                <a:spcPct val="107000"/>
              </a:lnSpc>
              <a:spcAft>
                <a:spcPts val="375"/>
              </a:spcAft>
              <a:buNone/>
            </a:pPr>
            <a:endParaRPr lang="nl-NL" sz="16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lnSpc>
                <a:spcPct val="107000"/>
              </a:lnSpc>
              <a:spcAft>
                <a:spcPts val="375"/>
              </a:spcAft>
              <a:buNone/>
            </a:pPr>
            <a:r>
              <a:rPr lang="nl-NL" sz="1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De verbintenis van een (voormalige) werknemer uit hoofde van een non-concurrentiebeding is een verbintenis om in het beding omschreven handelen na te laten. Bij schending van een zodanig beding is geen sprake van gebrekkig presteren, maar van niet presteren. Daarop is de in art. 6:89 BW vervatte klachtplicht, mede gelet op de hiervoor in 4.1.2 vermelde strekking daarvan, niet van toepassing. Wel kan de tijd die de (voormalige) werkgever heeft laten verstrijken tussen ontdekking van de overtreding van het beding en het daarop aanspreken van de (voormalige) werknemer, onder omstandigheden grond opleveren voor matiging van verbeurde boetes op de voet van art. 6:94 BW, of – indien aan de daarvoor geldende eisen is voldaan – voor het aannemen van rechtsverwerking.</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Slide Number Placeholder 3">
            <a:extLst>
              <a:ext uri="{FF2B5EF4-FFF2-40B4-BE49-F238E27FC236}">
                <a16:creationId xmlns:a16="http://schemas.microsoft.com/office/drawing/2014/main" id="{5A0BF8A6-E8E6-D10A-3125-5E737ED3078F}"/>
              </a:ext>
            </a:extLst>
          </p:cNvPr>
          <p:cNvSpPr>
            <a:spLocks noGrp="1"/>
          </p:cNvSpPr>
          <p:nvPr>
            <p:ph type="sldNum" sz="quarter" idx="12"/>
          </p:nvPr>
        </p:nvSpPr>
        <p:spPr/>
        <p:txBody>
          <a:bodyPr/>
          <a:lstStyle/>
          <a:p>
            <a:fld id="{8C6BC05E-DB9A-EB4A-A776-575FA40369A3}" type="slidenum">
              <a:rPr lang="nl-NL" smtClean="0"/>
              <a:pPr/>
              <a:t>8</a:t>
            </a:fld>
            <a:endParaRPr lang="nl-NL"/>
          </a:p>
        </p:txBody>
      </p:sp>
    </p:spTree>
    <p:extLst>
      <p:ext uri="{BB962C8B-B14F-4D97-AF65-F5344CB8AC3E}">
        <p14:creationId xmlns:p14="http://schemas.microsoft.com/office/powerpoint/2010/main" val="1734265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Zzp'er in de zorg niet duurder dan medewerker in loondienst - SoloPartners">
            <a:extLst>
              <a:ext uri="{FF2B5EF4-FFF2-40B4-BE49-F238E27FC236}">
                <a16:creationId xmlns:a16="http://schemas.microsoft.com/office/drawing/2014/main" id="{F121BF67-D710-6D4A-235C-0285D7476AB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488" y="162719"/>
            <a:ext cx="8963025" cy="4481512"/>
          </a:xfrm>
          <a:prstGeom prst="rect">
            <a:avLst/>
          </a:prstGeom>
          <a:solidFill>
            <a:srgbClr val="FFFFFF"/>
          </a:solidFill>
        </p:spPr>
      </p:pic>
    </p:spTree>
    <p:extLst>
      <p:ext uri="{BB962C8B-B14F-4D97-AF65-F5344CB8AC3E}">
        <p14:creationId xmlns:p14="http://schemas.microsoft.com/office/powerpoint/2010/main" val="3483069238"/>
      </p:ext>
    </p:extLst>
  </p:cSld>
  <p:clrMapOvr>
    <a:masterClrMapping/>
  </p:clrMapOvr>
</p:sld>
</file>

<file path=ppt/theme/theme1.xml><?xml version="1.0" encoding="utf-8"?>
<a:theme xmlns:a="http://schemas.openxmlformats.org/drawingml/2006/main" name="Erasmus_Corporate_B_EN_v1">
  <a:themeElements>
    <a:clrScheme name="EUR_ESL">
      <a:dk1>
        <a:srgbClr val="002328"/>
      </a:dk1>
      <a:lt1>
        <a:sysClr val="window" lastClr="FFFFFF"/>
      </a:lt1>
      <a:dk2>
        <a:srgbClr val="BC0436"/>
      </a:dk2>
      <a:lt2>
        <a:srgbClr val="9C9C9C"/>
      </a:lt2>
      <a:accent1>
        <a:srgbClr val="801A99"/>
      </a:accent1>
      <a:accent2>
        <a:srgbClr val="00B4D2"/>
      </a:accent2>
      <a:accent3>
        <a:srgbClr val="00A22E"/>
      </a:accent3>
      <a:accent4>
        <a:srgbClr val="FFD700"/>
      </a:accent4>
      <a:accent5>
        <a:srgbClr val="FF9E00"/>
      </a:accent5>
      <a:accent6>
        <a:srgbClr val="BC0436"/>
      </a:accent6>
      <a:hlink>
        <a:srgbClr val="000000"/>
      </a:hlink>
      <a:folHlink>
        <a:srgbClr val="000000"/>
      </a:folHlink>
    </a:clrScheme>
    <a:fontScheme name="Erasmus_500-700">
      <a:majorFont>
        <a:latin typeface="Museo Sans 700"/>
        <a:ea typeface=""/>
        <a:cs typeface=""/>
      </a:majorFont>
      <a:minorFont>
        <a:latin typeface="Museo Sans 500"/>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UR_Presentatie_EN_c18" id="{FD8D1029-CB13-4100-895A-1AA2E69923BF}" vid="{DD9A6744-DE44-48A6-94A7-D1B4C4E70B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TotalTime>
  <Words>4313</Words>
  <Application>Microsoft Office PowerPoint</Application>
  <PresentationFormat>Diavoorstelling (16:9)</PresentationFormat>
  <Paragraphs>263</Paragraphs>
  <Slides>66</Slides>
  <Notes>12</Notes>
  <HiddenSlides>0</HiddenSlides>
  <MMClips>0</MMClips>
  <ScaleCrop>false</ScaleCrop>
  <HeadingPairs>
    <vt:vector size="6" baseType="variant">
      <vt:variant>
        <vt:lpstr>Gebruikte lettertypen</vt:lpstr>
      </vt:variant>
      <vt:variant>
        <vt:i4>11</vt:i4>
      </vt:variant>
      <vt:variant>
        <vt:lpstr>Thema</vt:lpstr>
      </vt:variant>
      <vt:variant>
        <vt:i4>1</vt:i4>
      </vt:variant>
      <vt:variant>
        <vt:lpstr>Diatitels</vt:lpstr>
      </vt:variant>
      <vt:variant>
        <vt:i4>66</vt:i4>
      </vt:variant>
    </vt:vector>
  </HeadingPairs>
  <TitlesOfParts>
    <vt:vector size="78" baseType="lpstr">
      <vt:lpstr>Arial</vt:lpstr>
      <vt:lpstr>Brando</vt:lpstr>
      <vt:lpstr>Brando Sans</vt:lpstr>
      <vt:lpstr>Calibri</vt:lpstr>
      <vt:lpstr>Calibri Light</vt:lpstr>
      <vt:lpstr>Museo Sans 100</vt:lpstr>
      <vt:lpstr>Museo Sans 500</vt:lpstr>
      <vt:lpstr>Museo Sans 700</vt:lpstr>
      <vt:lpstr>Museo Sans 900</vt:lpstr>
      <vt:lpstr>Times New Roman</vt:lpstr>
      <vt:lpstr>Verdana</vt:lpstr>
      <vt:lpstr>Erasmus_Corporate_B_EN_v1</vt:lpstr>
      <vt:lpstr>  Rondje langs… </vt:lpstr>
      <vt:lpstr>Plannen minister SZW</vt:lpstr>
      <vt:lpstr>PowerPoint-presentatie</vt:lpstr>
      <vt:lpstr>Wet modernisering concurrentiebeding</vt:lpstr>
      <vt:lpstr>Wet modernisering concurrentiebeding</vt:lpstr>
      <vt:lpstr>Wet modernisering concurrentiebeding</vt:lpstr>
      <vt:lpstr>Wet modernisering concurrentiebeding</vt:lpstr>
      <vt:lpstr>Concurrentiebeding en klachtplicht</vt:lpstr>
      <vt:lpstr>PowerPoint-presentatie</vt:lpstr>
      <vt:lpstr>Wetsvoorstel verduidelijking onderscheid zzp - werknemer</vt:lpstr>
      <vt:lpstr>Artikel 7:610 BW</vt:lpstr>
      <vt:lpstr>Artikel 7:610 BW</vt:lpstr>
      <vt:lpstr>Verhouding onderdelen a-b-c</vt:lpstr>
      <vt:lpstr>En er komen veel voorbeelden bij AMvB</vt:lpstr>
      <vt:lpstr>PowerPoint-presentatie</vt:lpstr>
      <vt:lpstr>Hoe zit dat nou met dat ondernemerschap? </vt:lpstr>
      <vt:lpstr>Hoe zit dat nou met dat ondernemerschap? </vt:lpstr>
      <vt:lpstr>Hoe zit dat nou met dat ondernemerschap? </vt:lpstr>
      <vt:lpstr>Hoe zit dat nou met dat ondernemerschap? </vt:lpstr>
      <vt:lpstr>Hoe zit dat nou met dat ondernemerschap? </vt:lpstr>
      <vt:lpstr>Rechtsvermoeden op basis van een tarief </vt:lpstr>
      <vt:lpstr>Rl. betreffende de verbetering van de arbeidsvoorwaarden bij platformwerk</vt:lpstr>
      <vt:lpstr>Inbedding?</vt:lpstr>
      <vt:lpstr>Algoritmisch management met menselijk toezicht</vt:lpstr>
      <vt:lpstr>PowerPoint-presentatie</vt:lpstr>
      <vt:lpstr>Deeltijdwerk en prorateren</vt:lpstr>
      <vt:lpstr>PowerPoint-presentatie</vt:lpstr>
      <vt:lpstr>Vakantie</vt:lpstr>
      <vt:lpstr>Informeren en verjaring</vt:lpstr>
      <vt:lpstr>Vakantie en ziek</vt:lpstr>
      <vt:lpstr>Uitdrukkelijk en gericht instemmen</vt:lpstr>
      <vt:lpstr>Tenzij bij schriftelijke overeenkomst… </vt:lpstr>
      <vt:lpstr>Overuren als vakantieloon? </vt:lpstr>
      <vt:lpstr>PowerPoint-presentatie</vt:lpstr>
      <vt:lpstr>Informeren over fiscaliteit</vt:lpstr>
      <vt:lpstr>PowerPoint-presentatie</vt:lpstr>
      <vt:lpstr>Hoe discretionair, is discretionair?</vt:lpstr>
      <vt:lpstr>PowerPoint-presentatie</vt:lpstr>
      <vt:lpstr>Uitzendloon </vt:lpstr>
      <vt:lpstr>HvJ EU: Uitzendarbeid moet tijdelijk zijn </vt:lpstr>
      <vt:lpstr>…tijdelijk, so what?!</vt:lpstr>
      <vt:lpstr>PowerPoint-presentatie</vt:lpstr>
      <vt:lpstr>Stichting Zuyd Hogeschool/docent Hoge Raad, 24 juni 2022 ECLI:NL:HR:2022:950 </vt:lpstr>
      <vt:lpstr>Wederkerigheid van EV-toets</vt:lpstr>
      <vt:lpstr>PowerPoint-presentatie</vt:lpstr>
      <vt:lpstr>Grondrechten </vt:lpstr>
      <vt:lpstr>Grondrechten </vt:lpstr>
      <vt:lpstr>PowerPoint-presentatie</vt:lpstr>
      <vt:lpstr>Baijings-leer 2.0</vt:lpstr>
      <vt:lpstr>Ontslag op staande voet (en termijnen)</vt:lpstr>
      <vt:lpstr>Ontslag op staande voet en deugdelijk onderzoek</vt:lpstr>
      <vt:lpstr>PowerPoint-presentatie</vt:lpstr>
      <vt:lpstr>Ontslag op staande voet en voortvarend onderzoek</vt:lpstr>
      <vt:lpstr>PowerPoint-presentatie</vt:lpstr>
      <vt:lpstr>Ontslag op staande voet en bewijswaardering</vt:lpstr>
      <vt:lpstr>PowerPoint-presentatie</vt:lpstr>
      <vt:lpstr>Onregelmatige opzegging</vt:lpstr>
      <vt:lpstr>Onregelmatige opzegging</vt:lpstr>
      <vt:lpstr>Berekening transitievergoeding bij onregelmatige opzegging  </vt:lpstr>
      <vt:lpstr>PowerPoint-presentatie</vt:lpstr>
      <vt:lpstr>Over gefixeerde schadevergoeding gesproken</vt:lpstr>
      <vt:lpstr>PowerPoint-presentatie</vt:lpstr>
      <vt:lpstr>Opzegging of geen opzegging</vt:lpstr>
      <vt:lpstr>PowerPoint-presentatie</vt:lpstr>
      <vt:lpstr>Overgang van onderneming en ICT</vt:lpstr>
      <vt:lpstr>…nog meer?!?!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Groen/Schoevers</dc:title>
  <dc:creator>Ruben Houweling</dc:creator>
  <cp:lastModifiedBy>Michelle Visser</cp:lastModifiedBy>
  <cp:revision>16</cp:revision>
  <dcterms:created xsi:type="dcterms:W3CDTF">2021-01-14T22:19:05Z</dcterms:created>
  <dcterms:modified xsi:type="dcterms:W3CDTF">2024-03-14T13:21:22Z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Erasmus_Corporate_B_EN_v1:8</vt:lpwstr>
  </property>
  <property fmtid="{D5CDD505-2E9C-101B-9397-08002B2CF9AE}" pid="3" name="ClassificationContentMarkingFooterText">
    <vt:lpwstr>Classification: Internal</vt:lpwstr>
  </property>
  <property fmtid="{D5CDD505-2E9C-101B-9397-08002B2CF9AE}" pid="4" name="MSIP_Label_0429a5e0-109e-473c-a03f-0ed02277fcb7_Enabled">
    <vt:lpwstr>true</vt:lpwstr>
  </property>
  <property fmtid="{D5CDD505-2E9C-101B-9397-08002B2CF9AE}" pid="5" name="MSIP_Label_0429a5e0-109e-473c-a03f-0ed02277fcb7_SetDate">
    <vt:lpwstr>2023-09-05T22:16:46Z</vt:lpwstr>
  </property>
  <property fmtid="{D5CDD505-2E9C-101B-9397-08002B2CF9AE}" pid="6" name="MSIP_Label_0429a5e0-109e-473c-a03f-0ed02277fcb7_Method">
    <vt:lpwstr>Privileged</vt:lpwstr>
  </property>
  <property fmtid="{D5CDD505-2E9C-101B-9397-08002B2CF9AE}" pid="7" name="MSIP_Label_0429a5e0-109e-473c-a03f-0ed02277fcb7_Name">
    <vt:lpwstr>Public</vt:lpwstr>
  </property>
  <property fmtid="{D5CDD505-2E9C-101B-9397-08002B2CF9AE}" pid="8" name="MSIP_Label_0429a5e0-109e-473c-a03f-0ed02277fcb7_SiteId">
    <vt:lpwstr>715902d6-f63e-4b8d-929b-4bb170bad492</vt:lpwstr>
  </property>
  <property fmtid="{D5CDD505-2E9C-101B-9397-08002B2CF9AE}" pid="9" name="MSIP_Label_0429a5e0-109e-473c-a03f-0ed02277fcb7_ActionId">
    <vt:lpwstr>9e9ad2ed-7849-4d2c-a781-e21b99ebf51b</vt:lpwstr>
  </property>
  <property fmtid="{D5CDD505-2E9C-101B-9397-08002B2CF9AE}" pid="10" name="MSIP_Label_0429a5e0-109e-473c-a03f-0ed02277fcb7_ContentBits">
    <vt:lpwstr>0</vt:lpwstr>
  </property>
</Properties>
</file>