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908" r:id="rId2"/>
    <p:sldId id="1130" r:id="rId3"/>
    <p:sldId id="1539" r:id="rId4"/>
    <p:sldId id="1540" r:id="rId5"/>
    <p:sldId id="1541" r:id="rId6"/>
    <p:sldId id="1454" r:id="rId7"/>
    <p:sldId id="1514" r:id="rId8"/>
    <p:sldId id="1511" r:id="rId9"/>
    <p:sldId id="1546" r:id="rId10"/>
    <p:sldId id="1531" r:id="rId11"/>
    <p:sldId id="1534" r:id="rId12"/>
    <p:sldId id="1533" r:id="rId13"/>
    <p:sldId id="1532" r:id="rId14"/>
    <p:sldId id="1537" r:id="rId15"/>
    <p:sldId id="1536" r:id="rId16"/>
    <p:sldId id="1538" r:id="rId17"/>
    <p:sldId id="1535" r:id="rId18"/>
    <p:sldId id="1507" r:id="rId19"/>
    <p:sldId id="1543" r:id="rId20"/>
    <p:sldId id="1544" r:id="rId21"/>
    <p:sldId id="1508" r:id="rId22"/>
    <p:sldId id="1545" r:id="rId23"/>
    <p:sldId id="1547" r:id="rId24"/>
    <p:sldId id="1548" r:id="rId25"/>
    <p:sldId id="1447"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D4A"/>
    <a:srgbClr val="80817F"/>
    <a:srgbClr val="C29F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3"/>
    <p:restoredTop sz="94422"/>
  </p:normalViewPr>
  <p:slideViewPr>
    <p:cSldViewPr snapToGrid="0">
      <p:cViewPr varScale="1">
        <p:scale>
          <a:sx n="79" d="100"/>
          <a:sy n="79" d="100"/>
        </p:scale>
        <p:origin x="1022" y="8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8853A-E6D5-A24A-B75E-39EB4F9863BE}" type="datetimeFigureOut">
              <a:rPr lang="nl-NL" smtClean="0"/>
              <a:t>5-2-2024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09AA4-0C39-5D4D-990C-8F374B735D01}" type="slidenum">
              <a:rPr lang="nl-NL" smtClean="0"/>
              <a:t>‹nr.›</a:t>
            </a:fld>
            <a:endParaRPr lang="nl-NL"/>
          </a:p>
        </p:txBody>
      </p:sp>
    </p:spTree>
    <p:extLst>
      <p:ext uri="{BB962C8B-B14F-4D97-AF65-F5344CB8AC3E}">
        <p14:creationId xmlns:p14="http://schemas.microsoft.com/office/powerpoint/2010/main" val="3149883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B36E7EC0-9BE3-5541-9D76-7DE32A6C9D42}" type="slidenum">
              <a:rPr lang="en-US" smtClean="0"/>
              <a:t>1</a:t>
            </a:fld>
            <a:endParaRPr lang="en-US" dirty="0"/>
          </a:p>
        </p:txBody>
      </p:sp>
    </p:spTree>
    <p:extLst>
      <p:ext uri="{BB962C8B-B14F-4D97-AF65-F5344CB8AC3E}">
        <p14:creationId xmlns:p14="http://schemas.microsoft.com/office/powerpoint/2010/main" val="3054211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10</a:t>
            </a:fld>
            <a:endParaRPr lang="en-US"/>
          </a:p>
        </p:txBody>
      </p:sp>
    </p:spTree>
    <p:extLst>
      <p:ext uri="{BB962C8B-B14F-4D97-AF65-F5344CB8AC3E}">
        <p14:creationId xmlns:p14="http://schemas.microsoft.com/office/powerpoint/2010/main" val="3285489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11</a:t>
            </a:fld>
            <a:endParaRPr lang="en-US"/>
          </a:p>
        </p:txBody>
      </p:sp>
    </p:spTree>
    <p:extLst>
      <p:ext uri="{BB962C8B-B14F-4D97-AF65-F5344CB8AC3E}">
        <p14:creationId xmlns:p14="http://schemas.microsoft.com/office/powerpoint/2010/main" val="2733225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12</a:t>
            </a:fld>
            <a:endParaRPr lang="en-US"/>
          </a:p>
        </p:txBody>
      </p:sp>
    </p:spTree>
    <p:extLst>
      <p:ext uri="{BB962C8B-B14F-4D97-AF65-F5344CB8AC3E}">
        <p14:creationId xmlns:p14="http://schemas.microsoft.com/office/powerpoint/2010/main" val="293301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13</a:t>
            </a:fld>
            <a:endParaRPr lang="en-US"/>
          </a:p>
        </p:txBody>
      </p:sp>
    </p:spTree>
    <p:extLst>
      <p:ext uri="{BB962C8B-B14F-4D97-AF65-F5344CB8AC3E}">
        <p14:creationId xmlns:p14="http://schemas.microsoft.com/office/powerpoint/2010/main" val="3110742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14</a:t>
            </a:fld>
            <a:endParaRPr lang="en-US"/>
          </a:p>
        </p:txBody>
      </p:sp>
    </p:spTree>
    <p:extLst>
      <p:ext uri="{BB962C8B-B14F-4D97-AF65-F5344CB8AC3E}">
        <p14:creationId xmlns:p14="http://schemas.microsoft.com/office/powerpoint/2010/main" val="3068155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15</a:t>
            </a:fld>
            <a:endParaRPr lang="en-US"/>
          </a:p>
        </p:txBody>
      </p:sp>
    </p:spTree>
    <p:extLst>
      <p:ext uri="{BB962C8B-B14F-4D97-AF65-F5344CB8AC3E}">
        <p14:creationId xmlns:p14="http://schemas.microsoft.com/office/powerpoint/2010/main" val="98528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16</a:t>
            </a:fld>
            <a:endParaRPr lang="en-US"/>
          </a:p>
        </p:txBody>
      </p:sp>
    </p:spTree>
    <p:extLst>
      <p:ext uri="{BB962C8B-B14F-4D97-AF65-F5344CB8AC3E}">
        <p14:creationId xmlns:p14="http://schemas.microsoft.com/office/powerpoint/2010/main" val="3383942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17</a:t>
            </a:fld>
            <a:endParaRPr lang="en-US"/>
          </a:p>
        </p:txBody>
      </p:sp>
    </p:spTree>
    <p:extLst>
      <p:ext uri="{BB962C8B-B14F-4D97-AF65-F5344CB8AC3E}">
        <p14:creationId xmlns:p14="http://schemas.microsoft.com/office/powerpoint/2010/main" val="394604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18</a:t>
            </a:fld>
            <a:endParaRPr lang="en-US"/>
          </a:p>
        </p:txBody>
      </p:sp>
    </p:spTree>
    <p:extLst>
      <p:ext uri="{BB962C8B-B14F-4D97-AF65-F5344CB8AC3E}">
        <p14:creationId xmlns:p14="http://schemas.microsoft.com/office/powerpoint/2010/main" val="34025234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19</a:t>
            </a:fld>
            <a:endParaRPr lang="en-US"/>
          </a:p>
        </p:txBody>
      </p:sp>
    </p:spTree>
    <p:extLst>
      <p:ext uri="{BB962C8B-B14F-4D97-AF65-F5344CB8AC3E}">
        <p14:creationId xmlns:p14="http://schemas.microsoft.com/office/powerpoint/2010/main" val="76387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2</a:t>
            </a:fld>
            <a:endParaRPr lang="en-US"/>
          </a:p>
        </p:txBody>
      </p:sp>
    </p:spTree>
    <p:extLst>
      <p:ext uri="{BB962C8B-B14F-4D97-AF65-F5344CB8AC3E}">
        <p14:creationId xmlns:p14="http://schemas.microsoft.com/office/powerpoint/2010/main" val="779812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20</a:t>
            </a:fld>
            <a:endParaRPr lang="en-US"/>
          </a:p>
        </p:txBody>
      </p:sp>
    </p:spTree>
    <p:extLst>
      <p:ext uri="{BB962C8B-B14F-4D97-AF65-F5344CB8AC3E}">
        <p14:creationId xmlns:p14="http://schemas.microsoft.com/office/powerpoint/2010/main" val="3027908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21</a:t>
            </a:fld>
            <a:endParaRPr lang="en-US"/>
          </a:p>
        </p:txBody>
      </p:sp>
    </p:spTree>
    <p:extLst>
      <p:ext uri="{BB962C8B-B14F-4D97-AF65-F5344CB8AC3E}">
        <p14:creationId xmlns:p14="http://schemas.microsoft.com/office/powerpoint/2010/main" val="34938871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22</a:t>
            </a:fld>
            <a:endParaRPr lang="en-US"/>
          </a:p>
        </p:txBody>
      </p:sp>
    </p:spTree>
    <p:extLst>
      <p:ext uri="{BB962C8B-B14F-4D97-AF65-F5344CB8AC3E}">
        <p14:creationId xmlns:p14="http://schemas.microsoft.com/office/powerpoint/2010/main" val="112737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23</a:t>
            </a:fld>
            <a:endParaRPr lang="en-US"/>
          </a:p>
        </p:txBody>
      </p:sp>
    </p:spTree>
    <p:extLst>
      <p:ext uri="{BB962C8B-B14F-4D97-AF65-F5344CB8AC3E}">
        <p14:creationId xmlns:p14="http://schemas.microsoft.com/office/powerpoint/2010/main" val="2179544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24</a:t>
            </a:fld>
            <a:endParaRPr lang="en-US"/>
          </a:p>
        </p:txBody>
      </p:sp>
    </p:spTree>
    <p:extLst>
      <p:ext uri="{BB962C8B-B14F-4D97-AF65-F5344CB8AC3E}">
        <p14:creationId xmlns:p14="http://schemas.microsoft.com/office/powerpoint/2010/main" val="253484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25</a:t>
            </a:fld>
            <a:endParaRPr lang="en-US"/>
          </a:p>
        </p:txBody>
      </p:sp>
    </p:spTree>
    <p:extLst>
      <p:ext uri="{BB962C8B-B14F-4D97-AF65-F5344CB8AC3E}">
        <p14:creationId xmlns:p14="http://schemas.microsoft.com/office/powerpoint/2010/main" val="3687223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3</a:t>
            </a:fld>
            <a:endParaRPr lang="en-US"/>
          </a:p>
        </p:txBody>
      </p:sp>
    </p:spTree>
    <p:extLst>
      <p:ext uri="{BB962C8B-B14F-4D97-AF65-F5344CB8AC3E}">
        <p14:creationId xmlns:p14="http://schemas.microsoft.com/office/powerpoint/2010/main" val="414067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4</a:t>
            </a:fld>
            <a:endParaRPr lang="en-US"/>
          </a:p>
        </p:txBody>
      </p:sp>
    </p:spTree>
    <p:extLst>
      <p:ext uri="{BB962C8B-B14F-4D97-AF65-F5344CB8AC3E}">
        <p14:creationId xmlns:p14="http://schemas.microsoft.com/office/powerpoint/2010/main" val="773676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5</a:t>
            </a:fld>
            <a:endParaRPr lang="en-US"/>
          </a:p>
        </p:txBody>
      </p:sp>
    </p:spTree>
    <p:extLst>
      <p:ext uri="{BB962C8B-B14F-4D97-AF65-F5344CB8AC3E}">
        <p14:creationId xmlns:p14="http://schemas.microsoft.com/office/powerpoint/2010/main" val="43901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6</a:t>
            </a:fld>
            <a:endParaRPr lang="en-US"/>
          </a:p>
        </p:txBody>
      </p:sp>
    </p:spTree>
    <p:extLst>
      <p:ext uri="{BB962C8B-B14F-4D97-AF65-F5344CB8AC3E}">
        <p14:creationId xmlns:p14="http://schemas.microsoft.com/office/powerpoint/2010/main" val="440995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7</a:t>
            </a:fld>
            <a:endParaRPr lang="en-US"/>
          </a:p>
        </p:txBody>
      </p:sp>
    </p:spTree>
    <p:extLst>
      <p:ext uri="{BB962C8B-B14F-4D97-AF65-F5344CB8AC3E}">
        <p14:creationId xmlns:p14="http://schemas.microsoft.com/office/powerpoint/2010/main" val="209617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8</a:t>
            </a:fld>
            <a:endParaRPr lang="en-US"/>
          </a:p>
        </p:txBody>
      </p:sp>
    </p:spTree>
    <p:extLst>
      <p:ext uri="{BB962C8B-B14F-4D97-AF65-F5344CB8AC3E}">
        <p14:creationId xmlns:p14="http://schemas.microsoft.com/office/powerpoint/2010/main" val="402905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9</a:t>
            </a:fld>
            <a:endParaRPr lang="en-US"/>
          </a:p>
        </p:txBody>
      </p:sp>
    </p:spTree>
    <p:extLst>
      <p:ext uri="{BB962C8B-B14F-4D97-AF65-F5344CB8AC3E}">
        <p14:creationId xmlns:p14="http://schemas.microsoft.com/office/powerpoint/2010/main" val="1995715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2CB70-B19D-008B-FEF5-68AEF591022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C51D1C2-CC52-A279-AA57-7B98FAD601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DCA55C3-3089-27BB-65CE-09A774CE59E8}"/>
              </a:ext>
            </a:extLst>
          </p:cNvPr>
          <p:cNvSpPr>
            <a:spLocks noGrp="1"/>
          </p:cNvSpPr>
          <p:nvPr>
            <p:ph type="dt" sz="half" idx="10"/>
          </p:nvPr>
        </p:nvSpPr>
        <p:spPr/>
        <p:txBody>
          <a:bodyPr/>
          <a:lstStyle/>
          <a:p>
            <a:r>
              <a:rPr lang="nl-NL"/>
              <a:t>PROJECT NAAM</a:t>
            </a:r>
          </a:p>
        </p:txBody>
      </p:sp>
      <p:sp>
        <p:nvSpPr>
          <p:cNvPr id="5" name="Tijdelijke aanduiding voor voettekst 4">
            <a:extLst>
              <a:ext uri="{FF2B5EF4-FFF2-40B4-BE49-F238E27FC236}">
                <a16:creationId xmlns:a16="http://schemas.microsoft.com/office/drawing/2014/main" id="{0B540876-82C7-B587-192B-482795B963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3880F97-B28B-6052-0C2B-69836727F3BA}"/>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2631912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5363C0-BF32-FC96-4F6E-0F5E316A87E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22A8DE-EF65-F0D7-AC66-F6B90789C3A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5E331A8-B5CF-59FB-91C4-AD010C2829B2}"/>
              </a:ext>
            </a:extLst>
          </p:cNvPr>
          <p:cNvSpPr>
            <a:spLocks noGrp="1"/>
          </p:cNvSpPr>
          <p:nvPr>
            <p:ph type="dt" sz="half" idx="10"/>
          </p:nvPr>
        </p:nvSpPr>
        <p:spPr/>
        <p:txBody>
          <a:bodyPr/>
          <a:lstStyle/>
          <a:p>
            <a:r>
              <a:rPr lang="nl-NL"/>
              <a:t>PROJECT NAAM</a:t>
            </a:r>
          </a:p>
        </p:txBody>
      </p:sp>
      <p:sp>
        <p:nvSpPr>
          <p:cNvPr id="5" name="Tijdelijke aanduiding voor voettekst 4">
            <a:extLst>
              <a:ext uri="{FF2B5EF4-FFF2-40B4-BE49-F238E27FC236}">
                <a16:creationId xmlns:a16="http://schemas.microsoft.com/office/drawing/2014/main" id="{FB73C596-22E6-91F7-2139-06DE8B4A07D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F75F583-92F5-BC4A-D83A-A560D12DD625}"/>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108177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202DB55-FEEA-EB31-6168-34810FA0B40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7B2808C-F7AC-D759-5F6A-71FD8FB07A9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4A0BE74-6A79-B27E-AA05-516321032B23}"/>
              </a:ext>
            </a:extLst>
          </p:cNvPr>
          <p:cNvSpPr>
            <a:spLocks noGrp="1"/>
          </p:cNvSpPr>
          <p:nvPr>
            <p:ph type="dt" sz="half" idx="10"/>
          </p:nvPr>
        </p:nvSpPr>
        <p:spPr/>
        <p:txBody>
          <a:bodyPr/>
          <a:lstStyle/>
          <a:p>
            <a:r>
              <a:rPr lang="nl-NL"/>
              <a:t>PROJECT NAAM</a:t>
            </a:r>
          </a:p>
        </p:txBody>
      </p:sp>
      <p:sp>
        <p:nvSpPr>
          <p:cNvPr id="5" name="Tijdelijke aanduiding voor voettekst 4">
            <a:extLst>
              <a:ext uri="{FF2B5EF4-FFF2-40B4-BE49-F238E27FC236}">
                <a16:creationId xmlns:a16="http://schemas.microsoft.com/office/drawing/2014/main" id="{87C2119C-8A5B-BF46-7355-EA6F0327D25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466CA2-8A46-3FE1-BDA4-C0C69CD10E2F}"/>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2157649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Full Image without Header &amp; Foot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EA20584-7125-4D68-9411-757C34AF6B1F}"/>
              </a:ext>
            </a:extLst>
          </p:cNvPr>
          <p:cNvSpPr>
            <a:spLocks noGrp="1"/>
          </p:cNvSpPr>
          <p:nvPr>
            <p:ph type="pic" sz="quarter" idx="11"/>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7286436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Full Image without Header &amp; Footer">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532DCC59-3DC0-419D-0AF7-8913E281E9B3}"/>
              </a:ext>
            </a:extLst>
          </p:cNvPr>
          <p:cNvSpPr/>
          <p:nvPr userDrawn="1"/>
        </p:nvSpPr>
        <p:spPr>
          <a:xfrm>
            <a:off x="0" y="0"/>
            <a:ext cx="12192000" cy="6858000"/>
          </a:xfrm>
          <a:prstGeom prst="rect">
            <a:avLst/>
          </a:prstGeom>
          <a:gradFill>
            <a:gsLst>
              <a:gs pos="0">
                <a:schemeClr val="bg2"/>
              </a:gs>
              <a:gs pos="100000">
                <a:schemeClr val="accent5">
                  <a:alpha val="55000"/>
                </a:schemeClr>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Picture Placeholder 9">
            <a:extLst>
              <a:ext uri="{FF2B5EF4-FFF2-40B4-BE49-F238E27FC236}">
                <a16:creationId xmlns:a16="http://schemas.microsoft.com/office/drawing/2014/main" id="{A3E8C86A-3F73-4923-9ECF-53440ADB8468}"/>
              </a:ext>
            </a:extLst>
          </p:cNvPr>
          <p:cNvSpPr>
            <a:spLocks noGrp="1"/>
          </p:cNvSpPr>
          <p:nvPr>
            <p:ph type="pic" sz="quarter" idx="10"/>
          </p:nvPr>
        </p:nvSpPr>
        <p:spPr>
          <a:xfrm>
            <a:off x="0" y="0"/>
            <a:ext cx="4295800" cy="6858000"/>
          </a:xfrm>
          <a:custGeom>
            <a:avLst/>
            <a:gdLst>
              <a:gd name="connsiteX0" fmla="*/ 0 w 5426116"/>
              <a:gd name="connsiteY0" fmla="*/ 0 h 4489456"/>
              <a:gd name="connsiteX1" fmla="*/ 5426116 w 5426116"/>
              <a:gd name="connsiteY1" fmla="*/ 0 h 4489456"/>
              <a:gd name="connsiteX2" fmla="*/ 5426116 w 5426116"/>
              <a:gd name="connsiteY2" fmla="*/ 4489456 h 4489456"/>
              <a:gd name="connsiteX3" fmla="*/ 0 w 5426116"/>
              <a:gd name="connsiteY3" fmla="*/ 4489456 h 4489456"/>
            </a:gdLst>
            <a:ahLst/>
            <a:cxnLst>
              <a:cxn ang="0">
                <a:pos x="connsiteX0" y="connsiteY0"/>
              </a:cxn>
              <a:cxn ang="0">
                <a:pos x="connsiteX1" y="connsiteY1"/>
              </a:cxn>
              <a:cxn ang="0">
                <a:pos x="connsiteX2" y="connsiteY2"/>
              </a:cxn>
              <a:cxn ang="0">
                <a:pos x="connsiteX3" y="connsiteY3"/>
              </a:cxn>
            </a:cxnLst>
            <a:rect l="l" t="t" r="r" b="b"/>
            <a:pathLst>
              <a:path w="5426116" h="4489456">
                <a:moveTo>
                  <a:pt x="0" y="0"/>
                </a:moveTo>
                <a:lnTo>
                  <a:pt x="5426116" y="0"/>
                </a:lnTo>
                <a:lnTo>
                  <a:pt x="5426116" y="4489456"/>
                </a:lnTo>
                <a:lnTo>
                  <a:pt x="0" y="4489456"/>
                </a:lnTo>
                <a:close/>
              </a:path>
            </a:pathLst>
          </a:custGeom>
        </p:spPr>
        <p:txBody>
          <a:bodyPr wrap="square">
            <a:noAutofit/>
          </a:bodyPr>
          <a:lstStyle/>
          <a:p>
            <a:endParaRPr lang="en-US" dirty="0"/>
          </a:p>
        </p:txBody>
      </p:sp>
      <p:sp>
        <p:nvSpPr>
          <p:cNvPr id="3" name="Slide Number Placeholder 26">
            <a:extLst>
              <a:ext uri="{FF2B5EF4-FFF2-40B4-BE49-F238E27FC236}">
                <a16:creationId xmlns:a16="http://schemas.microsoft.com/office/drawing/2014/main" id="{133C0866-021F-6B1F-508E-4BBEDD4A1449}"/>
              </a:ext>
            </a:extLst>
          </p:cNvPr>
          <p:cNvSpPr>
            <a:spLocks noGrp="1"/>
          </p:cNvSpPr>
          <p:nvPr>
            <p:ph type="sldNum" sz="quarter" idx="4"/>
          </p:nvPr>
        </p:nvSpPr>
        <p:spPr>
          <a:xfrm>
            <a:off x="8610600" y="6356350"/>
            <a:ext cx="2743200" cy="365125"/>
          </a:xfrm>
          <a:prstGeom prst="rect">
            <a:avLst/>
          </a:prstGeom>
          <a:noFill/>
        </p:spPr>
        <p:txBody>
          <a:bodyPr vert="horz" lIns="91440" tIns="45720" rIns="91440" bIns="45720" rtlCol="0" anchor="ctr"/>
          <a:lstStyle>
            <a:lvl1pPr algn="r">
              <a:defRPr sz="1200">
                <a:solidFill>
                  <a:schemeClr val="tx1">
                    <a:tint val="75000"/>
                  </a:schemeClr>
                </a:solidFill>
              </a:defRPr>
            </a:lvl1pPr>
          </a:lstStyle>
          <a:p>
            <a:fld id="{24087EED-2C44-45B7-952B-683F8BC9A5D1}" type="slidenum">
              <a:rPr lang="en-US" smtClean="0"/>
              <a:t>‹nr.›</a:t>
            </a:fld>
            <a:endParaRPr lang="en-US" dirty="0"/>
          </a:p>
        </p:txBody>
      </p:sp>
      <p:pic>
        <p:nvPicPr>
          <p:cNvPr id="7" name="Afbeelding 6" descr="Afbeelding met Graphics, Lettertype, logo, symbool&#10;&#10;Automatisch gegenereerde beschrijving">
            <a:extLst>
              <a:ext uri="{FF2B5EF4-FFF2-40B4-BE49-F238E27FC236}">
                <a16:creationId xmlns:a16="http://schemas.microsoft.com/office/drawing/2014/main" id="{CBC7BE2D-CDBC-665F-6221-0CD1FE97AB4D}"/>
              </a:ext>
            </a:extLst>
          </p:cNvPr>
          <p:cNvPicPr>
            <a:picLocks noChangeAspect="1"/>
          </p:cNvPicPr>
          <p:nvPr userDrawn="1"/>
        </p:nvPicPr>
        <p:blipFill>
          <a:blip r:embed="rId2"/>
          <a:stretch>
            <a:fillRect/>
          </a:stretch>
        </p:blipFill>
        <p:spPr>
          <a:xfrm>
            <a:off x="-168696" y="5872765"/>
            <a:ext cx="1229346" cy="1229346"/>
          </a:xfrm>
          <a:prstGeom prst="rect">
            <a:avLst/>
          </a:prstGeom>
        </p:spPr>
      </p:pic>
      <p:sp>
        <p:nvSpPr>
          <p:cNvPr id="8" name="Date Placeholder 5">
            <a:extLst>
              <a:ext uri="{FF2B5EF4-FFF2-40B4-BE49-F238E27FC236}">
                <a16:creationId xmlns:a16="http://schemas.microsoft.com/office/drawing/2014/main" id="{23032014-D399-2184-10C0-8B402F67BC91}"/>
              </a:ext>
            </a:extLst>
          </p:cNvPr>
          <p:cNvSpPr>
            <a:spLocks noGrp="1"/>
          </p:cNvSpPr>
          <p:nvPr>
            <p:ph type="dt" sz="half" idx="2"/>
          </p:nvPr>
        </p:nvSpPr>
        <p:spPr>
          <a:xfrm>
            <a:off x="767408" y="6323028"/>
            <a:ext cx="2952328" cy="274324"/>
          </a:xfrm>
          <a:prstGeom prst="rect">
            <a:avLst/>
          </a:prstGeom>
        </p:spPr>
        <p:txBody>
          <a:bodyPr vert="horz" lIns="91440" tIns="45720" rIns="91440" bIns="45720" rtlCol="0" anchor="ctr"/>
          <a:lstStyle>
            <a:lvl1pPr algn="l">
              <a:defRPr sz="1200" spc="-50" baseline="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nl-NL">
                <a:latin typeface="Open Sans Light" panose="020B0306030504020204" pitchFamily="34" charset="0"/>
                <a:ea typeface="Open Sans Light" panose="020B0306030504020204" pitchFamily="34" charset="0"/>
                <a:cs typeface="Open Sans Light" panose="020B0306030504020204" pitchFamily="34" charset="0"/>
              </a:rPr>
              <a:t>PROJECT NAAM</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752016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9_Full Image without Header &amp; Footer">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2E909E71-38C5-8AFD-158B-9278FA9CC3AE}"/>
              </a:ext>
            </a:extLst>
          </p:cNvPr>
          <p:cNvSpPr/>
          <p:nvPr userDrawn="1"/>
        </p:nvSpPr>
        <p:spPr>
          <a:xfrm>
            <a:off x="0" y="-1"/>
            <a:ext cx="12192000" cy="6858001"/>
          </a:xfrm>
          <a:prstGeom prst="rect">
            <a:avLst/>
          </a:prstGeom>
          <a:gradFill>
            <a:gsLst>
              <a:gs pos="0">
                <a:schemeClr val="accent5">
                  <a:alpha val="55080"/>
                </a:schemeClr>
              </a:gs>
              <a:gs pos="100000">
                <a:schemeClr val="accent2">
                  <a:alpha val="90000"/>
                </a:schemeClr>
              </a:gs>
            </a:gsLst>
            <a:lin ang="81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Picture Placeholder 7">
            <a:extLst>
              <a:ext uri="{FF2B5EF4-FFF2-40B4-BE49-F238E27FC236}">
                <a16:creationId xmlns:a16="http://schemas.microsoft.com/office/drawing/2014/main" id="{C783D925-2F31-4385-B858-82ACB7072512}"/>
              </a:ext>
            </a:extLst>
          </p:cNvPr>
          <p:cNvSpPr>
            <a:spLocks noGrp="1"/>
          </p:cNvSpPr>
          <p:nvPr>
            <p:ph type="pic" sz="quarter" idx="16"/>
          </p:nvPr>
        </p:nvSpPr>
        <p:spPr>
          <a:xfrm>
            <a:off x="463130" y="-1"/>
            <a:ext cx="6788538" cy="6858001"/>
          </a:xfrm>
          <a:custGeom>
            <a:avLst/>
            <a:gdLst>
              <a:gd name="connsiteX0" fmla="*/ 589916 w 6788538"/>
              <a:gd name="connsiteY0" fmla="*/ 3507470 h 6858001"/>
              <a:gd name="connsiteX1" fmla="*/ 1229930 w 6788538"/>
              <a:gd name="connsiteY1" fmla="*/ 3971164 h 6858001"/>
              <a:gd name="connsiteX2" fmla="*/ 2003787 w 6788538"/>
              <a:gd name="connsiteY2" fmla="*/ 6858001 h 6858001"/>
              <a:gd name="connsiteX3" fmla="*/ 709064 w 6788538"/>
              <a:gd name="connsiteY3" fmla="*/ 6858001 h 6858001"/>
              <a:gd name="connsiteX4" fmla="*/ 21521 w 6788538"/>
              <a:gd name="connsiteY4" fmla="*/ 4295561 h 6858001"/>
              <a:gd name="connsiteX5" fmla="*/ 465001 w 6788538"/>
              <a:gd name="connsiteY5" fmla="*/ 3527722 h 6858001"/>
              <a:gd name="connsiteX6" fmla="*/ 589916 w 6788538"/>
              <a:gd name="connsiteY6" fmla="*/ 3507470 h 6858001"/>
              <a:gd name="connsiteX7" fmla="*/ 1662397 w 6788538"/>
              <a:gd name="connsiteY7" fmla="*/ 2239684 h 6858001"/>
              <a:gd name="connsiteX8" fmla="*/ 2302157 w 6788538"/>
              <a:gd name="connsiteY8" fmla="*/ 2703373 h 6858001"/>
              <a:gd name="connsiteX9" fmla="*/ 3417856 w 6788538"/>
              <a:gd name="connsiteY9" fmla="*/ 6858001 h 6858001"/>
              <a:gd name="connsiteX10" fmla="*/ 2120670 w 6788538"/>
              <a:gd name="connsiteY10" fmla="*/ 6858001 h 6858001"/>
              <a:gd name="connsiteX11" fmla="*/ 1094228 w 6788538"/>
              <a:gd name="connsiteY11" fmla="*/ 3027768 h 6858001"/>
              <a:gd name="connsiteX12" fmla="*/ 1537532 w 6788538"/>
              <a:gd name="connsiteY12" fmla="*/ 2259935 h 6858001"/>
              <a:gd name="connsiteX13" fmla="*/ 1662397 w 6788538"/>
              <a:gd name="connsiteY13" fmla="*/ 2239684 h 6858001"/>
              <a:gd name="connsiteX14" fmla="*/ 2600875 w 6788538"/>
              <a:gd name="connsiteY14" fmla="*/ 185436 h 6858001"/>
              <a:gd name="connsiteX15" fmla="*/ 3242654 w 6788538"/>
              <a:gd name="connsiteY15" fmla="*/ 649178 h 6858001"/>
              <a:gd name="connsiteX16" fmla="*/ 4905854 w 6788538"/>
              <a:gd name="connsiteY16" fmla="*/ 6858001 h 6858001"/>
              <a:gd name="connsiteX17" fmla="*/ 3608618 w 6788538"/>
              <a:gd name="connsiteY17" fmla="*/ 6858001 h 6858001"/>
              <a:gd name="connsiteX18" fmla="*/ 2031702 w 6788538"/>
              <a:gd name="connsiteY18" fmla="*/ 973608 h 6858001"/>
              <a:gd name="connsiteX19" fmla="*/ 2475023 w 6788538"/>
              <a:gd name="connsiteY19" fmla="*/ 205690 h 6858001"/>
              <a:gd name="connsiteX20" fmla="*/ 2600875 w 6788538"/>
              <a:gd name="connsiteY20" fmla="*/ 185436 h 6858001"/>
              <a:gd name="connsiteX21" fmla="*/ 4674633 w 6788538"/>
              <a:gd name="connsiteY21" fmla="*/ 0 h 6858001"/>
              <a:gd name="connsiteX22" fmla="*/ 5972321 w 6788538"/>
              <a:gd name="connsiteY22" fmla="*/ 0 h 6858001"/>
              <a:gd name="connsiteX23" fmla="*/ 6767006 w 6788538"/>
              <a:gd name="connsiteY23" fmla="*/ 2976123 h 6858001"/>
              <a:gd name="connsiteX24" fmla="*/ 6326506 w 6788538"/>
              <a:gd name="connsiteY24" fmla="*/ 3743962 h 6858001"/>
              <a:gd name="connsiteX25" fmla="*/ 5558609 w 6788538"/>
              <a:gd name="connsiteY25" fmla="*/ 3300521 h 6858001"/>
              <a:gd name="connsiteX26" fmla="*/ 3221240 w 6788538"/>
              <a:gd name="connsiteY26" fmla="*/ 0 h 6858001"/>
              <a:gd name="connsiteX27" fmla="*/ 4519029 w 6788538"/>
              <a:gd name="connsiteY27" fmla="*/ 0 h 6858001"/>
              <a:gd name="connsiteX28" fmla="*/ 5980531 w 6788538"/>
              <a:gd name="connsiteY28" fmla="*/ 5459574 h 6858001"/>
              <a:gd name="connsiteX29" fmla="*/ 5539997 w 6788538"/>
              <a:gd name="connsiteY29" fmla="*/ 6224628 h 6858001"/>
              <a:gd name="connsiteX30" fmla="*/ 4772039 w 6788538"/>
              <a:gd name="connsiteY30" fmla="*/ 5784052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788538" h="6858001">
                <a:moveTo>
                  <a:pt x="589916" y="3507470"/>
                </a:moveTo>
                <a:cubicBezTo>
                  <a:pt x="879973" y="3490381"/>
                  <a:pt x="1151800" y="3679504"/>
                  <a:pt x="1229930" y="3971164"/>
                </a:cubicBezTo>
                <a:lnTo>
                  <a:pt x="2003787" y="6858001"/>
                </a:lnTo>
                <a:cubicBezTo>
                  <a:pt x="2003787" y="6858001"/>
                  <a:pt x="2003787" y="6858001"/>
                  <a:pt x="709064" y="6858001"/>
                </a:cubicBezTo>
                <a:cubicBezTo>
                  <a:pt x="709064" y="6858001"/>
                  <a:pt x="709064" y="6858001"/>
                  <a:pt x="21521" y="4295561"/>
                </a:cubicBezTo>
                <a:cubicBezTo>
                  <a:pt x="-67770" y="3962235"/>
                  <a:pt x="128671" y="3617005"/>
                  <a:pt x="465001" y="3527722"/>
                </a:cubicBezTo>
                <a:cubicBezTo>
                  <a:pt x="506670" y="3516561"/>
                  <a:pt x="548479" y="3509912"/>
                  <a:pt x="589916" y="3507470"/>
                </a:cubicBezTo>
                <a:close/>
                <a:moveTo>
                  <a:pt x="1662397" y="2239684"/>
                </a:moveTo>
                <a:cubicBezTo>
                  <a:pt x="1952340" y="2222594"/>
                  <a:pt x="2224058" y="2411716"/>
                  <a:pt x="2302157" y="2703373"/>
                </a:cubicBezTo>
                <a:lnTo>
                  <a:pt x="3417856" y="6858001"/>
                </a:lnTo>
                <a:cubicBezTo>
                  <a:pt x="3417856" y="6858001"/>
                  <a:pt x="3417856" y="6858001"/>
                  <a:pt x="2120670" y="6858001"/>
                </a:cubicBezTo>
                <a:cubicBezTo>
                  <a:pt x="2120670" y="6858001"/>
                  <a:pt x="2120670" y="6858001"/>
                  <a:pt x="1094228" y="3027768"/>
                </a:cubicBezTo>
                <a:cubicBezTo>
                  <a:pt x="1004972" y="2694445"/>
                  <a:pt x="1201335" y="2349218"/>
                  <a:pt x="1537532" y="2259935"/>
                </a:cubicBezTo>
                <a:cubicBezTo>
                  <a:pt x="1579185" y="2248775"/>
                  <a:pt x="1620977" y="2242125"/>
                  <a:pt x="1662397" y="2239684"/>
                </a:cubicBezTo>
                <a:close/>
                <a:moveTo>
                  <a:pt x="2600875" y="185436"/>
                </a:moveTo>
                <a:cubicBezTo>
                  <a:pt x="2892822" y="168345"/>
                  <a:pt x="3164552" y="357488"/>
                  <a:pt x="3242654" y="649178"/>
                </a:cubicBezTo>
                <a:lnTo>
                  <a:pt x="4905854" y="6858001"/>
                </a:lnTo>
                <a:cubicBezTo>
                  <a:pt x="4905854" y="6858001"/>
                  <a:pt x="4905854" y="6858001"/>
                  <a:pt x="3608618" y="6858001"/>
                </a:cubicBezTo>
                <a:cubicBezTo>
                  <a:pt x="3608618" y="6858001"/>
                  <a:pt x="3608618" y="6858001"/>
                  <a:pt x="2031702" y="973608"/>
                </a:cubicBezTo>
                <a:cubicBezTo>
                  <a:pt x="1942442" y="640248"/>
                  <a:pt x="2141788" y="294983"/>
                  <a:pt x="2475023" y="205690"/>
                </a:cubicBezTo>
                <a:cubicBezTo>
                  <a:pt x="2517049" y="194528"/>
                  <a:pt x="2559169" y="187878"/>
                  <a:pt x="2600875" y="185436"/>
                </a:cubicBezTo>
                <a:close/>
                <a:moveTo>
                  <a:pt x="4674633" y="0"/>
                </a:moveTo>
                <a:cubicBezTo>
                  <a:pt x="4674633" y="0"/>
                  <a:pt x="4674633" y="0"/>
                  <a:pt x="5972321" y="0"/>
                </a:cubicBezTo>
                <a:cubicBezTo>
                  <a:pt x="5972321" y="0"/>
                  <a:pt x="5972321" y="0"/>
                  <a:pt x="6767006" y="2976123"/>
                </a:cubicBezTo>
                <a:cubicBezTo>
                  <a:pt x="6856296" y="3309449"/>
                  <a:pt x="6659857" y="3651703"/>
                  <a:pt x="6326506" y="3743962"/>
                </a:cubicBezTo>
                <a:cubicBezTo>
                  <a:pt x="5990179" y="3833246"/>
                  <a:pt x="5647899" y="3633846"/>
                  <a:pt x="5558609" y="3300521"/>
                </a:cubicBezTo>
                <a:close/>
                <a:moveTo>
                  <a:pt x="3221240" y="0"/>
                </a:moveTo>
                <a:cubicBezTo>
                  <a:pt x="3221240" y="0"/>
                  <a:pt x="3221240" y="0"/>
                  <a:pt x="4519029" y="0"/>
                </a:cubicBezTo>
                <a:cubicBezTo>
                  <a:pt x="4519029" y="0"/>
                  <a:pt x="4519029" y="0"/>
                  <a:pt x="5980531" y="5459574"/>
                </a:cubicBezTo>
                <a:cubicBezTo>
                  <a:pt x="6069828" y="5792983"/>
                  <a:pt x="5873374" y="6135322"/>
                  <a:pt x="5539997" y="6224628"/>
                </a:cubicBezTo>
                <a:cubicBezTo>
                  <a:pt x="5203643" y="6316911"/>
                  <a:pt x="4861336" y="6117461"/>
                  <a:pt x="4772039" y="5784052"/>
                </a:cubicBezTo>
                <a:close/>
              </a:path>
            </a:pathLst>
          </a:custGeom>
        </p:spPr>
        <p:txBody>
          <a:bodyPr wrap="square" anchor="ctr">
            <a:noAutofit/>
          </a:bodyPr>
          <a:lstStyle>
            <a:lvl1pPr marL="0" indent="0" algn="ctr">
              <a:buNone/>
              <a:defRPr sz="1200"/>
            </a:lvl1pPr>
          </a:lstStyle>
          <a:p>
            <a:endParaRPr lang="en-US" dirty="0"/>
          </a:p>
        </p:txBody>
      </p:sp>
      <p:sp>
        <p:nvSpPr>
          <p:cNvPr id="2" name="Slide Number Placeholder 26">
            <a:extLst>
              <a:ext uri="{FF2B5EF4-FFF2-40B4-BE49-F238E27FC236}">
                <a16:creationId xmlns:a16="http://schemas.microsoft.com/office/drawing/2014/main" id="{CFF1CDA8-D077-7070-C32F-CBFF52F03A59}"/>
              </a:ext>
            </a:extLst>
          </p:cNvPr>
          <p:cNvSpPr>
            <a:spLocks noGrp="1"/>
          </p:cNvSpPr>
          <p:nvPr>
            <p:ph type="sldNum" sz="quarter" idx="4"/>
          </p:nvPr>
        </p:nvSpPr>
        <p:spPr>
          <a:xfrm>
            <a:off x="8610600" y="6356350"/>
            <a:ext cx="2743200" cy="365125"/>
          </a:xfrm>
          <a:prstGeom prst="rect">
            <a:avLst/>
          </a:prstGeom>
          <a:noFill/>
        </p:spPr>
        <p:txBody>
          <a:bodyPr vert="horz" lIns="91440" tIns="45720" rIns="91440" bIns="45720" rtlCol="0" anchor="ctr"/>
          <a:lstStyle>
            <a:lvl1pPr algn="r">
              <a:defRPr sz="1200">
                <a:solidFill>
                  <a:schemeClr val="tx1">
                    <a:tint val="75000"/>
                  </a:schemeClr>
                </a:solidFill>
              </a:defRPr>
            </a:lvl1pPr>
          </a:lstStyle>
          <a:p>
            <a:fld id="{24087EED-2C44-45B7-952B-683F8BC9A5D1}" type="slidenum">
              <a:rPr lang="en-US" smtClean="0"/>
              <a:t>‹nr.›</a:t>
            </a:fld>
            <a:endParaRPr lang="en-US" dirty="0"/>
          </a:p>
        </p:txBody>
      </p:sp>
      <p:pic>
        <p:nvPicPr>
          <p:cNvPr id="3" name="Afbeelding 2" descr="Afbeelding met Graphics, Lettertype, logo, symbool&#10;&#10;Automatisch gegenereerde beschrijving">
            <a:extLst>
              <a:ext uri="{FF2B5EF4-FFF2-40B4-BE49-F238E27FC236}">
                <a16:creationId xmlns:a16="http://schemas.microsoft.com/office/drawing/2014/main" id="{35468C30-4292-F52A-762B-78365957B1F5}"/>
              </a:ext>
            </a:extLst>
          </p:cNvPr>
          <p:cNvPicPr>
            <a:picLocks noChangeAspect="1"/>
          </p:cNvPicPr>
          <p:nvPr userDrawn="1"/>
        </p:nvPicPr>
        <p:blipFill>
          <a:blip r:embed="rId2"/>
          <a:stretch>
            <a:fillRect/>
          </a:stretch>
        </p:blipFill>
        <p:spPr>
          <a:xfrm>
            <a:off x="-168696" y="5872765"/>
            <a:ext cx="1229346" cy="1229346"/>
          </a:xfrm>
          <a:prstGeom prst="rect">
            <a:avLst/>
          </a:prstGeom>
        </p:spPr>
      </p:pic>
      <p:sp>
        <p:nvSpPr>
          <p:cNvPr id="4" name="Date Placeholder 5">
            <a:extLst>
              <a:ext uri="{FF2B5EF4-FFF2-40B4-BE49-F238E27FC236}">
                <a16:creationId xmlns:a16="http://schemas.microsoft.com/office/drawing/2014/main" id="{AC5B634E-946C-14BC-5165-470155FC961F}"/>
              </a:ext>
            </a:extLst>
          </p:cNvPr>
          <p:cNvSpPr>
            <a:spLocks noGrp="1"/>
          </p:cNvSpPr>
          <p:nvPr>
            <p:ph type="dt" sz="half" idx="2"/>
          </p:nvPr>
        </p:nvSpPr>
        <p:spPr>
          <a:xfrm>
            <a:off x="767408" y="6323028"/>
            <a:ext cx="2952328" cy="274324"/>
          </a:xfrm>
          <a:prstGeom prst="rect">
            <a:avLst/>
          </a:prstGeom>
        </p:spPr>
        <p:txBody>
          <a:bodyPr vert="horz" lIns="91440" tIns="45720" rIns="91440" bIns="45720" rtlCol="0" anchor="ctr"/>
          <a:lstStyle>
            <a:lvl1pPr algn="l">
              <a:defRPr sz="1200" spc="-50" baseline="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nl-NL">
                <a:latin typeface="Open Sans Light" panose="020B0306030504020204" pitchFamily="34" charset="0"/>
                <a:ea typeface="Open Sans Light" panose="020B0306030504020204" pitchFamily="34" charset="0"/>
                <a:cs typeface="Open Sans Light" panose="020B0306030504020204" pitchFamily="34" charset="0"/>
              </a:rPr>
              <a:t>PROJECT NAAM</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62009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6_Full Image without Header &amp; Footer">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843B5273-2487-A814-9F7A-A6C0766B090B}"/>
              </a:ext>
            </a:extLst>
          </p:cNvPr>
          <p:cNvSpPr/>
          <p:nvPr userDrawn="1"/>
        </p:nvSpPr>
        <p:spPr>
          <a:xfrm>
            <a:off x="0" y="0"/>
            <a:ext cx="12192000" cy="6858000"/>
          </a:xfrm>
          <a:prstGeom prst="rect">
            <a:avLst/>
          </a:prstGeom>
          <a:blipFill>
            <a:blip r:embed="rId2">
              <a:alphaModFix amt="30000"/>
            </a:blip>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Picture Placeholder 11">
            <a:extLst>
              <a:ext uri="{FF2B5EF4-FFF2-40B4-BE49-F238E27FC236}">
                <a16:creationId xmlns:a16="http://schemas.microsoft.com/office/drawing/2014/main" id="{9DD205A6-377E-459C-83FF-F823F0ECA68C}"/>
              </a:ext>
            </a:extLst>
          </p:cNvPr>
          <p:cNvSpPr>
            <a:spLocks noGrp="1"/>
          </p:cNvSpPr>
          <p:nvPr>
            <p:ph type="pic" sz="quarter" idx="12"/>
          </p:nvPr>
        </p:nvSpPr>
        <p:spPr>
          <a:xfrm>
            <a:off x="7868134" y="1189264"/>
            <a:ext cx="2551732" cy="2551727"/>
          </a:xfrm>
          <a:custGeom>
            <a:avLst/>
            <a:gdLst>
              <a:gd name="connsiteX0" fmla="*/ 958577 w 1917154"/>
              <a:gd name="connsiteY0" fmla="*/ 0 h 1917150"/>
              <a:gd name="connsiteX1" fmla="*/ 1917154 w 1917154"/>
              <a:gd name="connsiteY1" fmla="*/ 958575 h 1917150"/>
              <a:gd name="connsiteX2" fmla="*/ 958577 w 1917154"/>
              <a:gd name="connsiteY2" fmla="*/ 1917150 h 1917150"/>
              <a:gd name="connsiteX3" fmla="*/ 0 w 1917154"/>
              <a:gd name="connsiteY3" fmla="*/ 958575 h 1917150"/>
              <a:gd name="connsiteX4" fmla="*/ 958577 w 1917154"/>
              <a:gd name="connsiteY4" fmla="*/ 0 h 191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154" h="1917150">
                <a:moveTo>
                  <a:pt x="958577" y="0"/>
                </a:moveTo>
                <a:cubicBezTo>
                  <a:pt x="1487984" y="0"/>
                  <a:pt x="1917154" y="429169"/>
                  <a:pt x="1917154" y="958575"/>
                </a:cubicBezTo>
                <a:cubicBezTo>
                  <a:pt x="1917154" y="1487981"/>
                  <a:pt x="1487984" y="1917150"/>
                  <a:pt x="958577" y="1917150"/>
                </a:cubicBezTo>
                <a:cubicBezTo>
                  <a:pt x="429170" y="1917150"/>
                  <a:pt x="0" y="1487981"/>
                  <a:pt x="0" y="958575"/>
                </a:cubicBezTo>
                <a:cubicBezTo>
                  <a:pt x="0" y="429169"/>
                  <a:pt x="429170" y="0"/>
                  <a:pt x="958577" y="0"/>
                </a:cubicBezTo>
                <a:close/>
              </a:path>
            </a:pathLst>
          </a:custGeom>
        </p:spPr>
        <p:txBody>
          <a:bodyPr wrap="square" anchor="ctr">
            <a:noAutofit/>
          </a:bodyPr>
          <a:lstStyle>
            <a:lvl1pPr marL="0" indent="0" algn="ctr">
              <a:buNone/>
              <a:defRPr sz="1200"/>
            </a:lvl1pPr>
          </a:lstStyle>
          <a:p>
            <a:endParaRPr lang="en-US" dirty="0"/>
          </a:p>
        </p:txBody>
      </p:sp>
      <p:sp>
        <p:nvSpPr>
          <p:cNvPr id="3" name="Picture Placeholder 10">
            <a:extLst>
              <a:ext uri="{FF2B5EF4-FFF2-40B4-BE49-F238E27FC236}">
                <a16:creationId xmlns:a16="http://schemas.microsoft.com/office/drawing/2014/main" id="{92E55E86-E19A-447A-B651-35A4A1466009}"/>
              </a:ext>
            </a:extLst>
          </p:cNvPr>
          <p:cNvSpPr>
            <a:spLocks noGrp="1"/>
          </p:cNvSpPr>
          <p:nvPr>
            <p:ph type="pic" sz="quarter" idx="11"/>
          </p:nvPr>
        </p:nvSpPr>
        <p:spPr>
          <a:xfrm>
            <a:off x="1772134" y="1189264"/>
            <a:ext cx="2551732" cy="2551727"/>
          </a:xfrm>
          <a:custGeom>
            <a:avLst/>
            <a:gdLst>
              <a:gd name="connsiteX0" fmla="*/ 958577 w 1917154"/>
              <a:gd name="connsiteY0" fmla="*/ 0 h 1917150"/>
              <a:gd name="connsiteX1" fmla="*/ 1917154 w 1917154"/>
              <a:gd name="connsiteY1" fmla="*/ 958575 h 1917150"/>
              <a:gd name="connsiteX2" fmla="*/ 958577 w 1917154"/>
              <a:gd name="connsiteY2" fmla="*/ 1917150 h 1917150"/>
              <a:gd name="connsiteX3" fmla="*/ 0 w 1917154"/>
              <a:gd name="connsiteY3" fmla="*/ 958575 h 1917150"/>
              <a:gd name="connsiteX4" fmla="*/ 958577 w 1917154"/>
              <a:gd name="connsiteY4" fmla="*/ 0 h 191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7154" h="1917150">
                <a:moveTo>
                  <a:pt x="958577" y="0"/>
                </a:moveTo>
                <a:cubicBezTo>
                  <a:pt x="1487984" y="0"/>
                  <a:pt x="1917154" y="429169"/>
                  <a:pt x="1917154" y="958575"/>
                </a:cubicBezTo>
                <a:cubicBezTo>
                  <a:pt x="1917154" y="1487981"/>
                  <a:pt x="1487984" y="1917150"/>
                  <a:pt x="958577" y="1917150"/>
                </a:cubicBezTo>
                <a:cubicBezTo>
                  <a:pt x="429170" y="1917150"/>
                  <a:pt x="0" y="1487981"/>
                  <a:pt x="0" y="958575"/>
                </a:cubicBezTo>
                <a:cubicBezTo>
                  <a:pt x="0" y="429169"/>
                  <a:pt x="429170" y="0"/>
                  <a:pt x="958577" y="0"/>
                </a:cubicBezTo>
                <a:close/>
              </a:path>
            </a:pathLst>
          </a:custGeom>
        </p:spPr>
        <p:txBody>
          <a:bodyPr wrap="square" anchor="ctr">
            <a:noAutofit/>
          </a:bodyPr>
          <a:lstStyle>
            <a:lvl1pPr marL="0" indent="0" algn="ctr">
              <a:buNone/>
              <a:defRPr sz="1200"/>
            </a:lvl1pPr>
          </a:lstStyle>
          <a:p>
            <a:endParaRPr lang="en-US" dirty="0"/>
          </a:p>
        </p:txBody>
      </p:sp>
      <p:sp>
        <p:nvSpPr>
          <p:cNvPr id="5" name="Slide Number Placeholder 26">
            <a:extLst>
              <a:ext uri="{FF2B5EF4-FFF2-40B4-BE49-F238E27FC236}">
                <a16:creationId xmlns:a16="http://schemas.microsoft.com/office/drawing/2014/main" id="{E4DEDD2E-9428-F481-4423-D4C521C666AE}"/>
              </a:ext>
            </a:extLst>
          </p:cNvPr>
          <p:cNvSpPr>
            <a:spLocks noGrp="1"/>
          </p:cNvSpPr>
          <p:nvPr>
            <p:ph type="sldNum" sz="quarter" idx="4"/>
          </p:nvPr>
        </p:nvSpPr>
        <p:spPr>
          <a:xfrm>
            <a:off x="8610600" y="6356350"/>
            <a:ext cx="2743200" cy="365125"/>
          </a:xfrm>
          <a:prstGeom prst="rect">
            <a:avLst/>
          </a:prstGeom>
          <a:noFill/>
        </p:spPr>
        <p:txBody>
          <a:bodyPr vert="horz" lIns="91440" tIns="45720" rIns="91440" bIns="45720" rtlCol="0" anchor="ctr"/>
          <a:lstStyle>
            <a:lvl1pPr algn="r">
              <a:defRPr sz="1200">
                <a:solidFill>
                  <a:schemeClr val="tx1">
                    <a:tint val="75000"/>
                  </a:schemeClr>
                </a:solidFill>
              </a:defRPr>
            </a:lvl1pPr>
          </a:lstStyle>
          <a:p>
            <a:fld id="{24087EED-2C44-45B7-952B-683F8BC9A5D1}" type="slidenum">
              <a:rPr lang="en-US" smtClean="0"/>
              <a:t>‹nr.›</a:t>
            </a:fld>
            <a:endParaRPr lang="en-US" dirty="0"/>
          </a:p>
        </p:txBody>
      </p:sp>
      <p:pic>
        <p:nvPicPr>
          <p:cNvPr id="6" name="Afbeelding 5" descr="Afbeelding met Graphics, Lettertype, logo, symbool&#10;&#10;Automatisch gegenereerde beschrijving">
            <a:extLst>
              <a:ext uri="{FF2B5EF4-FFF2-40B4-BE49-F238E27FC236}">
                <a16:creationId xmlns:a16="http://schemas.microsoft.com/office/drawing/2014/main" id="{0AD3DFAF-883B-D76F-3DB3-2A0367441869}"/>
              </a:ext>
            </a:extLst>
          </p:cNvPr>
          <p:cNvPicPr>
            <a:picLocks noChangeAspect="1"/>
          </p:cNvPicPr>
          <p:nvPr userDrawn="1"/>
        </p:nvPicPr>
        <p:blipFill>
          <a:blip r:embed="rId3"/>
          <a:stretch>
            <a:fillRect/>
          </a:stretch>
        </p:blipFill>
        <p:spPr>
          <a:xfrm>
            <a:off x="-168696" y="5872765"/>
            <a:ext cx="1229346" cy="1229346"/>
          </a:xfrm>
          <a:prstGeom prst="rect">
            <a:avLst/>
          </a:prstGeom>
        </p:spPr>
      </p:pic>
      <p:sp>
        <p:nvSpPr>
          <p:cNvPr id="7" name="Date Placeholder 5">
            <a:extLst>
              <a:ext uri="{FF2B5EF4-FFF2-40B4-BE49-F238E27FC236}">
                <a16:creationId xmlns:a16="http://schemas.microsoft.com/office/drawing/2014/main" id="{9B6996A4-A725-DA8D-7386-9EF97DC16579}"/>
              </a:ext>
            </a:extLst>
          </p:cNvPr>
          <p:cNvSpPr>
            <a:spLocks noGrp="1"/>
          </p:cNvSpPr>
          <p:nvPr>
            <p:ph type="dt" sz="half" idx="2"/>
          </p:nvPr>
        </p:nvSpPr>
        <p:spPr>
          <a:xfrm>
            <a:off x="767408" y="6323028"/>
            <a:ext cx="2952328" cy="274324"/>
          </a:xfrm>
          <a:prstGeom prst="rect">
            <a:avLst/>
          </a:prstGeom>
        </p:spPr>
        <p:txBody>
          <a:bodyPr vert="horz" lIns="91440" tIns="45720" rIns="91440" bIns="45720" rtlCol="0" anchor="ctr"/>
          <a:lstStyle>
            <a:lvl1pPr algn="l">
              <a:defRPr sz="1200" spc="-50" baseline="0">
                <a:solidFill>
                  <a:schemeClr val="accent5"/>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nl-NL">
                <a:latin typeface="Open Sans Light" panose="020B0306030504020204" pitchFamily="34" charset="0"/>
                <a:ea typeface="Open Sans Light" panose="020B0306030504020204" pitchFamily="34" charset="0"/>
                <a:cs typeface="Open Sans Light" panose="020B0306030504020204" pitchFamily="34" charset="0"/>
              </a:rPr>
              <a:t>PROJECT NAAM</a:t>
            </a:r>
            <a:endParaRPr lang="en-US"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1244924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10E231-3327-73F8-FA0F-92E4A4F21AD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FBD5FA5-CE50-7AD8-FDB8-8E0798CB8FD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FA92E84-1910-B6E4-C723-5E4C4E1DD1EF}"/>
              </a:ext>
            </a:extLst>
          </p:cNvPr>
          <p:cNvSpPr>
            <a:spLocks noGrp="1"/>
          </p:cNvSpPr>
          <p:nvPr>
            <p:ph type="dt" sz="half" idx="10"/>
          </p:nvPr>
        </p:nvSpPr>
        <p:spPr/>
        <p:txBody>
          <a:bodyPr/>
          <a:lstStyle/>
          <a:p>
            <a:r>
              <a:rPr lang="nl-NL"/>
              <a:t>PROJECT NAAM</a:t>
            </a:r>
          </a:p>
        </p:txBody>
      </p:sp>
      <p:sp>
        <p:nvSpPr>
          <p:cNvPr id="5" name="Tijdelijke aanduiding voor voettekst 4">
            <a:extLst>
              <a:ext uri="{FF2B5EF4-FFF2-40B4-BE49-F238E27FC236}">
                <a16:creationId xmlns:a16="http://schemas.microsoft.com/office/drawing/2014/main" id="{EBBDD42B-A53A-6EC3-5A7B-FA1C24A0BD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2D86B71-1736-8844-C84E-DE76FC32C9FC}"/>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347173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6108EF-3F75-1260-6F75-604815A8C87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3F9CCA3D-55AE-692E-C48C-F85AFBAB91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4616389-3016-3D78-F5F7-D295056EF679}"/>
              </a:ext>
            </a:extLst>
          </p:cNvPr>
          <p:cNvSpPr>
            <a:spLocks noGrp="1"/>
          </p:cNvSpPr>
          <p:nvPr>
            <p:ph type="dt" sz="half" idx="10"/>
          </p:nvPr>
        </p:nvSpPr>
        <p:spPr/>
        <p:txBody>
          <a:bodyPr/>
          <a:lstStyle/>
          <a:p>
            <a:r>
              <a:rPr lang="nl-NL"/>
              <a:t>PROJECT NAAM</a:t>
            </a:r>
          </a:p>
        </p:txBody>
      </p:sp>
      <p:sp>
        <p:nvSpPr>
          <p:cNvPr id="5" name="Tijdelijke aanduiding voor voettekst 4">
            <a:extLst>
              <a:ext uri="{FF2B5EF4-FFF2-40B4-BE49-F238E27FC236}">
                <a16:creationId xmlns:a16="http://schemas.microsoft.com/office/drawing/2014/main" id="{501005AA-DF0D-5BB3-661D-644B3D8C0A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0FD108-EF3C-2E37-B794-A483003A0541}"/>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3275086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CD917-85CF-304D-D585-E61F46ED77C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99FF718-130A-3C6A-54F9-62262205F32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DB50227-5138-5204-1C62-AE99BD26286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EDDE776-5961-7F22-726C-FD6D17EF42A4}"/>
              </a:ext>
            </a:extLst>
          </p:cNvPr>
          <p:cNvSpPr>
            <a:spLocks noGrp="1"/>
          </p:cNvSpPr>
          <p:nvPr>
            <p:ph type="dt" sz="half" idx="10"/>
          </p:nvPr>
        </p:nvSpPr>
        <p:spPr/>
        <p:txBody>
          <a:bodyPr/>
          <a:lstStyle/>
          <a:p>
            <a:r>
              <a:rPr lang="nl-NL"/>
              <a:t>PROJECT NAAM</a:t>
            </a:r>
          </a:p>
        </p:txBody>
      </p:sp>
      <p:sp>
        <p:nvSpPr>
          <p:cNvPr id="6" name="Tijdelijke aanduiding voor voettekst 5">
            <a:extLst>
              <a:ext uri="{FF2B5EF4-FFF2-40B4-BE49-F238E27FC236}">
                <a16:creationId xmlns:a16="http://schemas.microsoft.com/office/drawing/2014/main" id="{4D7EA927-2D2C-B367-BC21-4B850A38A91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E0B238C-3DA3-F530-6CBF-4698DD513C06}"/>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293257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23009-B8A2-8D96-7B87-F3A6C38B8F0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73ABC32-86C0-61EC-6738-1347133444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74E7A62D-1846-1795-5963-65731A5B672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C564CBF-726C-59D6-0CEB-FEDC78B3F4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C16CDE6-1F42-2F47-C1B2-04C962D72A8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655BD231-CB1C-BF58-6CEB-C000D34D0CF2}"/>
              </a:ext>
            </a:extLst>
          </p:cNvPr>
          <p:cNvSpPr>
            <a:spLocks noGrp="1"/>
          </p:cNvSpPr>
          <p:nvPr>
            <p:ph type="dt" sz="half" idx="10"/>
          </p:nvPr>
        </p:nvSpPr>
        <p:spPr/>
        <p:txBody>
          <a:bodyPr/>
          <a:lstStyle/>
          <a:p>
            <a:r>
              <a:rPr lang="nl-NL"/>
              <a:t>PROJECT NAAM</a:t>
            </a:r>
          </a:p>
        </p:txBody>
      </p:sp>
      <p:sp>
        <p:nvSpPr>
          <p:cNvPr id="8" name="Tijdelijke aanduiding voor voettekst 7">
            <a:extLst>
              <a:ext uri="{FF2B5EF4-FFF2-40B4-BE49-F238E27FC236}">
                <a16:creationId xmlns:a16="http://schemas.microsoft.com/office/drawing/2014/main" id="{13CE6A41-036B-B103-15DC-39E3D27B575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36E8187-EFD7-E343-E803-8C1DC3AA2586}"/>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403046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C71F6F-9689-2FD7-5B2C-E4FA47DBA57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E9B545FB-E144-B1DA-347A-64E357F8D8C1}"/>
              </a:ext>
            </a:extLst>
          </p:cNvPr>
          <p:cNvSpPr>
            <a:spLocks noGrp="1"/>
          </p:cNvSpPr>
          <p:nvPr>
            <p:ph type="dt" sz="half" idx="10"/>
          </p:nvPr>
        </p:nvSpPr>
        <p:spPr/>
        <p:txBody>
          <a:bodyPr/>
          <a:lstStyle/>
          <a:p>
            <a:r>
              <a:rPr lang="nl-NL"/>
              <a:t>PROJECT NAAM</a:t>
            </a:r>
          </a:p>
        </p:txBody>
      </p:sp>
      <p:sp>
        <p:nvSpPr>
          <p:cNvPr id="4" name="Tijdelijke aanduiding voor voettekst 3">
            <a:extLst>
              <a:ext uri="{FF2B5EF4-FFF2-40B4-BE49-F238E27FC236}">
                <a16:creationId xmlns:a16="http://schemas.microsoft.com/office/drawing/2014/main" id="{92F4C80C-09E1-2F80-74DC-9AC6B8CC00C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C4310A6-1269-B2F4-08AC-78593768CAA5}"/>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2534597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307A202-2D01-359C-AF41-10E24099D412}"/>
              </a:ext>
            </a:extLst>
          </p:cNvPr>
          <p:cNvSpPr>
            <a:spLocks noGrp="1"/>
          </p:cNvSpPr>
          <p:nvPr>
            <p:ph type="dt" sz="half" idx="10"/>
          </p:nvPr>
        </p:nvSpPr>
        <p:spPr/>
        <p:txBody>
          <a:bodyPr/>
          <a:lstStyle/>
          <a:p>
            <a:r>
              <a:rPr lang="nl-NL"/>
              <a:t>PROJECT NAAM</a:t>
            </a:r>
          </a:p>
        </p:txBody>
      </p:sp>
      <p:sp>
        <p:nvSpPr>
          <p:cNvPr id="3" name="Tijdelijke aanduiding voor voettekst 2">
            <a:extLst>
              <a:ext uri="{FF2B5EF4-FFF2-40B4-BE49-F238E27FC236}">
                <a16:creationId xmlns:a16="http://schemas.microsoft.com/office/drawing/2014/main" id="{DABA82EF-EE73-819B-2336-9894D7A4CB0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204470A-9B7E-3B03-457C-233DDC29C318}"/>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911522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C77A80-B969-ACAE-37EF-B1F334EE66F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D0FEDE2-6813-BCCB-65D9-8FC5F9DC16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8EF8591-C7B1-5E76-AA74-0613F57D3C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BDF6380-AE8E-0B91-698A-698F90835B29}"/>
              </a:ext>
            </a:extLst>
          </p:cNvPr>
          <p:cNvSpPr>
            <a:spLocks noGrp="1"/>
          </p:cNvSpPr>
          <p:nvPr>
            <p:ph type="dt" sz="half" idx="10"/>
          </p:nvPr>
        </p:nvSpPr>
        <p:spPr/>
        <p:txBody>
          <a:bodyPr/>
          <a:lstStyle/>
          <a:p>
            <a:r>
              <a:rPr lang="nl-NL"/>
              <a:t>PROJECT NAAM</a:t>
            </a:r>
          </a:p>
        </p:txBody>
      </p:sp>
      <p:sp>
        <p:nvSpPr>
          <p:cNvPr id="6" name="Tijdelijke aanduiding voor voettekst 5">
            <a:extLst>
              <a:ext uri="{FF2B5EF4-FFF2-40B4-BE49-F238E27FC236}">
                <a16:creationId xmlns:a16="http://schemas.microsoft.com/office/drawing/2014/main" id="{57EFB5BE-41E0-9BDD-6824-A2EB021E101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BD496A8-75D6-E37F-8ADE-4DE1BD6F893E}"/>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2868062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6A7FE-EF6A-CB5B-EB60-57A2CF80F8E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CB13EEB-F311-CEC6-8F6D-809964C43B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299612A-7D5C-F1AA-2214-8CC1098F9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2B656CC-7D99-0ECE-3A75-2C4E94C5677D}"/>
              </a:ext>
            </a:extLst>
          </p:cNvPr>
          <p:cNvSpPr>
            <a:spLocks noGrp="1"/>
          </p:cNvSpPr>
          <p:nvPr>
            <p:ph type="dt" sz="half" idx="10"/>
          </p:nvPr>
        </p:nvSpPr>
        <p:spPr/>
        <p:txBody>
          <a:bodyPr/>
          <a:lstStyle/>
          <a:p>
            <a:r>
              <a:rPr lang="nl-NL"/>
              <a:t>PROJECT NAAM</a:t>
            </a:r>
          </a:p>
        </p:txBody>
      </p:sp>
      <p:sp>
        <p:nvSpPr>
          <p:cNvPr id="6" name="Tijdelijke aanduiding voor voettekst 5">
            <a:extLst>
              <a:ext uri="{FF2B5EF4-FFF2-40B4-BE49-F238E27FC236}">
                <a16:creationId xmlns:a16="http://schemas.microsoft.com/office/drawing/2014/main" id="{107B6929-6FFD-DF88-F9FD-7EE650A02A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62D234-F42C-385B-6BFC-F6BE95C276A8}"/>
              </a:ext>
            </a:extLst>
          </p:cNvPr>
          <p:cNvSpPr>
            <a:spLocks noGrp="1"/>
          </p:cNvSpPr>
          <p:nvPr>
            <p:ph type="sldNum" sz="quarter" idx="12"/>
          </p:nvPr>
        </p:nvSpPr>
        <p:spPr/>
        <p:txBody>
          <a:bodyPr/>
          <a:lstStyle/>
          <a:p>
            <a:fld id="{12A19CA8-9E99-4D41-A514-F54DD8223C12}" type="slidenum">
              <a:rPr lang="nl-NL" smtClean="0"/>
              <a:t>‹nr.›</a:t>
            </a:fld>
            <a:endParaRPr lang="nl-NL"/>
          </a:p>
        </p:txBody>
      </p:sp>
    </p:spTree>
    <p:extLst>
      <p:ext uri="{BB962C8B-B14F-4D97-AF65-F5344CB8AC3E}">
        <p14:creationId xmlns:p14="http://schemas.microsoft.com/office/powerpoint/2010/main" val="3752591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EF845CC-534A-CB13-55A2-D5BEBCD819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7BB0A79-F81C-44EB-31DE-59897C945F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84AE0F5-300B-671E-B6C1-AE3D2B3167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nl-NL"/>
              <a:t>PROJECT NAAM</a:t>
            </a:r>
          </a:p>
        </p:txBody>
      </p:sp>
      <p:sp>
        <p:nvSpPr>
          <p:cNvPr id="5" name="Tijdelijke aanduiding voor voettekst 4">
            <a:extLst>
              <a:ext uri="{FF2B5EF4-FFF2-40B4-BE49-F238E27FC236}">
                <a16:creationId xmlns:a16="http://schemas.microsoft.com/office/drawing/2014/main" id="{BBAC20D6-403D-9224-BE83-F44CEAFE5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485D2D-B601-EC18-70F4-36DC1647CD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A19CA8-9E99-4D41-A514-F54DD8223C12}" type="slidenum">
              <a:rPr lang="nl-NL" smtClean="0"/>
              <a:t>‹nr.›</a:t>
            </a:fld>
            <a:endParaRPr lang="nl-NL"/>
          </a:p>
        </p:txBody>
      </p:sp>
    </p:spTree>
    <p:extLst>
      <p:ext uri="{BB962C8B-B14F-4D97-AF65-F5344CB8AC3E}">
        <p14:creationId xmlns:p14="http://schemas.microsoft.com/office/powerpoint/2010/main" val="196271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90" r:id="rId14"/>
    <p:sldLayoutId id="2147483691" r:id="rId15"/>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hyperlink" Target="https://eur-lex.europa.eu/legal-content/NL/TXT/HTML/?uri=CELEX:62018CC0620#t-ECR_62018CC0620_NL_01-E0004"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eur-lex.europa.eu/legal-content/NL/TXT/HTML/?uri=CELEX:62018CC0620#t-ECR_62018CC0620_NL_01-E000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5598D2B-8295-3E4F-9610-6B46902F3A98}"/>
              </a:ext>
            </a:extLst>
          </p:cNvPr>
          <p:cNvPicPr>
            <a:picLocks noGrp="1" noChangeAspect="1"/>
          </p:cNvPicPr>
          <p:nvPr>
            <p:ph type="pic" sz="quarter" idx="11"/>
          </p:nvPr>
        </p:nvPicPr>
        <p:blipFill>
          <a:blip r:embed="rId3"/>
          <a:srcRect l="139" r="139"/>
          <a:stretch/>
        </p:blipFill>
        <p:spPr/>
      </p:pic>
      <p:sp>
        <p:nvSpPr>
          <p:cNvPr id="36" name="Rectangle 35">
            <a:extLst>
              <a:ext uri="{FF2B5EF4-FFF2-40B4-BE49-F238E27FC236}">
                <a16:creationId xmlns:a16="http://schemas.microsoft.com/office/drawing/2014/main" id="{A8BDE052-C6DD-4FC1-BE34-2F3FB3EFAB33}"/>
              </a:ext>
            </a:extLst>
          </p:cNvPr>
          <p:cNvSpPr/>
          <p:nvPr/>
        </p:nvSpPr>
        <p:spPr>
          <a:xfrm>
            <a:off x="0" y="-394608"/>
            <a:ext cx="12192000" cy="6858000"/>
          </a:xfrm>
          <a:prstGeom prst="rect">
            <a:avLst/>
          </a:prstGeom>
          <a:gradFill flip="none" rotWithShape="1">
            <a:gsLst>
              <a:gs pos="100000">
                <a:schemeClr val="accent5">
                  <a:alpha val="79000"/>
                </a:schemeClr>
              </a:gs>
              <a:gs pos="50000">
                <a:schemeClr val="accent3">
                  <a:alpha val="78000"/>
                </a:schemeClr>
              </a:gs>
              <a:gs pos="0">
                <a:schemeClr val="accent2">
                  <a:alpha val="91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2" name="TextBox 301">
            <a:extLst>
              <a:ext uri="{FF2B5EF4-FFF2-40B4-BE49-F238E27FC236}">
                <a16:creationId xmlns:a16="http://schemas.microsoft.com/office/drawing/2014/main" id="{4456229C-FDAB-47FF-AFC3-9B74278BD74A}"/>
              </a:ext>
            </a:extLst>
          </p:cNvPr>
          <p:cNvSpPr txBox="1"/>
          <p:nvPr/>
        </p:nvSpPr>
        <p:spPr>
          <a:xfrm>
            <a:off x="1445887" y="2572727"/>
            <a:ext cx="9300226" cy="923330"/>
          </a:xfrm>
          <a:prstGeom prst="rect">
            <a:avLst/>
          </a:prstGeom>
          <a:noFill/>
        </p:spPr>
        <p:txBody>
          <a:bodyPr wrap="square" rtlCol="0" anchor="ctr">
            <a:spAutoFit/>
            <a:scene3d>
              <a:camera prst="orthographicFront"/>
              <a:lightRig rig="threePt" dir="t"/>
            </a:scene3d>
            <a:sp3d extrusionH="57150">
              <a:bevelT w="38100" h="38100"/>
              <a:bevelB w="38100" h="38100"/>
            </a:sp3d>
          </a:bodyPr>
          <a:lstStyle/>
          <a:p>
            <a:pPr algn="ctr"/>
            <a:r>
              <a:rPr lang="en-GB" sz="5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EU </a:t>
            </a:r>
            <a:r>
              <a:rPr lang="en-GB" sz="5400" dirty="0" err="1">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detacheren</a:t>
            </a:r>
            <a:endParaRPr lang="en-US" sz="54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04" name="Rectangle: Rounded Corners 303">
            <a:extLst>
              <a:ext uri="{FF2B5EF4-FFF2-40B4-BE49-F238E27FC236}">
                <a16:creationId xmlns:a16="http://schemas.microsoft.com/office/drawing/2014/main" id="{00A36E4F-638D-4088-BDEA-153038A30E1A}"/>
              </a:ext>
            </a:extLst>
          </p:cNvPr>
          <p:cNvSpPr/>
          <p:nvPr/>
        </p:nvSpPr>
        <p:spPr>
          <a:xfrm>
            <a:off x="4038600" y="4293096"/>
            <a:ext cx="4114800" cy="483218"/>
          </a:xfrm>
          <a:prstGeom prst="roundRect">
            <a:avLst>
              <a:gd name="adj" fmla="val 50000"/>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TextBox 302">
            <a:extLst>
              <a:ext uri="{FF2B5EF4-FFF2-40B4-BE49-F238E27FC236}">
                <a16:creationId xmlns:a16="http://schemas.microsoft.com/office/drawing/2014/main" id="{C3371A03-914C-407E-8D10-350EF922CD87}"/>
              </a:ext>
            </a:extLst>
          </p:cNvPr>
          <p:cNvSpPr txBox="1"/>
          <p:nvPr/>
        </p:nvSpPr>
        <p:spPr>
          <a:xfrm>
            <a:off x="4001271" y="4263479"/>
            <a:ext cx="4189458" cy="461665"/>
          </a:xfrm>
          <a:prstGeom prst="rect">
            <a:avLst/>
          </a:prstGeom>
          <a:noFill/>
        </p:spPr>
        <p:txBody>
          <a:bodyPr wrap="square" rtlCol="0" anchor="ctr">
            <a:spAutoFit/>
          </a:bodyPr>
          <a:lstStyle/>
          <a:p>
            <a:pPr algn="ctr"/>
            <a:r>
              <a:rPr lang="en-GB" sz="2400" dirty="0" err="1">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Zef</a:t>
            </a:r>
            <a:r>
              <a:rPr lang="en-GB" sz="24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rPr>
              <a:t> Even</a:t>
            </a:r>
            <a:endParaRPr lang="en-US" sz="2400" dirty="0">
              <a:solidFill>
                <a:schemeClr val="bg1"/>
              </a:solidFill>
              <a:latin typeface="Open Sans bold" panose="020B0806030504020204" pitchFamily="34" charset="0"/>
              <a:ea typeface="Open Sans bold" panose="020B0806030504020204" pitchFamily="34" charset="0"/>
              <a:cs typeface="Open Sans bold" panose="020B0806030504020204" pitchFamily="34" charset="0"/>
            </a:endParaRPr>
          </a:p>
        </p:txBody>
      </p:sp>
      <p:pic>
        <p:nvPicPr>
          <p:cNvPr id="3" name="Afbeelding 2" descr="Afbeelding met Lettertype, schermopname, zwart, tekst&#10;&#10;Automatisch gegenereerde beschrijving">
            <a:extLst>
              <a:ext uri="{FF2B5EF4-FFF2-40B4-BE49-F238E27FC236}">
                <a16:creationId xmlns:a16="http://schemas.microsoft.com/office/drawing/2014/main" id="{45828B29-46ED-04F8-C298-380ED42A2AEB}"/>
              </a:ext>
            </a:extLst>
          </p:cNvPr>
          <p:cNvPicPr>
            <a:picLocks noChangeAspect="1"/>
          </p:cNvPicPr>
          <p:nvPr/>
        </p:nvPicPr>
        <p:blipFill>
          <a:blip r:embed="rId4"/>
          <a:stretch>
            <a:fillRect/>
          </a:stretch>
        </p:blipFill>
        <p:spPr>
          <a:xfrm>
            <a:off x="3516600" y="-946491"/>
            <a:ext cx="5158800" cy="5158800"/>
          </a:xfrm>
          <a:prstGeom prst="rect">
            <a:avLst/>
          </a:prstGeom>
        </p:spPr>
      </p:pic>
    </p:spTree>
    <p:extLst>
      <p:ext uri="{BB962C8B-B14F-4D97-AF65-F5344CB8AC3E}">
        <p14:creationId xmlns:p14="http://schemas.microsoft.com/office/powerpoint/2010/main" val="3959481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8" y="1052430"/>
            <a:ext cx="10743535"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Detacheringsrichtlijn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toep</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recht</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eerste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periode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4624343"/>
          </a:xfrm>
          <a:prstGeom prst="rect">
            <a:avLst/>
          </a:prstGeom>
          <a:noFill/>
        </p:spPr>
        <p:txBody>
          <a:bodyPr wrap="square" rtlCol="0">
            <a:spAutoFit/>
          </a:bodyPr>
          <a:lstStyle/>
          <a:p>
            <a:pPr marL="342900" indent="-342900" algn="just">
              <a:lnSpc>
                <a:spcPct val="150000"/>
              </a:lnSpc>
              <a:buFont typeface="Wingdings" pitchFamily="2" charset="2"/>
              <a:buChar char="§"/>
            </a:pPr>
            <a:r>
              <a:rPr lang="nl-NL" sz="2300" dirty="0"/>
              <a:t>12/18 </a:t>
            </a:r>
            <a:r>
              <a:rPr lang="nl-NL" sz="2300" dirty="0" err="1"/>
              <a:t>mnden</a:t>
            </a:r>
            <a:r>
              <a:rPr lang="nl-NL" sz="2300" dirty="0"/>
              <a:t> gunstigere regelingen wet/’avv’-cao ontvangende lidstaat (3 lid 1)</a:t>
            </a:r>
          </a:p>
          <a:p>
            <a:pPr algn="just"/>
            <a:r>
              <a:rPr lang="nl-NL" sz="2000" dirty="0"/>
              <a:t>a) maximale werk- en minimale rustperioden;</a:t>
            </a:r>
          </a:p>
          <a:p>
            <a:pPr algn="just"/>
            <a:r>
              <a:rPr lang="nl-NL" sz="2000" dirty="0"/>
              <a:t>b) minimumaantal betaalde jaarlijkse verlofdagen;</a:t>
            </a:r>
          </a:p>
          <a:p>
            <a:pPr algn="just"/>
            <a:r>
              <a:rPr lang="nl-NL" sz="2000" dirty="0"/>
              <a:t>c) </a:t>
            </a:r>
            <a:r>
              <a:rPr lang="nl-NL" sz="2000" dirty="0">
                <a:solidFill>
                  <a:srgbClr val="FF0000"/>
                </a:solidFill>
              </a:rPr>
              <a:t>beloning</a:t>
            </a:r>
            <a:r>
              <a:rPr lang="nl-NL" sz="2000" dirty="0"/>
              <a:t>, inclusief vergoedingen voor overwerk; n.v.t. op aanvullende bedrijfspensioenregelingen;</a:t>
            </a:r>
          </a:p>
          <a:p>
            <a:pPr algn="just"/>
            <a:r>
              <a:rPr lang="nl-NL" sz="2000" dirty="0"/>
              <a:t>d) voorwaarden voor ter beschikking stellen van werknemers, inzonderheid door uitzendbedrijven;</a:t>
            </a:r>
          </a:p>
          <a:p>
            <a:pPr algn="just"/>
            <a:r>
              <a:rPr lang="nl-NL" sz="2000" dirty="0"/>
              <a:t>e) gezondheid, veiligheid en hygiëne op het werk;</a:t>
            </a:r>
          </a:p>
          <a:p>
            <a:pPr algn="just"/>
            <a:r>
              <a:rPr lang="nl-NL" sz="2000" dirty="0"/>
              <a:t>f) beschermende maatregelen zwangere /net bevallen vrouwen, van kinderen en jongeren;</a:t>
            </a:r>
          </a:p>
          <a:p>
            <a:pPr algn="just"/>
            <a:r>
              <a:rPr lang="nl-NL" sz="2000" dirty="0"/>
              <a:t>g) gelijke behandeling m/v, alsmede andere bepalingen inzake niet-discriminatie;</a:t>
            </a:r>
          </a:p>
          <a:p>
            <a:pPr algn="just"/>
            <a:r>
              <a:rPr lang="nl-NL" sz="2000" dirty="0"/>
              <a:t>h) de voorwaarden van huisvesting van werknemers, indien de werkgever huisvesting ter beschikking stelt aan werknemers die zich niet op hun gewone werkplaats bevinden;</a:t>
            </a:r>
          </a:p>
          <a:p>
            <a:pPr algn="just"/>
            <a:r>
              <a:rPr lang="nl-NL" sz="2000" dirty="0"/>
              <a:t>i) toeslagen of vergoeding van uitgaven voor reis-, maaltijd- en verblijfkosten voor werknemers die beroepshalve van huis zijn (NB bij reizen in lidstaat ontvangst).</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10</a:t>
            </a:fld>
            <a:endParaRPr lang="en-US" dirty="0">
              <a:solidFill>
                <a:schemeClr val="tx1"/>
              </a:solidFill>
            </a:endParaRPr>
          </a:p>
        </p:txBody>
      </p:sp>
    </p:spTree>
    <p:extLst>
      <p:ext uri="{BB962C8B-B14F-4D97-AF65-F5344CB8AC3E}">
        <p14:creationId xmlns:p14="http://schemas.microsoft.com/office/powerpoint/2010/main" val="216039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8" y="1052430"/>
            <a:ext cx="10743535"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Detacheringsrichtlijn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toep</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recht</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eerste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periode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4338111"/>
          </a:xfrm>
          <a:prstGeom prst="rect">
            <a:avLst/>
          </a:prstGeom>
          <a:noFill/>
        </p:spPr>
        <p:txBody>
          <a:bodyPr wrap="square" rtlCol="0">
            <a:spAutoFit/>
          </a:bodyPr>
          <a:lstStyle/>
          <a:p>
            <a:pPr marL="342900" indent="-342900" algn="just">
              <a:lnSpc>
                <a:spcPct val="150000"/>
              </a:lnSpc>
              <a:buFont typeface="Wingdings" pitchFamily="2" charset="2"/>
              <a:buChar char="§"/>
            </a:pPr>
            <a:r>
              <a:rPr lang="nl-NL" sz="2300" dirty="0"/>
              <a:t>Maar verdergaande toepassing recht ontvangende lidstaat bij uitzending (3 lid 1)</a:t>
            </a:r>
          </a:p>
          <a:p>
            <a:pPr marL="800100" lvl="1" indent="-342900" algn="just">
              <a:lnSpc>
                <a:spcPct val="150000"/>
              </a:lnSpc>
              <a:buFont typeface="Wingdings" pitchFamily="2" charset="2"/>
              <a:buChar char="§"/>
            </a:pPr>
            <a:r>
              <a:rPr lang="nl-NL" sz="2000" dirty="0"/>
              <a:t>uitzendkrachten komen voor inlenersbeloning in aanmerking, ook als geen avv-cao (art. 3 lid 1ter);</a:t>
            </a:r>
          </a:p>
          <a:p>
            <a:pPr marL="800100" lvl="1" indent="-342900" algn="just">
              <a:lnSpc>
                <a:spcPct val="150000"/>
              </a:lnSpc>
              <a:buFont typeface="Wingdings" pitchFamily="2" charset="2"/>
              <a:buChar char="§"/>
            </a:pPr>
            <a:r>
              <a:rPr lang="nl-NL" sz="2000" dirty="0"/>
              <a:t>lidstaten mogen ook andere arbeidsvoorwaarden en –omstandigheden voor uitzendkrachten voorschrijven (art. 3 lid 9)</a:t>
            </a:r>
          </a:p>
          <a:p>
            <a:pPr marL="342900" indent="-342900" algn="just">
              <a:lnSpc>
                <a:spcPct val="150000"/>
              </a:lnSpc>
              <a:buFont typeface="Wingdings" pitchFamily="2" charset="2"/>
              <a:buChar char="§"/>
            </a:pPr>
            <a:r>
              <a:rPr lang="nl-NL" sz="2000" dirty="0"/>
              <a:t>Lidstaten kunnen daarnaast (voor alle typen detachering) andere arbeidsvoorwaarden en –omstandigheden voorschrijven op grond van redenen van openbare orde (art. 3 lid 10; maar niet makkelijk gezien </a:t>
            </a:r>
            <a:r>
              <a:rPr lang="nl-NL" sz="2000" dirty="0" err="1"/>
              <a:t>HvJ</a:t>
            </a:r>
            <a:r>
              <a:rPr lang="nl-NL" sz="2000" dirty="0"/>
              <a:t> Commissie/Luxemburg)</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205607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8" y="1052430"/>
            <a:ext cx="10743535"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Detacheringsrichtlijn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toep</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recht</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periode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daarna</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4610301"/>
          </a:xfrm>
          <a:prstGeom prst="rect">
            <a:avLst/>
          </a:prstGeom>
          <a:noFill/>
        </p:spPr>
        <p:txBody>
          <a:bodyPr wrap="square" rtlCol="0">
            <a:spAutoFit/>
          </a:bodyPr>
          <a:lstStyle/>
          <a:p>
            <a:pPr marL="342900" indent="-342900" algn="just">
              <a:lnSpc>
                <a:spcPct val="150000"/>
              </a:lnSpc>
              <a:buFont typeface="Wingdings" pitchFamily="2" charset="2"/>
              <a:buChar char="§"/>
            </a:pPr>
            <a:r>
              <a:rPr lang="nl-NL" sz="2200" dirty="0"/>
              <a:t>Na 12 maanden, met mogelijkheid tot verlenging naar 18 maanden, zijn alle gunstigere regelingen uit wet/avv-cao ontvangende lidstaat van toepassing, behoudens (3 lid 1bis)</a:t>
            </a:r>
          </a:p>
          <a:p>
            <a:pPr marL="800100" lvl="1" indent="-342900" algn="just">
              <a:lnSpc>
                <a:spcPct val="150000"/>
              </a:lnSpc>
              <a:buFont typeface="Wingdings" pitchFamily="2" charset="2"/>
              <a:buChar char="§"/>
            </a:pPr>
            <a:r>
              <a:rPr lang="nl-NL" sz="2200" dirty="0"/>
              <a:t>procedures, formaliteiten en voorwaarden van de sluiting en de beëindiging van de arbeidsovereenkomst, met inbegrip van concurrentiebedingen</a:t>
            </a:r>
          </a:p>
          <a:p>
            <a:pPr marL="800100" lvl="1" indent="-342900" algn="just">
              <a:lnSpc>
                <a:spcPct val="150000"/>
              </a:lnSpc>
              <a:buFont typeface="Wingdings" pitchFamily="2" charset="2"/>
              <a:buChar char="§"/>
            </a:pPr>
            <a:r>
              <a:rPr lang="nl-NL" sz="2200" dirty="0"/>
              <a:t> aanvullende bedrijfspensioenregelingen</a:t>
            </a:r>
          </a:p>
          <a:p>
            <a:pPr marL="800100" lvl="1" indent="-342900" algn="just">
              <a:lnSpc>
                <a:spcPct val="150000"/>
              </a:lnSpc>
              <a:buFont typeface="Wingdings" pitchFamily="2" charset="2"/>
              <a:buChar char="§"/>
            </a:pPr>
            <a:r>
              <a:rPr lang="nl-NL" sz="2200" dirty="0"/>
              <a:t>[en loondoorbetaling bij ziekte; </a:t>
            </a:r>
            <a:r>
              <a:rPr lang="nl-NL" sz="2200" dirty="0" err="1"/>
              <a:t>HvJ</a:t>
            </a:r>
            <a:r>
              <a:rPr lang="nl-NL" sz="2200" dirty="0"/>
              <a:t> </a:t>
            </a:r>
            <a:r>
              <a:rPr lang="nl-NL" sz="2200" dirty="0" err="1"/>
              <a:t>Paletta</a:t>
            </a:r>
            <a:r>
              <a:rPr lang="nl-NL" sz="2200" dirty="0"/>
              <a:t>] </a:t>
            </a:r>
          </a:p>
          <a:p>
            <a:pPr marL="342900" indent="-342900" algn="just">
              <a:lnSpc>
                <a:spcPct val="150000"/>
              </a:lnSpc>
              <a:buFont typeface="Wingdings" pitchFamily="2" charset="2"/>
              <a:buChar char="§"/>
            </a:pPr>
            <a:r>
              <a:rPr lang="nl-NL" sz="2200" dirty="0"/>
              <a:t>Vervanging van gedetacheerde </a:t>
            </a:r>
            <a:r>
              <a:rPr lang="nl-NL" sz="2200" dirty="0" err="1"/>
              <a:t>wn</a:t>
            </a:r>
            <a:r>
              <a:rPr lang="nl-NL" sz="2200" dirty="0"/>
              <a:t> laat teller niet opnieuw starten (art. 3 lid 1bis </a:t>
            </a:r>
            <a:r>
              <a:rPr lang="nl-NL" sz="2200" dirty="0" err="1"/>
              <a:t>Deta</a:t>
            </a:r>
            <a:r>
              <a:rPr lang="nl-NL" sz="2200" dirty="0"/>
              <a:t> </a:t>
            </a:r>
            <a:r>
              <a:rPr lang="nl-NL" sz="2200" dirty="0" err="1"/>
              <a:t>Rl</a:t>
            </a:r>
            <a:r>
              <a:rPr lang="nl-NL" sz="2200" dirty="0"/>
              <a:t>)</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2177453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8" y="1052430"/>
            <a:ext cx="10743535"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Handhavingsrichtlijn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adm.</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eisen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en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controle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3368614"/>
          </a:xfrm>
          <a:prstGeom prst="rect">
            <a:avLst/>
          </a:prstGeom>
          <a:noFill/>
        </p:spPr>
        <p:txBody>
          <a:bodyPr wrap="square" rtlCol="0">
            <a:spAutoFit/>
          </a:bodyPr>
          <a:lstStyle/>
          <a:p>
            <a:pPr marL="342900" indent="-342900" algn="just">
              <a:lnSpc>
                <a:spcPct val="150000"/>
              </a:lnSpc>
              <a:buFont typeface="Wingdings" pitchFamily="2" charset="2"/>
              <a:buChar char="§"/>
            </a:pPr>
            <a:r>
              <a:rPr lang="nl-NL" sz="2400" dirty="0"/>
              <a:t>Lidstaat mag notificatie eisen (art. 9):</a:t>
            </a:r>
          </a:p>
          <a:p>
            <a:pPr marL="800100" lvl="1" indent="-342900" algn="just">
              <a:lnSpc>
                <a:spcPct val="150000"/>
              </a:lnSpc>
              <a:buFont typeface="Wingdings" pitchFamily="2" charset="2"/>
              <a:buChar char="§"/>
            </a:pPr>
            <a:r>
              <a:rPr lang="nl-NL" sz="2000" dirty="0"/>
              <a:t>Identiteit dienstverrichter</a:t>
            </a:r>
          </a:p>
          <a:p>
            <a:pPr marL="800100" lvl="1" indent="-342900" algn="just">
              <a:lnSpc>
                <a:spcPct val="150000"/>
              </a:lnSpc>
              <a:buFont typeface="Wingdings" pitchFamily="2" charset="2"/>
              <a:buChar char="§"/>
            </a:pPr>
            <a:r>
              <a:rPr lang="nl-NL" sz="2000" dirty="0"/>
              <a:t>Verwachte aantal geïdentificeerde gedetacheerde werknemers</a:t>
            </a:r>
          </a:p>
          <a:p>
            <a:pPr marL="800100" lvl="1" indent="-342900" algn="just">
              <a:lnSpc>
                <a:spcPct val="150000"/>
              </a:lnSpc>
              <a:buFont typeface="Wingdings" pitchFamily="2" charset="2"/>
              <a:buChar char="§"/>
            </a:pPr>
            <a:r>
              <a:rPr lang="nl-NL" sz="2000" dirty="0"/>
              <a:t>Naam contactpersoon</a:t>
            </a:r>
          </a:p>
          <a:p>
            <a:pPr marL="800100" lvl="1" indent="-342900" algn="just">
              <a:lnSpc>
                <a:spcPct val="150000"/>
              </a:lnSpc>
              <a:buFont typeface="Wingdings" pitchFamily="2" charset="2"/>
              <a:buChar char="§"/>
            </a:pPr>
            <a:r>
              <a:rPr lang="nl-NL" sz="2000" dirty="0"/>
              <a:t>Verwachte duur en voorgenomen start- en einddatum detachering</a:t>
            </a:r>
          </a:p>
          <a:p>
            <a:pPr marL="800100" lvl="1" indent="-342900" algn="just">
              <a:lnSpc>
                <a:spcPct val="150000"/>
              </a:lnSpc>
              <a:buFont typeface="Wingdings" pitchFamily="2" charset="2"/>
              <a:buChar char="§"/>
            </a:pPr>
            <a:r>
              <a:rPr lang="nl-NL" sz="2000" dirty="0"/>
              <a:t>Adres werkplek</a:t>
            </a:r>
          </a:p>
          <a:p>
            <a:pPr marL="800100" lvl="1" indent="-342900" algn="just">
              <a:lnSpc>
                <a:spcPct val="150000"/>
              </a:lnSpc>
              <a:buFont typeface="Wingdings" pitchFamily="2" charset="2"/>
              <a:buChar char="§"/>
            </a:pPr>
            <a:r>
              <a:rPr lang="nl-NL" sz="2000" dirty="0"/>
              <a:t>Aard diensten</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221867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8" y="1052430"/>
            <a:ext cx="10743535"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Handhavingsrichtlijn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adm.</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eisen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en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controle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4097725"/>
          </a:xfrm>
          <a:prstGeom prst="rect">
            <a:avLst/>
          </a:prstGeom>
          <a:noFill/>
        </p:spPr>
        <p:txBody>
          <a:bodyPr wrap="square" rtlCol="0">
            <a:spAutoFit/>
          </a:bodyPr>
          <a:lstStyle/>
          <a:p>
            <a:pPr marL="342900" indent="-342900" algn="just">
              <a:lnSpc>
                <a:spcPct val="150000"/>
              </a:lnSpc>
              <a:buFont typeface="Wingdings" pitchFamily="2" charset="2"/>
              <a:buChar char="§"/>
            </a:pPr>
            <a:r>
              <a:rPr lang="nl-NL" sz="2400" dirty="0"/>
              <a:t>Lidstaat mag eisen bepaalde documenten aanwezig te hebben (art. 9):</a:t>
            </a:r>
          </a:p>
          <a:p>
            <a:pPr marL="800100" lvl="1" indent="-342900" algn="just">
              <a:lnSpc>
                <a:spcPct val="150000"/>
              </a:lnSpc>
              <a:buFont typeface="Wingdings" pitchFamily="2" charset="2"/>
              <a:buChar char="§"/>
            </a:pPr>
            <a:r>
              <a:rPr lang="nl-NL" sz="2000" dirty="0"/>
              <a:t>arbeidsovereenkomst</a:t>
            </a:r>
          </a:p>
          <a:p>
            <a:pPr marL="800100" lvl="1" indent="-342900" algn="just">
              <a:lnSpc>
                <a:spcPct val="150000"/>
              </a:lnSpc>
              <a:buFont typeface="Wingdings" pitchFamily="2" charset="2"/>
              <a:buChar char="§"/>
            </a:pPr>
            <a:r>
              <a:rPr lang="nl-NL" sz="2000" dirty="0"/>
              <a:t>loonstrookjes</a:t>
            </a:r>
          </a:p>
          <a:p>
            <a:pPr marL="800100" lvl="1" indent="-342900" algn="just">
              <a:lnSpc>
                <a:spcPct val="150000"/>
              </a:lnSpc>
              <a:buFont typeface="Wingdings" pitchFamily="2" charset="2"/>
              <a:buChar char="§"/>
            </a:pPr>
            <a:r>
              <a:rPr lang="nl-NL" sz="2000" dirty="0"/>
              <a:t>arbeidstijdenoverzichten</a:t>
            </a:r>
          </a:p>
          <a:p>
            <a:pPr marL="800100" lvl="1" indent="-342900" algn="just">
              <a:lnSpc>
                <a:spcPct val="150000"/>
              </a:lnSpc>
              <a:buFont typeface="Wingdings" pitchFamily="2" charset="2"/>
              <a:buChar char="§"/>
            </a:pPr>
            <a:r>
              <a:rPr lang="nl-NL" sz="2000" dirty="0"/>
              <a:t>betalingsbewijzen van lonen</a:t>
            </a:r>
          </a:p>
          <a:p>
            <a:pPr marL="342900" indent="-342900" algn="just">
              <a:lnSpc>
                <a:spcPct val="150000"/>
              </a:lnSpc>
              <a:buFont typeface="Wingdings" pitchFamily="2" charset="2"/>
              <a:buChar char="§"/>
            </a:pPr>
            <a:r>
              <a:rPr lang="nl-NL" sz="2400" dirty="0"/>
              <a:t>Deze documenten mogen ook na het einde van de detachering worden opgevraagd</a:t>
            </a:r>
          </a:p>
          <a:p>
            <a:pPr marL="342900" indent="-342900" algn="just">
              <a:lnSpc>
                <a:spcPct val="150000"/>
              </a:lnSpc>
              <a:buFont typeface="Wingdings" pitchFamily="2" charset="2"/>
              <a:buChar char="§"/>
            </a:pPr>
            <a:r>
              <a:rPr lang="nl-NL" sz="2400" dirty="0"/>
              <a:t>[A1 certificaat (sociaal zekerheidsrecht)]</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2626633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8" y="1052430"/>
            <a:ext cx="10743535"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Handhavingsrichtlijn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enkele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bijzonderheden</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4199611"/>
          </a:xfrm>
          <a:prstGeom prst="rect">
            <a:avLst/>
          </a:prstGeom>
          <a:noFill/>
        </p:spPr>
        <p:txBody>
          <a:bodyPr wrap="square" rtlCol="0">
            <a:spAutoFit/>
          </a:bodyPr>
          <a:lstStyle/>
          <a:p>
            <a:pPr marL="342900" indent="-342900" algn="just">
              <a:lnSpc>
                <a:spcPct val="150000"/>
              </a:lnSpc>
              <a:buFont typeface="Wingdings" pitchFamily="2" charset="2"/>
              <a:buChar char="§"/>
            </a:pPr>
            <a:r>
              <a:rPr lang="nl-NL" sz="2000" dirty="0" err="1"/>
              <a:t>Wn</a:t>
            </a:r>
            <a:r>
              <a:rPr lang="nl-NL" sz="2000" dirty="0"/>
              <a:t> mag meteen worden gedetacheerd (geen eis aan duur arbeidsovereenkomst / anders sociale zekerheid)</a:t>
            </a:r>
          </a:p>
          <a:p>
            <a:pPr marL="342900" indent="-342900" algn="just">
              <a:lnSpc>
                <a:spcPct val="150000"/>
              </a:lnSpc>
              <a:buFont typeface="Wingdings" pitchFamily="2" charset="2"/>
              <a:buChar char="§"/>
            </a:pPr>
            <a:r>
              <a:rPr lang="nl-NL" sz="2000" dirty="0"/>
              <a:t>Derdelanders mogen ook worden gedetacheerd</a:t>
            </a:r>
          </a:p>
          <a:p>
            <a:pPr marL="342900" indent="-342900" algn="just">
              <a:lnSpc>
                <a:spcPct val="150000"/>
              </a:lnSpc>
              <a:buFont typeface="Wingdings" pitchFamily="2" charset="2"/>
              <a:buChar char="§"/>
            </a:pPr>
            <a:r>
              <a:rPr lang="nl-NL" sz="2000" dirty="0"/>
              <a:t>Gedetacheerde </a:t>
            </a:r>
            <a:r>
              <a:rPr lang="nl-NL" sz="2000" dirty="0" err="1"/>
              <a:t>wns</a:t>
            </a:r>
            <a:r>
              <a:rPr lang="nl-NL" sz="2000" dirty="0"/>
              <a:t> hebben recht op informatie op grond van transparante en voorspelbare arbeidsvoorwaarden</a:t>
            </a:r>
          </a:p>
          <a:p>
            <a:pPr marL="342900" indent="-342900" algn="just">
              <a:lnSpc>
                <a:spcPct val="150000"/>
              </a:lnSpc>
              <a:buFont typeface="Wingdings" pitchFamily="2" charset="2"/>
              <a:buChar char="§"/>
            </a:pPr>
            <a:r>
              <a:rPr lang="nl-NL" sz="2000" dirty="0"/>
              <a:t>Collectieve acties om betere arbeidsvoorwaarden gedetacheerde </a:t>
            </a:r>
            <a:r>
              <a:rPr lang="nl-NL" sz="2000" dirty="0" err="1"/>
              <a:t>wns</a:t>
            </a:r>
            <a:r>
              <a:rPr lang="nl-NL" sz="2000" dirty="0"/>
              <a:t> dan op grond van </a:t>
            </a:r>
            <a:r>
              <a:rPr lang="nl-NL" sz="2000" dirty="0" err="1"/>
              <a:t>Deta</a:t>
            </a:r>
            <a:r>
              <a:rPr lang="nl-NL" sz="2000" dirty="0"/>
              <a:t> </a:t>
            </a:r>
            <a:r>
              <a:rPr lang="nl-NL" sz="2000" dirty="0" err="1"/>
              <a:t>Rl</a:t>
            </a:r>
            <a:r>
              <a:rPr lang="nl-NL" sz="2000" dirty="0"/>
              <a:t> mogen </a:t>
            </a:r>
            <a:r>
              <a:rPr lang="nl-NL" sz="2000" dirty="0" err="1"/>
              <a:t>i.b.</a:t>
            </a:r>
            <a:r>
              <a:rPr lang="nl-NL" sz="2000" dirty="0"/>
              <a:t> niet (</a:t>
            </a:r>
            <a:r>
              <a:rPr lang="nl-NL" sz="2000" dirty="0" err="1"/>
              <a:t>HvJ</a:t>
            </a:r>
            <a:r>
              <a:rPr lang="nl-NL" sz="2000" dirty="0"/>
              <a:t> </a:t>
            </a:r>
            <a:r>
              <a:rPr lang="nl-NL" sz="2000" dirty="0" err="1"/>
              <a:t>Laval</a:t>
            </a:r>
            <a:r>
              <a:rPr lang="nl-NL" sz="2000" dirty="0"/>
              <a:t>)</a:t>
            </a:r>
          </a:p>
          <a:p>
            <a:pPr marL="342900" indent="-342900" algn="just">
              <a:lnSpc>
                <a:spcPct val="150000"/>
              </a:lnSpc>
              <a:buFont typeface="Wingdings" pitchFamily="2" charset="2"/>
              <a:buChar char="§"/>
            </a:pPr>
            <a:r>
              <a:rPr lang="nl-NL" sz="2000" dirty="0"/>
              <a:t>Check substantiële activiteiten in lidstaat van waaruit detachering plaatsvindt (art. 4 lid 2 </a:t>
            </a:r>
            <a:r>
              <a:rPr lang="nl-NL" sz="2000" dirty="0" err="1"/>
              <a:t>HandhavingsRl</a:t>
            </a:r>
            <a:r>
              <a:rPr lang="nl-NL" sz="2000" dirty="0"/>
              <a:t>) / check tijdelijkheid detachering (art. 4 lid 3 </a:t>
            </a:r>
            <a:r>
              <a:rPr lang="nl-NL" sz="2000" dirty="0" err="1"/>
              <a:t>HandhavingsRl</a:t>
            </a:r>
            <a:r>
              <a:rPr lang="nl-NL" sz="2000" dirty="0"/>
              <a:t>)</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468747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8" y="1052430"/>
            <a:ext cx="10743535"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Handhavingsrichtlijn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enkele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bijzonderheden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loon</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2352952"/>
          </a:xfrm>
          <a:prstGeom prst="rect">
            <a:avLst/>
          </a:prstGeom>
          <a:noFill/>
        </p:spPr>
        <p:txBody>
          <a:bodyPr wrap="square" rtlCol="0">
            <a:spAutoFit/>
          </a:bodyPr>
          <a:lstStyle/>
          <a:p>
            <a:pPr marL="342900" indent="-342900" algn="just">
              <a:lnSpc>
                <a:spcPct val="150000"/>
              </a:lnSpc>
              <a:buFont typeface="Wingdings" pitchFamily="2" charset="2"/>
              <a:buChar char="§"/>
            </a:pPr>
            <a:r>
              <a:rPr lang="nl-NL" sz="2000" dirty="0"/>
              <a:t>Brutoloon land van herkomst vergelijken met brutoloon land van ontvangst</a:t>
            </a:r>
          </a:p>
          <a:p>
            <a:pPr marL="342900" indent="-342900" algn="just">
              <a:lnSpc>
                <a:spcPct val="150000"/>
              </a:lnSpc>
              <a:buFont typeface="Wingdings" pitchFamily="2" charset="2"/>
              <a:buChar char="§"/>
            </a:pPr>
            <a:r>
              <a:rPr lang="nl-NL" sz="2000" dirty="0"/>
              <a:t>Pakketvergelijking mag (ook bij cao)</a:t>
            </a:r>
          </a:p>
          <a:p>
            <a:pPr marL="342900" indent="-342900" algn="just">
              <a:lnSpc>
                <a:spcPct val="150000"/>
              </a:lnSpc>
              <a:buFont typeface="Wingdings" pitchFamily="2" charset="2"/>
              <a:buChar char="§"/>
            </a:pPr>
            <a:r>
              <a:rPr lang="nl-NL" sz="2000" dirty="0"/>
              <a:t>Onkostenvergoeding is geen loon (maar niet altijd helder vast te stellen; </a:t>
            </a:r>
            <a:r>
              <a:rPr lang="nl-NL" sz="2000" dirty="0" err="1"/>
              <a:t>HvJ</a:t>
            </a:r>
            <a:r>
              <a:rPr lang="nl-NL" sz="2000" dirty="0"/>
              <a:t> </a:t>
            </a:r>
            <a:r>
              <a:rPr lang="nl-NL" sz="2000" dirty="0" err="1"/>
              <a:t>Rapisped</a:t>
            </a:r>
            <a:r>
              <a:rPr lang="nl-NL" sz="2000" dirty="0"/>
              <a:t> forfaitaire en progressieve karakter vergoeding)</a:t>
            </a:r>
          </a:p>
          <a:p>
            <a:pPr marL="342900" indent="-342900" algn="just">
              <a:lnSpc>
                <a:spcPct val="150000"/>
              </a:lnSpc>
              <a:buFont typeface="Wingdings" pitchFamily="2" charset="2"/>
              <a:buChar char="§"/>
            </a:pPr>
            <a:r>
              <a:rPr lang="nl-NL" sz="2000" dirty="0"/>
              <a:t>Bij twijfel: geen loon op grond van 3 lid 7 </a:t>
            </a:r>
            <a:r>
              <a:rPr lang="nl-NL" sz="2000" dirty="0" err="1"/>
              <a:t>Deta</a:t>
            </a:r>
            <a:r>
              <a:rPr lang="nl-NL" sz="2000" dirty="0"/>
              <a:t> </a:t>
            </a:r>
            <a:r>
              <a:rPr lang="nl-NL" sz="2000" dirty="0" err="1"/>
              <a:t>Rl</a:t>
            </a:r>
            <a:r>
              <a:rPr lang="nl-NL" sz="2000" dirty="0"/>
              <a:t> </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2568694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9" y="1052430"/>
            <a:ext cx="8758862"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Nederlandse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implementatie</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 name="Tijdelijke aanduiding voor inhoud 2">
            <a:extLst>
              <a:ext uri="{FF2B5EF4-FFF2-40B4-BE49-F238E27FC236}">
                <a16:creationId xmlns:a16="http://schemas.microsoft.com/office/drawing/2014/main" id="{86079789-474E-DD29-30D9-20EFE0014E55}"/>
              </a:ext>
            </a:extLst>
          </p:cNvPr>
          <p:cNvSpPr>
            <a:spLocks noGrp="1"/>
          </p:cNvSpPr>
          <p:nvPr>
            <p:ph sz="half" idx="1"/>
          </p:nvPr>
        </p:nvSpPr>
        <p:spPr>
          <a:xfrm>
            <a:off x="1258672" y="1825625"/>
            <a:ext cx="4761127" cy="4530724"/>
          </a:xfrm>
        </p:spPr>
        <p:txBody>
          <a:bodyPr>
            <a:noAutofit/>
          </a:bodyPr>
          <a:lstStyle/>
          <a:p>
            <a:pPr marL="342900" indent="-342900" algn="just">
              <a:lnSpc>
                <a:spcPct val="150000"/>
              </a:lnSpc>
              <a:buFont typeface="Wingdings" pitchFamily="2" charset="2"/>
              <a:buChar char="§"/>
            </a:pPr>
            <a:r>
              <a:rPr lang="nl-NL" sz="1600" dirty="0" err="1"/>
              <a:t>WagwEU</a:t>
            </a:r>
            <a:r>
              <a:rPr lang="nl-NL" sz="1600" dirty="0"/>
              <a:t> &amp; </a:t>
            </a:r>
            <a:r>
              <a:rPr lang="nl-NL" sz="1600" dirty="0" err="1"/>
              <a:t>BagwEU</a:t>
            </a:r>
            <a:endParaRPr lang="nl-NL" sz="1600" dirty="0"/>
          </a:p>
          <a:p>
            <a:pPr marL="342900" indent="-342900" algn="just">
              <a:lnSpc>
                <a:spcPct val="150000"/>
              </a:lnSpc>
              <a:buFont typeface="Wingdings" pitchFamily="2" charset="2"/>
              <a:buChar char="§"/>
            </a:pPr>
            <a:r>
              <a:rPr lang="nl-NL" sz="1600" dirty="0"/>
              <a:t>Regeling arbeidsvoorwaarden gedetacheerde werknemers in de EU</a:t>
            </a:r>
          </a:p>
          <a:p>
            <a:pPr marL="342900" indent="-342900" algn="just">
              <a:lnSpc>
                <a:spcPct val="150000"/>
              </a:lnSpc>
              <a:buFont typeface="Wingdings" pitchFamily="2" charset="2"/>
              <a:buChar char="§"/>
            </a:pPr>
            <a:r>
              <a:rPr lang="nl-NL" sz="1600" dirty="0">
                <a:cs typeface="Times New Roman" panose="02020603050405020304" pitchFamily="18" charset="0"/>
              </a:rPr>
              <a:t>Beleidsregel boeteoplegging </a:t>
            </a:r>
            <a:r>
              <a:rPr lang="nl-NL" sz="1600" dirty="0" err="1">
                <a:cs typeface="Times New Roman" panose="02020603050405020304" pitchFamily="18" charset="0"/>
              </a:rPr>
              <a:t>WagwEU</a:t>
            </a:r>
            <a:r>
              <a:rPr lang="nl-NL" sz="1600" dirty="0">
                <a:cs typeface="Times New Roman" panose="02020603050405020304" pitchFamily="18" charset="0"/>
              </a:rPr>
              <a:t> 2023</a:t>
            </a:r>
            <a:endParaRPr lang="nl-NL" sz="1600" dirty="0">
              <a:ea typeface="Calibri" panose="020F0502020204030204" pitchFamily="34" charset="0"/>
              <a:cs typeface="Times New Roman" panose="02020603050405020304" pitchFamily="18" charset="0"/>
            </a:endParaRPr>
          </a:p>
          <a:p>
            <a:pPr marL="342900" indent="-342900" algn="just">
              <a:lnSpc>
                <a:spcPct val="150000"/>
              </a:lnSpc>
              <a:buFont typeface="Wingdings" pitchFamily="2" charset="2"/>
              <a:buChar char="§"/>
            </a:pPr>
            <a:r>
              <a:rPr lang="nl-NL" sz="1600" dirty="0">
                <a:cs typeface="Times New Roman" panose="02020603050405020304" pitchFamily="18" charset="0"/>
              </a:rPr>
              <a:t>WAVV </a:t>
            </a:r>
          </a:p>
          <a:p>
            <a:pPr marL="342900" indent="-342900" algn="just">
              <a:lnSpc>
                <a:spcPct val="150000"/>
              </a:lnSpc>
              <a:buFont typeface="Wingdings" pitchFamily="2" charset="2"/>
              <a:buChar char="§"/>
            </a:pPr>
            <a:r>
              <a:rPr lang="nl-NL" sz="1600" dirty="0"/>
              <a:t>Wet Goed </a:t>
            </a:r>
            <a:r>
              <a:rPr lang="nl-NL" sz="1600" dirty="0" err="1"/>
              <a:t>Verhuurderschap</a:t>
            </a:r>
            <a:endParaRPr lang="nl-NL" sz="1600" dirty="0"/>
          </a:p>
          <a:p>
            <a:pPr marL="342900" indent="-342900" algn="just">
              <a:lnSpc>
                <a:spcPct val="150000"/>
              </a:lnSpc>
              <a:buFont typeface="Wingdings" pitchFamily="2" charset="2"/>
              <a:buChar char="§"/>
            </a:pPr>
            <a:r>
              <a:rPr lang="nl-NL" sz="1600" dirty="0">
                <a:effectLst/>
                <a:ea typeface="Calibri" panose="020F0502020204030204" pitchFamily="34" charset="0"/>
                <a:cs typeface="Times New Roman" panose="02020603050405020304" pitchFamily="18" charset="0"/>
              </a:rPr>
              <a:t>Arbeidsomstandighedenwet</a:t>
            </a:r>
            <a:endParaRPr lang="nl-NL" sz="1600" dirty="0">
              <a:ea typeface="Calibri" panose="020F0502020204030204" pitchFamily="34" charset="0"/>
              <a:cs typeface="Times New Roman" panose="02020603050405020304" pitchFamily="18" charset="0"/>
            </a:endParaRPr>
          </a:p>
          <a:p>
            <a:pPr marL="342900" indent="-342900" algn="just">
              <a:lnSpc>
                <a:spcPct val="150000"/>
              </a:lnSpc>
              <a:buFont typeface="Wingdings" pitchFamily="2" charset="2"/>
              <a:buChar char="§"/>
            </a:pPr>
            <a:r>
              <a:rPr lang="nl-NL" sz="1600" dirty="0">
                <a:effectLst/>
                <a:ea typeface="Calibri" panose="020F0502020204030204" pitchFamily="34" charset="0"/>
                <a:cs typeface="Times New Roman" panose="02020603050405020304" pitchFamily="18" charset="0"/>
              </a:rPr>
              <a:t>Wet allocatie arbeidskrachten door intermediairs </a:t>
            </a:r>
          </a:p>
          <a:p>
            <a:pPr marL="342900" indent="-342900" algn="just">
              <a:lnSpc>
                <a:spcPct val="150000"/>
              </a:lnSpc>
              <a:buFont typeface="Wingdings" pitchFamily="2" charset="2"/>
              <a:buChar char="§"/>
            </a:pPr>
            <a:r>
              <a:rPr lang="nl-NL" sz="1600" dirty="0">
                <a:effectLst/>
                <a:ea typeface="Calibri" panose="020F0502020204030204" pitchFamily="34" charset="0"/>
                <a:cs typeface="Times New Roman" panose="02020603050405020304" pitchFamily="18" charset="0"/>
              </a:rPr>
              <a:t>Algemene wet gelijke behandeling </a:t>
            </a:r>
          </a:p>
        </p:txBody>
      </p:sp>
      <p:sp>
        <p:nvSpPr>
          <p:cNvPr id="4" name="Tijdelijke aanduiding voor inhoud 3">
            <a:extLst>
              <a:ext uri="{FF2B5EF4-FFF2-40B4-BE49-F238E27FC236}">
                <a16:creationId xmlns:a16="http://schemas.microsoft.com/office/drawing/2014/main" id="{6C17096A-C97D-F9EC-6DD9-C7D56C84BC07}"/>
              </a:ext>
            </a:extLst>
          </p:cNvPr>
          <p:cNvSpPr>
            <a:spLocks noGrp="1"/>
          </p:cNvSpPr>
          <p:nvPr>
            <p:ph sz="half" idx="2"/>
          </p:nvPr>
        </p:nvSpPr>
        <p:spPr>
          <a:xfrm>
            <a:off x="6172200" y="1825624"/>
            <a:ext cx="5181600" cy="4530725"/>
          </a:xfrm>
        </p:spPr>
        <p:txBody>
          <a:bodyPr>
            <a:noAutofit/>
          </a:bodyPr>
          <a:lstStyle/>
          <a:p>
            <a:r>
              <a:rPr lang="nl-NL" sz="1800" dirty="0">
                <a:effectLst/>
                <a:ea typeface="Calibri" panose="020F0502020204030204" pitchFamily="34" charset="0"/>
                <a:cs typeface="Times New Roman" panose="02020603050405020304" pitchFamily="18" charset="0"/>
              </a:rPr>
              <a:t>art. 7:616a t/m 7:616f BW (ketenaansprakelijkheid voor het aan de werknemer verschuldigde loon)</a:t>
            </a:r>
            <a:r>
              <a:rPr lang="nl-NL" sz="1800" dirty="0">
                <a:effectLst/>
              </a:rPr>
              <a:t> </a:t>
            </a:r>
          </a:p>
          <a:p>
            <a:r>
              <a:rPr lang="nl-NL" sz="1800" dirty="0">
                <a:effectLst/>
                <a:ea typeface="Calibri" panose="020F0502020204030204" pitchFamily="34" charset="0"/>
                <a:cs typeface="Times New Roman" panose="02020603050405020304" pitchFamily="18" charset="0"/>
              </a:rPr>
              <a:t>art. 7:626 BW (loonstrook)</a:t>
            </a:r>
            <a:r>
              <a:rPr lang="nl-NL" sz="1800" dirty="0">
                <a:effectLst/>
              </a:rPr>
              <a:t> </a:t>
            </a:r>
            <a:endParaRPr lang="nl-NL" sz="1800" dirty="0"/>
          </a:p>
          <a:p>
            <a:r>
              <a:rPr lang="nl-NL" sz="1800" dirty="0">
                <a:effectLst/>
                <a:ea typeface="Calibri" panose="020F0502020204030204" pitchFamily="34" charset="0"/>
                <a:cs typeface="Times New Roman" panose="02020603050405020304" pitchFamily="18" charset="0"/>
              </a:rPr>
              <a:t>art. 7:634 t/m 7:642, 645</a:t>
            </a:r>
            <a:r>
              <a:rPr lang="nl-NL" sz="1800" dirty="0">
                <a:effectLst/>
              </a:rPr>
              <a:t> (vakantie en verlof)</a:t>
            </a:r>
          </a:p>
          <a:p>
            <a:r>
              <a:rPr lang="nl-NL" sz="1800" dirty="0">
                <a:effectLst/>
                <a:ea typeface="Calibri" panose="020F0502020204030204" pitchFamily="34" charset="0"/>
                <a:cs typeface="Times New Roman" panose="02020603050405020304" pitchFamily="18" charset="0"/>
              </a:rPr>
              <a:t>7:646, 7:648 en 7:649 (gelijke behandeling), </a:t>
            </a:r>
          </a:p>
          <a:p>
            <a:r>
              <a:rPr lang="nl-NL" sz="1800" dirty="0">
                <a:effectLst/>
                <a:ea typeface="Calibri" panose="020F0502020204030204" pitchFamily="34" charset="0"/>
                <a:cs typeface="Times New Roman" panose="02020603050405020304" pitchFamily="18" charset="0"/>
              </a:rPr>
              <a:t>7:655 (informatieverplichting), </a:t>
            </a:r>
          </a:p>
          <a:p>
            <a:r>
              <a:rPr lang="nl-NL" sz="1800" dirty="0">
                <a:effectLst/>
                <a:ea typeface="Calibri" panose="020F0502020204030204" pitchFamily="34" charset="0"/>
                <a:cs typeface="Times New Roman" panose="02020603050405020304" pitchFamily="18" charset="0"/>
              </a:rPr>
              <a:t>7:658 (veiligheid op werk/werkgeversaansprakelijkheid in geval van arbeidsongevallen), </a:t>
            </a:r>
          </a:p>
          <a:p>
            <a:r>
              <a:rPr lang="nl-NL" sz="1800" dirty="0">
                <a:effectLst/>
                <a:ea typeface="Calibri" panose="020F0502020204030204" pitchFamily="34" charset="0"/>
                <a:cs typeface="Times New Roman" panose="02020603050405020304" pitchFamily="18" charset="0"/>
              </a:rPr>
              <a:t>7:670 lid 2 (opzegverbod bij zwangerschap) </a:t>
            </a:r>
          </a:p>
          <a:p>
            <a:r>
              <a:rPr lang="nl-NL" sz="1800" dirty="0">
                <a:effectLst/>
                <a:ea typeface="Calibri" panose="020F0502020204030204" pitchFamily="34" charset="0"/>
                <a:cs typeface="Times New Roman" panose="02020603050405020304" pitchFamily="18" charset="0"/>
              </a:rPr>
              <a:t>7:681 lid 1 sub c (vernietigen opzegging wegens strijd met gelijke behandeling)</a:t>
            </a:r>
            <a:r>
              <a:rPr lang="nl-NL" sz="1800" dirty="0">
                <a:effectLst/>
              </a:rPr>
              <a:t> </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12"/>
          </p:nvPr>
        </p:nvSpPr>
        <p:spPr/>
        <p:txBody>
          <a:bodyPr/>
          <a:lstStyle/>
          <a:p>
            <a:fld id="{24087EED-2C44-45B7-952B-683F8BC9A5D1}"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136031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856405" y="1041141"/>
            <a:ext cx="8924484"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Meldplicht</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4154984"/>
          </a:xfrm>
          <a:prstGeom prst="rect">
            <a:avLst/>
          </a:prstGeom>
          <a:noFill/>
        </p:spPr>
        <p:txBody>
          <a:bodyPr wrap="square" rtlCol="0">
            <a:spAutoFit/>
          </a:bodyPr>
          <a:lstStyle/>
          <a:p>
            <a:pPr algn="l"/>
            <a:r>
              <a:rPr lang="nl-NL" sz="2400" b="0" i="0" u="none" strike="noStrike" dirty="0">
                <a:solidFill>
                  <a:srgbClr val="333333"/>
                </a:solidFill>
                <a:effectLst/>
              </a:rPr>
              <a:t>De dienstverrichter, die een werknemer detacheert naar Nederland, is verplicht dit schriftelijk of elektronisch aan Onze Minister te melden op een tijdstip voor aanvang van de werkzaamheden, waarbij hij meldt (art. 8 </a:t>
            </a:r>
            <a:r>
              <a:rPr lang="nl-NL" sz="2400" b="0" i="0" u="none" strike="noStrike" dirty="0" err="1">
                <a:solidFill>
                  <a:srgbClr val="333333"/>
                </a:solidFill>
                <a:effectLst/>
              </a:rPr>
              <a:t>WagwEU</a:t>
            </a:r>
            <a:r>
              <a:rPr lang="nl-NL" sz="2400" b="0" i="0" u="none" strike="noStrike" dirty="0">
                <a:solidFill>
                  <a:srgbClr val="333333"/>
                </a:solidFill>
                <a:effectLst/>
              </a:rPr>
              <a:t>):</a:t>
            </a:r>
          </a:p>
          <a:p>
            <a:pPr algn="l"/>
            <a:r>
              <a:rPr lang="nl-NL" sz="2400" b="1" i="0" u="none" strike="noStrike" dirty="0">
                <a:solidFill>
                  <a:srgbClr val="333333"/>
                </a:solidFill>
                <a:effectLst/>
              </a:rPr>
              <a:t>a. </a:t>
            </a:r>
            <a:r>
              <a:rPr lang="nl-NL" sz="2400" b="0" i="0" u="none" strike="noStrike" dirty="0">
                <a:solidFill>
                  <a:srgbClr val="333333"/>
                </a:solidFill>
                <a:effectLst/>
              </a:rPr>
              <a:t>zijn identiteit;</a:t>
            </a:r>
          </a:p>
          <a:p>
            <a:pPr algn="l"/>
            <a:r>
              <a:rPr lang="nl-NL" sz="2400" b="1" i="0" u="none" strike="noStrike" dirty="0">
                <a:solidFill>
                  <a:srgbClr val="333333"/>
                </a:solidFill>
                <a:effectLst/>
              </a:rPr>
              <a:t>b. </a:t>
            </a:r>
            <a:r>
              <a:rPr lang="nl-NL" sz="2400" b="0" i="0" u="none" strike="noStrike" dirty="0">
                <a:solidFill>
                  <a:srgbClr val="333333"/>
                </a:solidFill>
                <a:effectLst/>
              </a:rPr>
              <a:t>de identiteit van de dienstontvanger en van de gedetacheerde werknemer;</a:t>
            </a:r>
          </a:p>
          <a:p>
            <a:pPr algn="l"/>
            <a:r>
              <a:rPr lang="nl-NL" sz="2400" b="1" i="0" u="none" strike="noStrike" dirty="0">
                <a:solidFill>
                  <a:srgbClr val="333333"/>
                </a:solidFill>
                <a:effectLst/>
              </a:rPr>
              <a:t>c. </a:t>
            </a:r>
            <a:r>
              <a:rPr lang="nl-NL" sz="2400" b="0" i="0" u="none" strike="noStrike" dirty="0">
                <a:solidFill>
                  <a:srgbClr val="333333"/>
                </a:solidFill>
                <a:effectLst/>
              </a:rPr>
              <a:t>de contactpersoon;</a:t>
            </a:r>
          </a:p>
          <a:p>
            <a:pPr algn="l"/>
            <a:r>
              <a:rPr lang="nl-NL" sz="2400" b="1" i="0" u="none" strike="noStrike" dirty="0">
                <a:solidFill>
                  <a:srgbClr val="333333"/>
                </a:solidFill>
                <a:effectLst/>
              </a:rPr>
              <a:t>d. </a:t>
            </a:r>
            <a:r>
              <a:rPr lang="nl-NL" sz="2400" b="0" i="0" u="none" strike="noStrike" dirty="0">
                <a:solidFill>
                  <a:srgbClr val="333333"/>
                </a:solidFill>
                <a:effectLst/>
              </a:rPr>
              <a:t>de identiteit van de voor de uitbetaling van het loon verantwoordelijke natuurlijke persoon of rechtspersoon;</a:t>
            </a:r>
          </a:p>
          <a:p>
            <a:pPr algn="l"/>
            <a:r>
              <a:rPr lang="nl-NL" sz="2400" b="1" i="0" u="none" strike="noStrike" dirty="0">
                <a:solidFill>
                  <a:srgbClr val="333333"/>
                </a:solidFill>
                <a:effectLst/>
              </a:rPr>
              <a:t>e. </a:t>
            </a:r>
            <a:r>
              <a:rPr lang="nl-NL" sz="2400" b="0" i="0" u="none" strike="noStrike" dirty="0">
                <a:solidFill>
                  <a:srgbClr val="333333"/>
                </a:solidFill>
                <a:effectLst/>
              </a:rPr>
              <a:t>de aard en de vermoedelijke duur van de werkzaamheden;</a:t>
            </a:r>
          </a:p>
          <a:p>
            <a:pPr algn="l"/>
            <a:r>
              <a:rPr lang="nl-NL" sz="2400" b="1" i="0" u="none" strike="noStrike" dirty="0">
                <a:solidFill>
                  <a:srgbClr val="333333"/>
                </a:solidFill>
                <a:effectLst/>
              </a:rPr>
              <a:t>f. </a:t>
            </a:r>
            <a:r>
              <a:rPr lang="nl-NL" sz="2400" b="0" i="0" u="none" strike="noStrike" dirty="0">
                <a:solidFill>
                  <a:srgbClr val="333333"/>
                </a:solidFill>
                <a:effectLst/>
              </a:rPr>
              <a:t>het adres van de werkplek; en</a:t>
            </a:r>
          </a:p>
          <a:p>
            <a:pPr algn="l"/>
            <a:r>
              <a:rPr lang="nl-NL" sz="2400" b="1" i="0" u="none" strike="noStrike" dirty="0">
                <a:solidFill>
                  <a:srgbClr val="333333"/>
                </a:solidFill>
                <a:effectLst/>
              </a:rPr>
              <a:t>g. </a:t>
            </a:r>
            <a:r>
              <a:rPr lang="nl-NL" sz="2400" b="0" i="0" u="none" strike="noStrike" dirty="0">
                <a:solidFill>
                  <a:srgbClr val="333333"/>
                </a:solidFill>
                <a:effectLst/>
              </a:rPr>
              <a:t>de bijdrage voor toepasselijke socialezekerheidsregelingen.</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1267316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856405" y="1041141"/>
            <a:ext cx="8924484"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Meldplicht</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1938992"/>
          </a:xfrm>
          <a:prstGeom prst="rect">
            <a:avLst/>
          </a:prstGeom>
          <a:noFill/>
        </p:spPr>
        <p:txBody>
          <a:bodyPr wrap="square" rtlCol="0">
            <a:spAutoFit/>
          </a:bodyPr>
          <a:lstStyle/>
          <a:p>
            <a:pPr algn="just"/>
            <a:r>
              <a:rPr lang="nl-NL" sz="2400" dirty="0">
                <a:cs typeface="Times New Roman" panose="02020603050405020304" pitchFamily="18" charset="0"/>
              </a:rPr>
              <a:t>De dienstontvanger controleert of het afschrift van de melding, bedoeld in het tweede lid, de in het tweede lid genoemde gegevens vermeldt en meldt onjuistheden, of het niet hebben ontvangen van het afschrift, uiterlijk vijf werkdagen na aanvang van de werkzaamheden schriftelijk of elektronisch aan Onze Minister</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222197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a:extLst>
              <a:ext uri="{FF2B5EF4-FFF2-40B4-BE49-F238E27FC236}">
                <a16:creationId xmlns:a16="http://schemas.microsoft.com/office/drawing/2014/main" id="{3F691ED4-B58A-40EF-9C50-B6ADCF986FC6}"/>
              </a:ext>
            </a:extLst>
          </p:cNvPr>
          <p:cNvSpPr txBox="1">
            <a:spLocks/>
          </p:cNvSpPr>
          <p:nvPr/>
        </p:nvSpPr>
        <p:spPr>
          <a:xfrm>
            <a:off x="4799856" y="460569"/>
            <a:ext cx="6624736" cy="576064"/>
          </a:xfrm>
          <a:prstGeom prst="rect">
            <a:avLst/>
          </a:prstGeom>
        </p:spPr>
        <p:txBody>
          <a:bodyPr/>
          <a:lstStyle>
            <a:lvl1pPr algn="ctr" defTabSz="914400" rtl="0" eaLnBrk="1" latinLnBrk="0" hangingPunct="1">
              <a:lnSpc>
                <a:spcPct val="90000"/>
              </a:lnSpc>
              <a:spcBef>
                <a:spcPct val="0"/>
              </a:spcBef>
              <a:buNone/>
              <a:defRPr sz="3800" kern="120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pPr algn="l"/>
            <a:r>
              <a:rPr lang="en-US" dirty="0"/>
              <a:t> </a:t>
            </a:r>
            <a:r>
              <a:rPr lang="en-US" dirty="0" err="1"/>
              <a:t>Programma</a:t>
            </a:r>
            <a:endParaRPr lang="en-US" dirty="0"/>
          </a:p>
        </p:txBody>
      </p:sp>
      <p:pic>
        <p:nvPicPr>
          <p:cNvPr id="4" name="Picture Placeholder 3">
            <a:extLst>
              <a:ext uri="{FF2B5EF4-FFF2-40B4-BE49-F238E27FC236}">
                <a16:creationId xmlns:a16="http://schemas.microsoft.com/office/drawing/2014/main" id="{1AFBD890-AF8E-2449-9BE0-191FD264700C}"/>
              </a:ext>
            </a:extLst>
          </p:cNvPr>
          <p:cNvPicPr>
            <a:picLocks noGrp="1" noChangeAspect="1"/>
          </p:cNvPicPr>
          <p:nvPr>
            <p:ph type="pic" sz="quarter" idx="10"/>
          </p:nvPr>
        </p:nvPicPr>
        <p:blipFill>
          <a:blip r:embed="rId3"/>
          <a:srcRect l="32432" r="32432"/>
          <a:stretch/>
        </p:blipFill>
        <p:spPr/>
      </p:pic>
      <p:sp>
        <p:nvSpPr>
          <p:cNvPr id="7" name="Tijdelijke aanduiding voor dianummer 6">
            <a:extLst>
              <a:ext uri="{FF2B5EF4-FFF2-40B4-BE49-F238E27FC236}">
                <a16:creationId xmlns:a16="http://schemas.microsoft.com/office/drawing/2014/main" id="{04BA2167-890D-4464-F143-BA67D7BC822C}"/>
              </a:ext>
            </a:extLst>
          </p:cNvPr>
          <p:cNvSpPr>
            <a:spLocks noGrp="1"/>
          </p:cNvSpPr>
          <p:nvPr>
            <p:ph type="sldNum" sz="quarter" idx="4"/>
          </p:nvPr>
        </p:nvSpPr>
        <p:spPr/>
        <p:txBody>
          <a:bodyPr/>
          <a:lstStyle/>
          <a:p>
            <a:fld id="{24087EED-2C44-45B7-952B-683F8BC9A5D1}" type="slidenum">
              <a:rPr lang="en-US" smtClean="0">
                <a:solidFill>
                  <a:schemeClr val="tx1"/>
                </a:solidFill>
              </a:rPr>
              <a:t>2</a:t>
            </a:fld>
            <a:endParaRPr lang="en-US" dirty="0">
              <a:solidFill>
                <a:schemeClr val="tx1"/>
              </a:solidFill>
            </a:endParaRPr>
          </a:p>
        </p:txBody>
      </p:sp>
      <p:sp>
        <p:nvSpPr>
          <p:cNvPr id="3" name="Tekstvak 2">
            <a:extLst>
              <a:ext uri="{FF2B5EF4-FFF2-40B4-BE49-F238E27FC236}">
                <a16:creationId xmlns:a16="http://schemas.microsoft.com/office/drawing/2014/main" id="{AD2B4486-671C-ED3D-14BE-DF499053ECFE}"/>
              </a:ext>
            </a:extLst>
          </p:cNvPr>
          <p:cNvSpPr txBox="1"/>
          <p:nvPr/>
        </p:nvSpPr>
        <p:spPr>
          <a:xfrm>
            <a:off x="4799856" y="1720445"/>
            <a:ext cx="5959736" cy="2246769"/>
          </a:xfrm>
          <a:prstGeom prst="rect">
            <a:avLst/>
          </a:prstGeom>
          <a:noFill/>
        </p:spPr>
        <p:txBody>
          <a:bodyPr wrap="square" rtlCol="0">
            <a:spAutoFit/>
          </a:bodyPr>
          <a:lstStyle/>
          <a:p>
            <a:endParaRPr lang="nl-NL" sz="2800" dirty="0"/>
          </a:p>
          <a:p>
            <a:pPr marL="285750" indent="-285750">
              <a:buFont typeface="Arial" panose="020B0604020202020204" pitchFamily="34" charset="0"/>
              <a:buChar char="•"/>
            </a:pPr>
            <a:r>
              <a:rPr lang="nl-NL" sz="2800" dirty="0"/>
              <a:t>Wat cijfers</a:t>
            </a:r>
          </a:p>
          <a:p>
            <a:pPr marL="285750" indent="-285750">
              <a:buFont typeface="Arial" panose="020B0604020202020204" pitchFamily="34" charset="0"/>
              <a:buChar char="•"/>
            </a:pPr>
            <a:r>
              <a:rPr lang="nl-NL" sz="2800" dirty="0"/>
              <a:t>Het EU speelveld</a:t>
            </a:r>
          </a:p>
          <a:p>
            <a:pPr marL="285750" indent="-285750">
              <a:buFont typeface="Arial" panose="020B0604020202020204" pitchFamily="34" charset="0"/>
              <a:buChar char="•"/>
            </a:pPr>
            <a:r>
              <a:rPr lang="nl-NL" sz="2800" dirty="0"/>
              <a:t>Het nationale speelveld</a:t>
            </a:r>
          </a:p>
          <a:p>
            <a:pPr marL="285750" indent="-285750">
              <a:buFont typeface="Arial" panose="020B0604020202020204" pitchFamily="34" charset="0"/>
              <a:buChar char="•"/>
            </a:pPr>
            <a:r>
              <a:rPr lang="nl-NL" sz="2800" dirty="0"/>
              <a:t>Stellingen</a:t>
            </a:r>
            <a:endParaRPr lang="nl-NL" dirty="0"/>
          </a:p>
        </p:txBody>
      </p:sp>
    </p:spTree>
    <p:extLst>
      <p:ext uri="{BB962C8B-B14F-4D97-AF65-F5344CB8AC3E}">
        <p14:creationId xmlns:p14="http://schemas.microsoft.com/office/powerpoint/2010/main" val="2744392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856405" y="1041141"/>
            <a:ext cx="8924484"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Administratieve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eisen</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5416868"/>
          </a:xfrm>
          <a:prstGeom prst="rect">
            <a:avLst/>
          </a:prstGeom>
          <a:noFill/>
        </p:spPr>
        <p:txBody>
          <a:bodyPr wrap="square" rtlCol="0">
            <a:spAutoFit/>
          </a:bodyPr>
          <a:lstStyle/>
          <a:p>
            <a:pPr algn="l"/>
            <a:r>
              <a:rPr lang="nl-NL" sz="2200" dirty="0">
                <a:cs typeface="Times New Roman" panose="02020603050405020304" pitchFamily="18" charset="0"/>
              </a:rPr>
              <a:t>Tijdens de periode van detachering draagt de dienstverrichter er zorg voor dat op de werkplek, (…) schriftelijk of elektronisch beschikbaar zijn (art. 9 </a:t>
            </a:r>
            <a:r>
              <a:rPr lang="nl-NL" sz="2200" dirty="0" err="1">
                <a:cs typeface="Times New Roman" panose="02020603050405020304" pitchFamily="18" charset="0"/>
              </a:rPr>
              <a:t>WagwEU</a:t>
            </a:r>
            <a:r>
              <a:rPr lang="nl-NL" sz="2200" dirty="0">
                <a:solidFill>
                  <a:srgbClr val="333333"/>
                </a:solidFill>
              </a:rPr>
              <a:t>)</a:t>
            </a:r>
            <a:r>
              <a:rPr lang="nl-NL" sz="2200" dirty="0">
                <a:cs typeface="Times New Roman" panose="02020603050405020304" pitchFamily="18" charset="0"/>
              </a:rPr>
              <a:t>:</a:t>
            </a:r>
          </a:p>
          <a:p>
            <a:pPr marL="800100" lvl="1" indent="-342900" algn="l">
              <a:buFont typeface="+mj-lt"/>
              <a:buAutoNum type="alphaLcPeriod"/>
            </a:pPr>
            <a:r>
              <a:rPr lang="nl-NL" sz="2200" dirty="0">
                <a:cs typeface="Times New Roman" panose="02020603050405020304" pitchFamily="18" charset="0"/>
              </a:rPr>
              <a:t>de arbeidsovereenkomst met de gedetacheerde werknemer;</a:t>
            </a:r>
          </a:p>
          <a:p>
            <a:pPr marL="800100" lvl="1" indent="-342900" algn="l">
              <a:buFont typeface="+mj-lt"/>
              <a:buAutoNum type="alphaLcPeriod"/>
            </a:pPr>
            <a:r>
              <a:rPr lang="nl-NL" sz="2200" dirty="0">
                <a:cs typeface="Times New Roman" panose="02020603050405020304" pitchFamily="18" charset="0"/>
              </a:rPr>
              <a:t>een opgave als bedoeld in 7:626 (loonstrook);</a:t>
            </a:r>
          </a:p>
          <a:p>
            <a:pPr marL="800100" lvl="1" indent="-342900" algn="l">
              <a:buFont typeface="+mj-lt"/>
              <a:buAutoNum type="alphaLcPeriod"/>
            </a:pPr>
            <a:r>
              <a:rPr lang="nl-NL" sz="2200" dirty="0">
                <a:cs typeface="Times New Roman" panose="02020603050405020304" pitchFamily="18" charset="0"/>
              </a:rPr>
              <a:t>een opgave als bedoeld in 7:655 (informatieplicht);</a:t>
            </a:r>
          </a:p>
          <a:p>
            <a:pPr marL="800100" lvl="1" indent="-342900" algn="l">
              <a:buFont typeface="+mj-lt"/>
              <a:buAutoNum type="alphaLcPeriod"/>
            </a:pPr>
            <a:r>
              <a:rPr lang="nl-NL" sz="2200" dirty="0">
                <a:cs typeface="Times New Roman" panose="02020603050405020304" pitchFamily="18" charset="0"/>
              </a:rPr>
              <a:t>bescheiden waaruit blijkt hoeveel uren de gedetacheerde werknemer heeft gewerkt;</a:t>
            </a:r>
          </a:p>
          <a:p>
            <a:pPr marL="800100" lvl="1" indent="-342900" algn="l">
              <a:buFont typeface="+mj-lt"/>
              <a:buAutoNum type="alphaLcPeriod"/>
            </a:pPr>
            <a:r>
              <a:rPr lang="nl-NL" sz="2200" dirty="0">
                <a:cs typeface="Times New Roman" panose="02020603050405020304" pitchFamily="18" charset="0"/>
              </a:rPr>
              <a:t>bewijsstukken waaruit de bijdrage voor socialezekerheidsregelingen en de identiteit van de dienstverrichter, de dienstontvanger, de gedetacheerde werknemer en van de voor de uitbetaling van het loon verantwoordelijke persoon blijken; en</a:t>
            </a:r>
          </a:p>
          <a:p>
            <a:pPr marL="800100" lvl="1" indent="-342900" algn="l">
              <a:buFont typeface="+mj-lt"/>
              <a:buAutoNum type="alphaLcPeriod"/>
            </a:pPr>
            <a:r>
              <a:rPr lang="nl-NL" sz="2200" dirty="0">
                <a:cs typeface="Times New Roman" panose="02020603050405020304" pitchFamily="18" charset="0"/>
              </a:rPr>
              <a:t>een bewijs, waaruit blijkt welk loon aan de gedetacheerde werknemer is voldaan.</a:t>
            </a:r>
          </a:p>
          <a:p>
            <a:pPr algn="l"/>
            <a:endParaRPr lang="nl-NL" b="0" i="0" u="none" strike="noStrike" dirty="0">
              <a:solidFill>
                <a:srgbClr val="333333"/>
              </a:solidFill>
              <a:effectLst/>
              <a:latin typeface="Rijksoverheid Sans"/>
            </a:endParaRPr>
          </a:p>
          <a:p>
            <a:br>
              <a:rPr lang="nl-NL" dirty="0"/>
            </a:br>
            <a:endParaRPr lang="nl-NL" sz="2400" b="0" i="0" u="none" strike="noStrike" dirty="0">
              <a:solidFill>
                <a:srgbClr val="333333"/>
              </a:solidFill>
              <a:effectLst/>
            </a:endParaRP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2922983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9" y="1041141"/>
            <a:ext cx="8758862"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Controle</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3747501"/>
          </a:xfrm>
          <a:prstGeom prst="rect">
            <a:avLst/>
          </a:prstGeom>
          <a:noFill/>
        </p:spPr>
        <p:txBody>
          <a:bodyPr wrap="square" rtlCol="0">
            <a:spAutoFit/>
          </a:bodyPr>
          <a:lstStyle/>
          <a:p>
            <a:pPr marL="342900" indent="-342900" algn="just">
              <a:lnSpc>
                <a:spcPct val="150000"/>
              </a:lnSpc>
              <a:buFont typeface="Wingdings" pitchFamily="2" charset="2"/>
              <a:buChar char="§"/>
            </a:pPr>
            <a:r>
              <a:rPr lang="nl-NL" sz="2400" dirty="0"/>
              <a:t>Verbindingsbureaus werken samen op EU niveau</a:t>
            </a:r>
          </a:p>
          <a:p>
            <a:pPr marL="342900" indent="-342900" algn="just">
              <a:lnSpc>
                <a:spcPct val="150000"/>
              </a:lnSpc>
              <a:buFont typeface="Wingdings" pitchFamily="2" charset="2"/>
              <a:buChar char="§"/>
            </a:pPr>
            <a:r>
              <a:rPr lang="nl-NL" sz="2400" dirty="0"/>
              <a:t>Nederlandse arbeidsinspectie kan informatie door notificatie verkregen meedelen aan (art. 3 </a:t>
            </a:r>
            <a:r>
              <a:rPr lang="nl-NL" sz="2400" dirty="0" err="1"/>
              <a:t>BagwEU</a:t>
            </a:r>
            <a:r>
              <a:rPr lang="nl-NL" sz="2400" dirty="0"/>
              <a:t>): Belastingdienst, Sociale Verzekeringsbank, Immigratie- en Naturalisatiedienst, Inspectie Leefomgeving en Transport</a:t>
            </a:r>
          </a:p>
          <a:p>
            <a:pPr marL="342900" indent="-342900" algn="just">
              <a:lnSpc>
                <a:spcPct val="150000"/>
              </a:lnSpc>
              <a:buFont typeface="Wingdings" pitchFamily="2" charset="2"/>
              <a:buChar char="§"/>
            </a:pPr>
            <a:r>
              <a:rPr lang="nl-NL" sz="2400" dirty="0"/>
              <a:t>Sociale partners kunnen info opvragen bij de Nederlandse arbeidsinspectie (art. 10a WAVV en 4 </a:t>
            </a:r>
            <a:r>
              <a:rPr lang="nl-NL" sz="2400" dirty="0" err="1"/>
              <a:t>BagwEU</a:t>
            </a:r>
            <a:r>
              <a:rPr lang="nl-NL" sz="2400" dirty="0"/>
              <a:t>)</a:t>
            </a:r>
          </a:p>
          <a:p>
            <a:pPr marL="342900" indent="-342900" algn="just">
              <a:lnSpc>
                <a:spcPct val="150000"/>
              </a:lnSpc>
              <a:buFont typeface="Wingdings" pitchFamily="2" charset="2"/>
              <a:buChar char="§"/>
            </a:pPr>
            <a:endParaRPr lang="nl-NL" sz="1600" dirty="0"/>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303063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9" y="1041141"/>
            <a:ext cx="8758862" cy="360355"/>
          </a:xfrm>
          <a:prstGeom prst="rect">
            <a:avLst/>
          </a:prstGeom>
          <a:noFill/>
        </p:spPr>
        <p:txBody>
          <a:bodyPr wrap="square" rtlCol="0">
            <a:spAutoFit/>
          </a:bodyPr>
          <a:lstStyle/>
          <a:p>
            <a:pPr algn="ctr">
              <a:lnSpc>
                <a:spcPts val="1700"/>
              </a:lnSpc>
            </a:pPr>
            <a:r>
              <a:rPr lang="en-US" sz="3600" dirty="0">
                <a:latin typeface="Open Sans bold" panose="020B0806030504020204" pitchFamily="34" charset="0"/>
                <a:ea typeface="Open Sans bold" panose="020B0806030504020204" pitchFamily="34" charset="0"/>
                <a:cs typeface="Open Sans bold" panose="020B0806030504020204" pitchFamily="34" charset="0"/>
              </a:rPr>
              <a:t>Stelling (1)</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2085443"/>
          </a:xfrm>
          <a:prstGeom prst="rect">
            <a:avLst/>
          </a:prstGeom>
          <a:noFill/>
        </p:spPr>
        <p:txBody>
          <a:bodyPr wrap="square" rtlCol="0">
            <a:spAutoFit/>
          </a:bodyPr>
          <a:lstStyle/>
          <a:p>
            <a:pPr marL="457200" indent="-457200" algn="just">
              <a:lnSpc>
                <a:spcPct val="150000"/>
              </a:lnSpc>
              <a:buFont typeface="+mj-lt"/>
              <a:buAutoNum type="arabicPeriod"/>
            </a:pPr>
            <a:r>
              <a:rPr lang="nl-NL" sz="2400" dirty="0"/>
              <a:t>Met de herziene detacheringsrichtlijn is een goede balans bereikt tussen de verschillende – divergerende – belangen die de detacheringsrichtlijn beoogt te behartigen.</a:t>
            </a:r>
          </a:p>
          <a:p>
            <a:pPr marL="342900" indent="-342900" algn="just">
              <a:lnSpc>
                <a:spcPct val="150000"/>
              </a:lnSpc>
              <a:buFont typeface="Wingdings" pitchFamily="2" charset="2"/>
              <a:buChar char="§"/>
            </a:pPr>
            <a:endParaRPr lang="nl-NL" sz="1600" dirty="0"/>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60020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9" y="1041141"/>
            <a:ext cx="8758862" cy="360355"/>
          </a:xfrm>
          <a:prstGeom prst="rect">
            <a:avLst/>
          </a:prstGeom>
          <a:noFill/>
        </p:spPr>
        <p:txBody>
          <a:bodyPr wrap="square" rtlCol="0">
            <a:spAutoFit/>
          </a:bodyPr>
          <a:lstStyle/>
          <a:p>
            <a:pPr algn="ctr">
              <a:lnSpc>
                <a:spcPts val="1700"/>
              </a:lnSpc>
            </a:pPr>
            <a:r>
              <a:rPr lang="en-US" sz="3600" dirty="0">
                <a:latin typeface="Open Sans bold" panose="020B0806030504020204" pitchFamily="34" charset="0"/>
                <a:ea typeface="Open Sans bold" panose="020B0806030504020204" pitchFamily="34" charset="0"/>
                <a:cs typeface="Open Sans bold" panose="020B0806030504020204" pitchFamily="34" charset="0"/>
              </a:rPr>
              <a:t>Stelling (2)</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977447"/>
          </a:xfrm>
          <a:prstGeom prst="rect">
            <a:avLst/>
          </a:prstGeom>
          <a:noFill/>
        </p:spPr>
        <p:txBody>
          <a:bodyPr wrap="square" rtlCol="0">
            <a:spAutoFit/>
          </a:bodyPr>
          <a:lstStyle/>
          <a:p>
            <a:pPr marL="457200" indent="-457200" algn="just">
              <a:lnSpc>
                <a:spcPct val="150000"/>
              </a:lnSpc>
              <a:buFont typeface="+mj-lt"/>
              <a:buAutoNum type="arabicPeriod" startAt="2"/>
            </a:pPr>
            <a:r>
              <a:rPr lang="nl-NL" sz="2400"/>
              <a:t>De meldplicht </a:t>
            </a:r>
            <a:r>
              <a:rPr lang="nl-NL" sz="2400" dirty="0"/>
              <a:t>is een nutteloze papieren exercitie…</a:t>
            </a:r>
          </a:p>
          <a:p>
            <a:pPr marL="342900" indent="-342900" algn="just">
              <a:lnSpc>
                <a:spcPct val="150000"/>
              </a:lnSpc>
              <a:buFont typeface="Wingdings" pitchFamily="2" charset="2"/>
              <a:buChar char="§"/>
            </a:pPr>
            <a:endParaRPr lang="nl-NL" sz="1600" dirty="0"/>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17446744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9" y="1041141"/>
            <a:ext cx="8758862" cy="360355"/>
          </a:xfrm>
          <a:prstGeom prst="rect">
            <a:avLst/>
          </a:prstGeom>
          <a:noFill/>
        </p:spPr>
        <p:txBody>
          <a:bodyPr wrap="square" rtlCol="0">
            <a:spAutoFit/>
          </a:bodyPr>
          <a:lstStyle/>
          <a:p>
            <a:pPr algn="ctr">
              <a:lnSpc>
                <a:spcPts val="1700"/>
              </a:lnSpc>
            </a:pPr>
            <a:r>
              <a:rPr lang="en-US" sz="3600" dirty="0">
                <a:latin typeface="Open Sans bold" panose="020B0806030504020204" pitchFamily="34" charset="0"/>
                <a:ea typeface="Open Sans bold" panose="020B0806030504020204" pitchFamily="34" charset="0"/>
                <a:cs typeface="Open Sans bold" panose="020B0806030504020204" pitchFamily="34" charset="0"/>
              </a:rPr>
              <a:t>Stelling (3)</a:t>
            </a: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1531445"/>
          </a:xfrm>
          <a:prstGeom prst="rect">
            <a:avLst/>
          </a:prstGeom>
          <a:noFill/>
        </p:spPr>
        <p:txBody>
          <a:bodyPr wrap="square" rtlCol="0">
            <a:spAutoFit/>
          </a:bodyPr>
          <a:lstStyle/>
          <a:p>
            <a:pPr marL="457200" indent="-457200" algn="just">
              <a:lnSpc>
                <a:spcPct val="150000"/>
              </a:lnSpc>
              <a:buFont typeface="+mj-lt"/>
              <a:buAutoNum type="arabicPeriod" startAt="3"/>
            </a:pPr>
            <a:r>
              <a:rPr lang="nl-NL" sz="2400" dirty="0"/>
              <a:t>De sociale partners – en </a:t>
            </a:r>
            <a:r>
              <a:rPr lang="nl-NL" sz="2400"/>
              <a:t>vakbonden voorop! </a:t>
            </a:r>
            <a:r>
              <a:rPr lang="nl-NL" sz="2400" dirty="0"/>
              <a:t>– moeten veel actiever zijn waar het transnationale detachering betreft </a:t>
            </a:r>
          </a:p>
          <a:p>
            <a:pPr marL="342900" indent="-342900" algn="just">
              <a:lnSpc>
                <a:spcPct val="150000"/>
              </a:lnSpc>
              <a:buFont typeface="Wingdings" pitchFamily="2" charset="2"/>
              <a:buChar char="§"/>
            </a:pPr>
            <a:endParaRPr lang="nl-NL" sz="1600" dirty="0"/>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2852821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EB96B5E9-7FB5-984D-A145-56BD4F219DC3}"/>
              </a:ext>
            </a:extLst>
          </p:cNvPr>
          <p:cNvPicPr>
            <a:picLocks noGrp="1" noChangeAspect="1"/>
          </p:cNvPicPr>
          <p:nvPr>
            <p:ph type="pic" sz="quarter" idx="16"/>
          </p:nvPr>
        </p:nvPicPr>
        <p:blipFill>
          <a:blip r:embed="rId3"/>
          <a:srcRect l="22237" r="22237"/>
          <a:stretch/>
        </p:blipFill>
        <p:spPr>
          <a:xfrm>
            <a:off x="1386853" y="-4042389"/>
            <a:ext cx="10805147" cy="10915710"/>
          </a:xfrm>
          <a:effectLst>
            <a:reflection stA="33000" endPos="65000" dist="50800" dir="5400000" sy="-100000" algn="bl" rotWithShape="0"/>
          </a:effectLst>
        </p:spPr>
      </p:pic>
      <p:sp>
        <p:nvSpPr>
          <p:cNvPr id="7" name="Tijdelijke aanduiding voor dianummer 6">
            <a:extLst>
              <a:ext uri="{FF2B5EF4-FFF2-40B4-BE49-F238E27FC236}">
                <a16:creationId xmlns:a16="http://schemas.microsoft.com/office/drawing/2014/main" id="{72287AD3-8DF0-6D4C-54F8-E6AF13FDCDDF}"/>
              </a:ext>
            </a:extLst>
          </p:cNvPr>
          <p:cNvSpPr>
            <a:spLocks noGrp="1"/>
          </p:cNvSpPr>
          <p:nvPr>
            <p:ph type="sldNum" sz="quarter" idx="4"/>
          </p:nvPr>
        </p:nvSpPr>
        <p:spPr/>
        <p:txBody>
          <a:bodyPr/>
          <a:lstStyle/>
          <a:p>
            <a:fld id="{24087EED-2C44-45B7-952B-683F8BC9A5D1}"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3902092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94930"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9" y="1052430"/>
            <a:ext cx="8758862" cy="360355"/>
          </a:xfrm>
          <a:prstGeom prst="rect">
            <a:avLst/>
          </a:prstGeom>
          <a:noFill/>
        </p:spPr>
        <p:txBody>
          <a:bodyPr wrap="square" rtlCol="0">
            <a:spAutoFit/>
          </a:bodyPr>
          <a:lstStyle/>
          <a:p>
            <a:pPr algn="ctr">
              <a:lnSpc>
                <a:spcPts val="1700"/>
              </a:lnSpc>
            </a:pPr>
            <a:r>
              <a:rPr lang="en-US" sz="3600" dirty="0">
                <a:latin typeface="Open Sans bold" panose="020B0806030504020204" pitchFamily="34" charset="0"/>
                <a:ea typeface="Open Sans bold" panose="020B0806030504020204" pitchFamily="34" charset="0"/>
                <a:cs typeface="Open Sans bold" panose="020B0806030504020204" pitchFamily="34" charset="0"/>
              </a:rPr>
              <a:t>Wat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cijfers</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02" name="TextBox 101">
            <a:extLst>
              <a:ext uri="{FF2B5EF4-FFF2-40B4-BE49-F238E27FC236}">
                <a16:creationId xmlns:a16="http://schemas.microsoft.com/office/drawing/2014/main" id="{1A80D165-44A9-4B5F-956E-8147B9127E11}"/>
              </a:ext>
            </a:extLst>
          </p:cNvPr>
          <p:cNvSpPr txBox="1"/>
          <p:nvPr/>
        </p:nvSpPr>
        <p:spPr>
          <a:xfrm>
            <a:off x="1365957" y="1956226"/>
            <a:ext cx="10462628" cy="4712187"/>
          </a:xfrm>
          <a:prstGeom prst="rect">
            <a:avLst/>
          </a:prstGeom>
          <a:noFill/>
        </p:spPr>
        <p:txBody>
          <a:bodyPr wrap="square" rtlCol="0">
            <a:spAutoFit/>
          </a:bodyPr>
          <a:lstStyle/>
          <a:p>
            <a:pPr algn="just">
              <a:lnSpc>
                <a:spcPct val="150000"/>
              </a:lnSpc>
            </a:pPr>
            <a:endParaRPr lang="nl-NL" sz="2000" dirty="0"/>
          </a:p>
          <a:p>
            <a:pPr algn="just">
              <a:lnSpc>
                <a:spcPct val="150000"/>
              </a:lnSpc>
            </a:pPr>
            <a:endParaRPr lang="nl-NL" sz="2000" dirty="0"/>
          </a:p>
          <a:p>
            <a:pPr algn="just">
              <a:lnSpc>
                <a:spcPct val="150000"/>
              </a:lnSpc>
            </a:pPr>
            <a:endParaRPr lang="nl-NL" sz="2000" dirty="0"/>
          </a:p>
          <a:p>
            <a:pPr algn="just">
              <a:lnSpc>
                <a:spcPct val="150000"/>
              </a:lnSpc>
            </a:pPr>
            <a:endParaRPr lang="nl-NL" sz="2000" dirty="0"/>
          </a:p>
          <a:p>
            <a:pPr algn="just">
              <a:lnSpc>
                <a:spcPct val="150000"/>
              </a:lnSpc>
            </a:pPr>
            <a:endParaRPr lang="nl-NL" sz="2000" dirty="0"/>
          </a:p>
          <a:p>
            <a:pPr algn="just">
              <a:lnSpc>
                <a:spcPct val="150000"/>
              </a:lnSpc>
            </a:pPr>
            <a:endParaRPr lang="nl-NL" sz="2000" dirty="0"/>
          </a:p>
          <a:p>
            <a:pPr algn="just">
              <a:lnSpc>
                <a:spcPct val="150000"/>
              </a:lnSpc>
            </a:pPr>
            <a:endParaRPr lang="nl-NL" sz="2000" dirty="0"/>
          </a:p>
          <a:p>
            <a:pPr algn="just">
              <a:lnSpc>
                <a:spcPct val="150000"/>
              </a:lnSpc>
            </a:pPr>
            <a:endParaRPr lang="nl-NL" sz="2000" dirty="0"/>
          </a:p>
          <a:p>
            <a:pPr algn="just">
              <a:lnSpc>
                <a:spcPct val="150000"/>
              </a:lnSpc>
            </a:pPr>
            <a:endParaRPr lang="nl-NL" sz="2400" dirty="0"/>
          </a:p>
          <a:p>
            <a:pPr algn="just">
              <a:lnSpc>
                <a:spcPct val="150000"/>
              </a:lnSpc>
            </a:pPr>
            <a:r>
              <a:rPr lang="nl-NL" dirty="0"/>
              <a:t>	Rapportage </a:t>
            </a:r>
            <a:r>
              <a:rPr lang="nl-NL" dirty="0" err="1"/>
              <a:t>WagwEU</a:t>
            </a:r>
            <a:r>
              <a:rPr lang="nl-NL" dirty="0"/>
              <a:t> Arbeidsinspectie 2022</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3</a:t>
            </a:fld>
            <a:endParaRPr lang="en-US" dirty="0">
              <a:solidFill>
                <a:schemeClr val="tx1"/>
              </a:solidFill>
            </a:endParaRPr>
          </a:p>
        </p:txBody>
      </p:sp>
      <p:pic>
        <p:nvPicPr>
          <p:cNvPr id="3" name="Afbeelding 2" descr="Afbeelding met tekst, schermopname, Lettertype, nummer&#10;&#10;Automatisch gegenereerde beschrijving">
            <a:extLst>
              <a:ext uri="{FF2B5EF4-FFF2-40B4-BE49-F238E27FC236}">
                <a16:creationId xmlns:a16="http://schemas.microsoft.com/office/drawing/2014/main" id="{A58DEF68-271E-9264-E3DA-2328E6B730F4}"/>
              </a:ext>
            </a:extLst>
          </p:cNvPr>
          <p:cNvPicPr>
            <a:picLocks noChangeAspect="1"/>
          </p:cNvPicPr>
          <p:nvPr/>
        </p:nvPicPr>
        <p:blipFill>
          <a:blip r:embed="rId3"/>
          <a:stretch>
            <a:fillRect/>
          </a:stretch>
        </p:blipFill>
        <p:spPr>
          <a:xfrm>
            <a:off x="1992489" y="1412786"/>
            <a:ext cx="7772400" cy="4683214"/>
          </a:xfrm>
          <a:prstGeom prst="rect">
            <a:avLst/>
          </a:prstGeom>
        </p:spPr>
      </p:pic>
    </p:spTree>
    <p:extLst>
      <p:ext uri="{BB962C8B-B14F-4D97-AF65-F5344CB8AC3E}">
        <p14:creationId xmlns:p14="http://schemas.microsoft.com/office/powerpoint/2010/main" val="151680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9" y="1052430"/>
            <a:ext cx="8758862" cy="360355"/>
          </a:xfrm>
          <a:prstGeom prst="rect">
            <a:avLst/>
          </a:prstGeom>
          <a:noFill/>
        </p:spPr>
        <p:txBody>
          <a:bodyPr wrap="square" rtlCol="0">
            <a:spAutoFit/>
          </a:bodyPr>
          <a:lstStyle/>
          <a:p>
            <a:pPr algn="ctr">
              <a:lnSpc>
                <a:spcPts val="1700"/>
              </a:lnSpc>
            </a:pPr>
            <a:r>
              <a:rPr lang="en-US" sz="3600" dirty="0">
                <a:latin typeface="Open Sans bold" panose="020B0806030504020204" pitchFamily="34" charset="0"/>
                <a:ea typeface="Open Sans bold" panose="020B0806030504020204" pitchFamily="34" charset="0"/>
                <a:cs typeface="Open Sans bold" panose="020B0806030504020204" pitchFamily="34" charset="0"/>
              </a:rPr>
              <a:t>Wat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cijfers</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2" y="1956226"/>
            <a:ext cx="10000030" cy="4467057"/>
          </a:xfrm>
          <a:prstGeom prst="rect">
            <a:avLst/>
          </a:prstGeom>
          <a:noFill/>
        </p:spPr>
        <p:txBody>
          <a:bodyPr wrap="square" rtlCol="0">
            <a:spAutoFit/>
          </a:bodyPr>
          <a:lstStyle/>
          <a:p>
            <a:pPr algn="just">
              <a:lnSpc>
                <a:spcPct val="150000"/>
              </a:lnSpc>
            </a:pPr>
            <a:endParaRPr lang="nl-NL" sz="2400" dirty="0"/>
          </a:p>
          <a:p>
            <a:pPr algn="just">
              <a:lnSpc>
                <a:spcPct val="150000"/>
              </a:lnSpc>
            </a:pPr>
            <a:endParaRPr lang="nl-NL" sz="2400" dirty="0"/>
          </a:p>
          <a:p>
            <a:pPr algn="just">
              <a:lnSpc>
                <a:spcPct val="150000"/>
              </a:lnSpc>
            </a:pPr>
            <a:endParaRPr lang="nl-NL" sz="2400" dirty="0"/>
          </a:p>
          <a:p>
            <a:pPr algn="just">
              <a:lnSpc>
                <a:spcPct val="150000"/>
              </a:lnSpc>
            </a:pPr>
            <a:endParaRPr lang="nl-NL" sz="2400" dirty="0"/>
          </a:p>
          <a:p>
            <a:pPr algn="just">
              <a:lnSpc>
                <a:spcPct val="150000"/>
              </a:lnSpc>
            </a:pPr>
            <a:endParaRPr lang="nl-NL" sz="2400" dirty="0"/>
          </a:p>
          <a:p>
            <a:pPr algn="just">
              <a:lnSpc>
                <a:spcPct val="150000"/>
              </a:lnSpc>
            </a:pPr>
            <a:endParaRPr lang="nl-NL" sz="2400" dirty="0"/>
          </a:p>
          <a:p>
            <a:pPr algn="just">
              <a:lnSpc>
                <a:spcPct val="150000"/>
              </a:lnSpc>
            </a:pPr>
            <a:endParaRPr lang="nl-NL" sz="2400" dirty="0"/>
          </a:p>
          <a:p>
            <a:pPr algn="just">
              <a:lnSpc>
                <a:spcPct val="150000"/>
              </a:lnSpc>
            </a:pPr>
            <a:r>
              <a:rPr lang="nl-NL" sz="2400" dirty="0"/>
              <a:t>	</a:t>
            </a:r>
            <a:r>
              <a:rPr lang="nl-NL" sz="2000" dirty="0"/>
              <a:t>De Staat van migratie 2023</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4</a:t>
            </a:fld>
            <a:endParaRPr lang="en-US" dirty="0">
              <a:solidFill>
                <a:schemeClr val="tx1"/>
              </a:solidFill>
            </a:endParaRPr>
          </a:p>
        </p:txBody>
      </p:sp>
      <p:pic>
        <p:nvPicPr>
          <p:cNvPr id="6" name="Afbeelding 5" descr="Afbeelding met tekst, schermopname, nummer, Lettertype&#10;&#10;Automatisch gegenereerde beschrijving">
            <a:extLst>
              <a:ext uri="{FF2B5EF4-FFF2-40B4-BE49-F238E27FC236}">
                <a16:creationId xmlns:a16="http://schemas.microsoft.com/office/drawing/2014/main" id="{CFF66AE8-0033-2A42-E7B6-1C11306E46C2}"/>
              </a:ext>
            </a:extLst>
          </p:cNvPr>
          <p:cNvPicPr>
            <a:picLocks noChangeAspect="1"/>
          </p:cNvPicPr>
          <p:nvPr/>
        </p:nvPicPr>
        <p:blipFill>
          <a:blip r:embed="rId3"/>
          <a:stretch>
            <a:fillRect/>
          </a:stretch>
        </p:blipFill>
        <p:spPr>
          <a:xfrm>
            <a:off x="2451099" y="1511300"/>
            <a:ext cx="8161957" cy="4294270"/>
          </a:xfrm>
          <a:prstGeom prst="rect">
            <a:avLst/>
          </a:prstGeom>
        </p:spPr>
      </p:pic>
    </p:spTree>
    <p:extLst>
      <p:ext uri="{BB962C8B-B14F-4D97-AF65-F5344CB8AC3E}">
        <p14:creationId xmlns:p14="http://schemas.microsoft.com/office/powerpoint/2010/main" val="2952966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9" y="1052430"/>
            <a:ext cx="8758862" cy="360355"/>
          </a:xfrm>
          <a:prstGeom prst="rect">
            <a:avLst/>
          </a:prstGeom>
          <a:noFill/>
        </p:spPr>
        <p:txBody>
          <a:bodyPr wrap="square" rtlCol="0">
            <a:spAutoFit/>
          </a:bodyPr>
          <a:lstStyle/>
          <a:p>
            <a:pPr algn="ctr">
              <a:lnSpc>
                <a:spcPts val="1700"/>
              </a:lnSpc>
            </a:pPr>
            <a:r>
              <a:rPr lang="en-US" sz="3600" dirty="0">
                <a:latin typeface="Open Sans bold" panose="020B0806030504020204" pitchFamily="34" charset="0"/>
                <a:ea typeface="Open Sans bold" panose="020B0806030504020204" pitchFamily="34" charset="0"/>
                <a:cs typeface="Open Sans bold" panose="020B0806030504020204" pitchFamily="34" charset="0"/>
              </a:rPr>
              <a:t>Wat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cijfers</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3995837"/>
          </a:xfrm>
          <a:prstGeom prst="rect">
            <a:avLst/>
          </a:prstGeom>
          <a:noFill/>
        </p:spPr>
        <p:txBody>
          <a:bodyPr wrap="square" rtlCol="0">
            <a:spAutoFit/>
          </a:bodyPr>
          <a:lstStyle/>
          <a:p>
            <a:pPr marL="342900" indent="-342900" algn="just">
              <a:lnSpc>
                <a:spcPct val="150000"/>
              </a:lnSpc>
              <a:buFont typeface="Wingdings" pitchFamily="2" charset="2"/>
              <a:buChar char="§"/>
            </a:pPr>
            <a:endParaRPr lang="nl-NL" sz="2400" dirty="0"/>
          </a:p>
          <a:p>
            <a:pPr marL="342900" indent="-342900" algn="just">
              <a:lnSpc>
                <a:spcPct val="150000"/>
              </a:lnSpc>
              <a:buFont typeface="Wingdings" pitchFamily="2" charset="2"/>
              <a:buChar char="§"/>
            </a:pPr>
            <a:endParaRPr lang="nl-NL" sz="2400" dirty="0"/>
          </a:p>
          <a:p>
            <a:pPr marL="342900" indent="-342900" algn="just">
              <a:lnSpc>
                <a:spcPct val="150000"/>
              </a:lnSpc>
              <a:buFont typeface="Wingdings" pitchFamily="2" charset="2"/>
              <a:buChar char="§"/>
            </a:pPr>
            <a:endParaRPr lang="nl-NL" sz="2400" dirty="0"/>
          </a:p>
          <a:p>
            <a:pPr marL="342900" indent="-342900" algn="just">
              <a:lnSpc>
                <a:spcPct val="150000"/>
              </a:lnSpc>
              <a:buFont typeface="Wingdings" pitchFamily="2" charset="2"/>
              <a:buChar char="§"/>
            </a:pPr>
            <a:endParaRPr lang="nl-NL" sz="2400" dirty="0"/>
          </a:p>
          <a:p>
            <a:pPr marL="342900" indent="-342900" algn="just">
              <a:lnSpc>
                <a:spcPct val="150000"/>
              </a:lnSpc>
              <a:buFont typeface="Wingdings" pitchFamily="2" charset="2"/>
              <a:buChar char="§"/>
            </a:pPr>
            <a:endParaRPr lang="nl-NL" sz="2400" dirty="0"/>
          </a:p>
          <a:p>
            <a:pPr marL="342900" indent="-342900" algn="just">
              <a:lnSpc>
                <a:spcPct val="150000"/>
              </a:lnSpc>
              <a:buFont typeface="Wingdings" pitchFamily="2" charset="2"/>
              <a:buChar char="§"/>
            </a:pPr>
            <a:endParaRPr lang="nl-NL" sz="2400" dirty="0"/>
          </a:p>
          <a:p>
            <a:pPr algn="just">
              <a:lnSpc>
                <a:spcPct val="150000"/>
              </a:lnSpc>
            </a:pPr>
            <a:r>
              <a:rPr lang="nl-NL" sz="2800" dirty="0"/>
              <a:t>	</a:t>
            </a:r>
            <a:r>
              <a:rPr lang="nl-NL" sz="2400" dirty="0"/>
              <a:t>De Staat van migratie 2023, p. 58</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5</a:t>
            </a:fld>
            <a:endParaRPr lang="en-US" dirty="0">
              <a:solidFill>
                <a:schemeClr val="tx1"/>
              </a:solidFill>
            </a:endParaRPr>
          </a:p>
        </p:txBody>
      </p:sp>
      <p:pic>
        <p:nvPicPr>
          <p:cNvPr id="3" name="Afbeelding 2" descr="Afbeelding met tekst, schermopname, Lettertype&#10;&#10;Automatisch gegenereerde beschrijving">
            <a:extLst>
              <a:ext uri="{FF2B5EF4-FFF2-40B4-BE49-F238E27FC236}">
                <a16:creationId xmlns:a16="http://schemas.microsoft.com/office/drawing/2014/main" id="{2EA95574-BC72-D563-76A7-F6ED9CAAA9F9}"/>
              </a:ext>
            </a:extLst>
          </p:cNvPr>
          <p:cNvPicPr>
            <a:picLocks noChangeAspect="1"/>
          </p:cNvPicPr>
          <p:nvPr/>
        </p:nvPicPr>
        <p:blipFill>
          <a:blip r:embed="rId3"/>
          <a:stretch>
            <a:fillRect/>
          </a:stretch>
        </p:blipFill>
        <p:spPr>
          <a:xfrm>
            <a:off x="2660650" y="2305050"/>
            <a:ext cx="8619646" cy="2820106"/>
          </a:xfrm>
          <a:prstGeom prst="rect">
            <a:avLst/>
          </a:prstGeom>
        </p:spPr>
      </p:pic>
    </p:spTree>
    <p:extLst>
      <p:ext uri="{BB962C8B-B14F-4D97-AF65-F5344CB8AC3E}">
        <p14:creationId xmlns:p14="http://schemas.microsoft.com/office/powerpoint/2010/main" val="1585397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130205" y="1052430"/>
            <a:ext cx="8758862"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Juridisch</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raamwerk</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3" name="Tijdelijke aanduiding voor inhoud 2">
            <a:extLst>
              <a:ext uri="{FF2B5EF4-FFF2-40B4-BE49-F238E27FC236}">
                <a16:creationId xmlns:a16="http://schemas.microsoft.com/office/drawing/2014/main" id="{825D0F6A-A68A-6B24-10A8-0602DEC4C93C}"/>
              </a:ext>
            </a:extLst>
          </p:cNvPr>
          <p:cNvSpPr>
            <a:spLocks noGrp="1"/>
          </p:cNvSpPr>
          <p:nvPr>
            <p:ph sz="half" idx="1"/>
          </p:nvPr>
        </p:nvSpPr>
        <p:spPr>
          <a:xfrm>
            <a:off x="1130204" y="1825625"/>
            <a:ext cx="4889595" cy="4351338"/>
          </a:xfrm>
        </p:spPr>
        <p:txBody>
          <a:bodyPr/>
          <a:lstStyle/>
          <a:p>
            <a:r>
              <a:rPr lang="nl-NL" dirty="0"/>
              <a:t>Art. 56 e.v. VWEU</a:t>
            </a:r>
          </a:p>
          <a:p>
            <a:r>
              <a:rPr lang="nl-NL" dirty="0"/>
              <a:t>Vo 593/2008 (Rome I)</a:t>
            </a:r>
          </a:p>
          <a:p>
            <a:r>
              <a:rPr lang="nl-NL" dirty="0" err="1"/>
              <a:t>Deta</a:t>
            </a:r>
            <a:r>
              <a:rPr lang="nl-NL" dirty="0"/>
              <a:t> </a:t>
            </a:r>
            <a:r>
              <a:rPr lang="nl-NL" dirty="0" err="1"/>
              <a:t>Rl</a:t>
            </a:r>
            <a:r>
              <a:rPr lang="nl-NL" dirty="0"/>
              <a:t> 96/71/EG, herzien bij 2018/957</a:t>
            </a:r>
          </a:p>
          <a:p>
            <a:r>
              <a:rPr lang="nl-NL" dirty="0" err="1"/>
              <a:t>HandhavingsRl</a:t>
            </a:r>
            <a:r>
              <a:rPr lang="nl-NL" dirty="0"/>
              <a:t> 2014/67 </a:t>
            </a:r>
          </a:p>
          <a:p>
            <a:r>
              <a:rPr lang="nl-NL" dirty="0"/>
              <a:t>Vo 2019/1149 (Euro Arbeidsautoriteit)</a:t>
            </a:r>
          </a:p>
          <a:p>
            <a:endParaRPr lang="nl-NL" dirty="0"/>
          </a:p>
        </p:txBody>
      </p:sp>
      <p:sp>
        <p:nvSpPr>
          <p:cNvPr id="4" name="Tijdelijke aanduiding voor inhoud 3">
            <a:extLst>
              <a:ext uri="{FF2B5EF4-FFF2-40B4-BE49-F238E27FC236}">
                <a16:creationId xmlns:a16="http://schemas.microsoft.com/office/drawing/2014/main" id="{D4AF23A2-62E9-B837-E7B3-199B7E13094F}"/>
              </a:ext>
            </a:extLst>
          </p:cNvPr>
          <p:cNvSpPr>
            <a:spLocks noGrp="1"/>
          </p:cNvSpPr>
          <p:nvPr>
            <p:ph sz="half" idx="2"/>
          </p:nvPr>
        </p:nvSpPr>
        <p:spPr/>
        <p:txBody>
          <a:bodyPr/>
          <a:lstStyle/>
          <a:p>
            <a:r>
              <a:rPr lang="nl-NL" dirty="0"/>
              <a:t>Transparante &amp; voorspelbare arbeidsvoorwaarden (</a:t>
            </a:r>
            <a:r>
              <a:rPr lang="nl-NL" dirty="0" err="1"/>
              <a:t>Rl</a:t>
            </a:r>
            <a:r>
              <a:rPr lang="nl-NL" dirty="0"/>
              <a:t> 2019/1152)</a:t>
            </a:r>
          </a:p>
          <a:p>
            <a:r>
              <a:rPr lang="nl-NL" dirty="0" err="1"/>
              <a:t>UitzendRl</a:t>
            </a:r>
            <a:r>
              <a:rPr lang="nl-NL" dirty="0"/>
              <a:t> 2008/104</a:t>
            </a:r>
          </a:p>
          <a:p>
            <a:r>
              <a:rPr lang="nl-NL" dirty="0"/>
              <a:t>Sociale Zekerheid (Vo 883/2004 &amp; 987/2009)</a:t>
            </a:r>
          </a:p>
          <a:p>
            <a:r>
              <a:rPr lang="nl-NL" dirty="0" err="1"/>
              <a:t>MobiliteitsRl</a:t>
            </a:r>
            <a:r>
              <a:rPr lang="nl-NL" dirty="0"/>
              <a:t> 2020/1057</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12"/>
          </p:nvPr>
        </p:nvSpPr>
        <p:spPr/>
        <p:txBody>
          <a:bodyPr/>
          <a:lstStyle/>
          <a:p>
            <a:fld id="{24087EED-2C44-45B7-952B-683F8BC9A5D1}"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1940181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9" y="1052430"/>
            <a:ext cx="8758862"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Toepasselijk</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recht</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4467057"/>
          </a:xfrm>
          <a:prstGeom prst="rect">
            <a:avLst/>
          </a:prstGeom>
          <a:noFill/>
        </p:spPr>
        <p:txBody>
          <a:bodyPr wrap="square" rtlCol="0">
            <a:spAutoFit/>
          </a:bodyPr>
          <a:lstStyle/>
          <a:p>
            <a:pPr marL="342900" indent="-342900" algn="just">
              <a:lnSpc>
                <a:spcPct val="150000"/>
              </a:lnSpc>
              <a:buFont typeface="Wingdings" pitchFamily="2" charset="2"/>
              <a:buChar char="§"/>
            </a:pPr>
            <a:r>
              <a:rPr lang="nl-NL" sz="2400" dirty="0"/>
              <a:t>Gekozen recht (art. 3 Rome I) &amp; dwingend objectief toepasselijk recht (art. 8 lid 1 Rome I)</a:t>
            </a:r>
          </a:p>
          <a:p>
            <a:pPr marL="342900" indent="-342900" algn="just">
              <a:lnSpc>
                <a:spcPct val="150000"/>
              </a:lnSpc>
              <a:buFont typeface="Wingdings" pitchFamily="2" charset="2"/>
              <a:buChar char="§"/>
            </a:pPr>
            <a:r>
              <a:rPr lang="nl-NL" sz="2400" dirty="0"/>
              <a:t>Objectief toepasselijk recht:</a:t>
            </a:r>
          </a:p>
          <a:p>
            <a:pPr marL="800100" lvl="1" indent="-342900" algn="just">
              <a:lnSpc>
                <a:spcPct val="150000"/>
              </a:lnSpc>
              <a:buFont typeface="Wingdings" pitchFamily="2" charset="2"/>
              <a:buChar char="§"/>
            </a:pPr>
            <a:r>
              <a:rPr lang="nl-NL" sz="2400" dirty="0">
                <a:ea typeface="Open Sans bold" panose="020B0806030504020204" pitchFamily="34" charset="0"/>
                <a:cs typeface="Open Sans bold" panose="020B0806030504020204" pitchFamily="34" charset="0"/>
              </a:rPr>
              <a:t>Gewoonlijke werkland (art. 8 lid 2 Rome I)</a:t>
            </a:r>
          </a:p>
          <a:p>
            <a:pPr marL="800100" lvl="1" indent="-342900" algn="just">
              <a:lnSpc>
                <a:spcPct val="150000"/>
              </a:lnSpc>
              <a:buFont typeface="Wingdings" pitchFamily="2" charset="2"/>
              <a:buChar char="§"/>
            </a:pPr>
            <a:r>
              <a:rPr lang="nl-NL" sz="2400" dirty="0">
                <a:ea typeface="Open Sans bold" panose="020B0806030504020204" pitchFamily="34" charset="0"/>
                <a:cs typeface="Open Sans bold" panose="020B0806030504020204" pitchFamily="34" charset="0"/>
              </a:rPr>
              <a:t>Land van vestiging indienstneming (art. 8 lid 3)</a:t>
            </a:r>
          </a:p>
          <a:p>
            <a:pPr marL="800100" lvl="1" indent="-342900" algn="just">
              <a:lnSpc>
                <a:spcPct val="150000"/>
              </a:lnSpc>
              <a:buFont typeface="Wingdings" pitchFamily="2" charset="2"/>
              <a:buChar char="§"/>
            </a:pPr>
            <a:r>
              <a:rPr lang="nl-NL" sz="2400" dirty="0">
                <a:ea typeface="Open Sans bold" panose="020B0806030504020204" pitchFamily="34" charset="0"/>
                <a:cs typeface="Open Sans bold" panose="020B0806030504020204" pitchFamily="34" charset="0"/>
              </a:rPr>
              <a:t>Nauwere band (art. 8 lid 4 Rome I)</a:t>
            </a:r>
            <a:endParaRPr lang="nl-NL" sz="2400" dirty="0"/>
          </a:p>
          <a:p>
            <a:pPr marL="342900" indent="-342900" algn="just">
              <a:lnSpc>
                <a:spcPct val="150000"/>
              </a:lnSpc>
              <a:buFont typeface="Wingdings" pitchFamily="2" charset="2"/>
              <a:buChar char="§"/>
            </a:pPr>
            <a:r>
              <a:rPr lang="nl-NL" sz="2400" dirty="0"/>
              <a:t>Voorrangsregels (art. 9 Rome 1)</a:t>
            </a:r>
          </a:p>
          <a:p>
            <a:pPr marL="342900" indent="-342900" algn="just">
              <a:lnSpc>
                <a:spcPct val="150000"/>
              </a:lnSpc>
              <a:buFont typeface="Wingdings" pitchFamily="2" charset="2"/>
              <a:buChar char="§"/>
            </a:pPr>
            <a:r>
              <a:rPr lang="nl-NL" sz="2400" dirty="0"/>
              <a:t>Specifieke EU-collisieregels (art. 23 Rome I: </a:t>
            </a:r>
            <a:r>
              <a:rPr lang="nl-NL" sz="2400" dirty="0" err="1"/>
              <a:t>HvJ</a:t>
            </a:r>
            <a:r>
              <a:rPr lang="nl-NL" sz="2400" dirty="0"/>
              <a:t> Hongarije &amp; Polen)</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332831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085049" y="366897"/>
            <a:ext cx="11106951" cy="6491103"/>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9" y="1052430"/>
            <a:ext cx="8758862"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Detacheringsrichtlijn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toepassing</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102" name="TextBox 101">
            <a:extLst>
              <a:ext uri="{FF2B5EF4-FFF2-40B4-BE49-F238E27FC236}">
                <a16:creationId xmlns:a16="http://schemas.microsoft.com/office/drawing/2014/main" id="{1A80D165-44A9-4B5F-956E-8147B9127E11}"/>
              </a:ext>
            </a:extLst>
          </p:cNvPr>
          <p:cNvSpPr txBox="1"/>
          <p:nvPr/>
        </p:nvSpPr>
        <p:spPr>
          <a:xfrm>
            <a:off x="1774281" y="1956226"/>
            <a:ext cx="10054303" cy="4661276"/>
          </a:xfrm>
          <a:prstGeom prst="rect">
            <a:avLst/>
          </a:prstGeom>
          <a:noFill/>
        </p:spPr>
        <p:txBody>
          <a:bodyPr wrap="square" rtlCol="0">
            <a:spAutoFit/>
          </a:bodyPr>
          <a:lstStyle/>
          <a:p>
            <a:pPr marL="342900" indent="-342900" algn="just">
              <a:lnSpc>
                <a:spcPct val="150000"/>
              </a:lnSpc>
              <a:buFont typeface="Wingdings" pitchFamily="2" charset="2"/>
              <a:buChar char="§"/>
            </a:pPr>
            <a:r>
              <a:rPr lang="nl-NL" sz="2000" dirty="0"/>
              <a:t>Detachering (art. 1 lid 3 </a:t>
            </a:r>
            <a:r>
              <a:rPr lang="nl-NL" sz="2000" dirty="0" err="1"/>
              <a:t>Deta</a:t>
            </a:r>
            <a:r>
              <a:rPr lang="nl-NL" sz="2000" dirty="0"/>
              <a:t> </a:t>
            </a:r>
            <a:r>
              <a:rPr lang="nl-NL" sz="2000" dirty="0" err="1"/>
              <a:t>Rl</a:t>
            </a:r>
            <a:r>
              <a:rPr lang="nl-NL" sz="2000" dirty="0"/>
              <a:t>)</a:t>
            </a:r>
          </a:p>
          <a:p>
            <a:pPr marL="800100" lvl="1" indent="-342900" algn="just">
              <a:lnSpc>
                <a:spcPct val="150000"/>
              </a:lnSpc>
              <a:buFont typeface="Wingdings" pitchFamily="2" charset="2"/>
              <a:buChar char="§"/>
            </a:pPr>
            <a:r>
              <a:rPr lang="nl-NL" sz="2000" dirty="0" err="1"/>
              <a:t>Contracting</a:t>
            </a:r>
            <a:endParaRPr lang="nl-NL" sz="2000" dirty="0"/>
          </a:p>
          <a:p>
            <a:pPr marL="800100" lvl="1" indent="-342900" algn="just">
              <a:lnSpc>
                <a:spcPct val="150000"/>
              </a:lnSpc>
              <a:buFont typeface="Wingdings" pitchFamily="2" charset="2"/>
              <a:buChar char="§"/>
            </a:pPr>
            <a:r>
              <a:rPr lang="nl-NL" sz="2000" dirty="0"/>
              <a:t>Intragroepsdetachering (</a:t>
            </a:r>
            <a:r>
              <a:rPr lang="nl-NL" sz="2000" dirty="0">
                <a:solidFill>
                  <a:srgbClr val="FF0000"/>
                </a:solidFill>
              </a:rPr>
              <a:t>nuttig?</a:t>
            </a:r>
            <a:r>
              <a:rPr lang="nl-NL" sz="2000" dirty="0"/>
              <a:t>) </a:t>
            </a:r>
          </a:p>
          <a:p>
            <a:pPr marL="800100" lvl="1" indent="-342900" algn="just">
              <a:lnSpc>
                <a:spcPct val="150000"/>
              </a:lnSpc>
              <a:buFont typeface="Wingdings" pitchFamily="2" charset="2"/>
              <a:buChar char="§"/>
            </a:pPr>
            <a:r>
              <a:rPr lang="nl-NL" sz="2000" dirty="0"/>
              <a:t>uitzending</a:t>
            </a:r>
          </a:p>
          <a:p>
            <a:pPr marL="342900" indent="-342900" algn="just">
              <a:lnSpc>
                <a:spcPct val="150000"/>
              </a:lnSpc>
              <a:buFont typeface="Wingdings" pitchFamily="2" charset="2"/>
              <a:buChar char="§"/>
            </a:pPr>
            <a:r>
              <a:rPr lang="nl-NL" sz="2000" dirty="0"/>
              <a:t>Een gedetacheerde werknemer is ‘iedere werknemer die gedurende </a:t>
            </a:r>
            <a:r>
              <a:rPr lang="nl-NL" sz="2000" dirty="0">
                <a:solidFill>
                  <a:srgbClr val="FF0000"/>
                </a:solidFill>
              </a:rPr>
              <a:t>een bepaalde periode </a:t>
            </a:r>
            <a:r>
              <a:rPr lang="nl-NL" sz="2000" dirty="0"/>
              <a:t>werkt op het grondgebied van een lidstaat die niet de staat is waar die werknemer gewoonlijk werkt’ (art. 2 lid 1 </a:t>
            </a:r>
            <a:r>
              <a:rPr lang="nl-NL" sz="2000" dirty="0" err="1"/>
              <a:t>Deta</a:t>
            </a:r>
            <a:r>
              <a:rPr lang="nl-NL" sz="2000" dirty="0"/>
              <a:t> </a:t>
            </a:r>
            <a:r>
              <a:rPr lang="nl-NL" sz="2000" dirty="0" err="1"/>
              <a:t>Rl</a:t>
            </a:r>
            <a:r>
              <a:rPr lang="nl-NL" sz="2000" dirty="0"/>
              <a:t>) </a:t>
            </a:r>
          </a:p>
          <a:p>
            <a:pPr marL="342900" indent="-342900" algn="just">
              <a:lnSpc>
                <a:spcPct val="150000"/>
              </a:lnSpc>
              <a:buFont typeface="Wingdings" pitchFamily="2" charset="2"/>
              <a:buChar char="§"/>
            </a:pPr>
            <a:r>
              <a:rPr lang="nl-NL" sz="2000" dirty="0"/>
              <a:t>Zie voor een uitwerking art. 4 lid 3 </a:t>
            </a:r>
            <a:r>
              <a:rPr lang="nl-NL" sz="2000" dirty="0" err="1"/>
              <a:t>HandhavingsRl</a:t>
            </a:r>
            <a:r>
              <a:rPr lang="nl-NL" sz="2000" dirty="0"/>
              <a:t> </a:t>
            </a:r>
          </a:p>
          <a:p>
            <a:pPr marL="342900" indent="-342900" algn="just">
              <a:lnSpc>
                <a:spcPct val="150000"/>
              </a:lnSpc>
              <a:buFont typeface="Wingdings" pitchFamily="2" charset="2"/>
              <a:buChar char="§"/>
            </a:pPr>
            <a:r>
              <a:rPr lang="nl-NL" sz="2000" dirty="0"/>
              <a:t>Geen ‘zakenreis’ (anders </a:t>
            </a:r>
            <a:r>
              <a:rPr lang="nl-NL" sz="2000" dirty="0" err="1"/>
              <a:t>socialezekerheidscoördinatie</a:t>
            </a:r>
            <a:r>
              <a:rPr lang="nl-NL" sz="2000" dirty="0"/>
              <a:t>) &amp; voldoende nauwe band grondgebied land van ontvangst (</a:t>
            </a:r>
            <a:r>
              <a:rPr lang="nl-NL" sz="2000" dirty="0" err="1"/>
              <a:t>HvJ</a:t>
            </a:r>
            <a:r>
              <a:rPr lang="nl-NL" sz="2000" dirty="0"/>
              <a:t> </a:t>
            </a:r>
            <a:r>
              <a:rPr lang="nl-NL" sz="2000" dirty="0" err="1"/>
              <a:t>Dobersbergen</a:t>
            </a:r>
            <a:r>
              <a:rPr lang="nl-NL" sz="2000" dirty="0"/>
              <a:t> &amp; Van den Bosch)</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4"/>
          </p:nvPr>
        </p:nvSpPr>
        <p:spPr/>
        <p:txBody>
          <a:bodyPr/>
          <a:lstStyle/>
          <a:p>
            <a:fld id="{24087EED-2C44-45B7-952B-683F8BC9A5D1}"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4072628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98C3277-F9CF-4E29-8858-14BC111BDA6E}"/>
              </a:ext>
            </a:extLst>
          </p:cNvPr>
          <p:cNvSpPr/>
          <p:nvPr/>
        </p:nvSpPr>
        <p:spPr>
          <a:xfrm>
            <a:off x="1308640" y="501651"/>
            <a:ext cx="11106951" cy="6356350"/>
          </a:xfrm>
          <a:prstGeom prst="rect">
            <a:avLst/>
          </a:prstGeom>
          <a:gradFill>
            <a:gsLst>
              <a:gs pos="0">
                <a:schemeClr val="bg2"/>
              </a:gs>
              <a:gs pos="100000">
                <a:schemeClr val="accent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grpSp>
        <p:nvGrpSpPr>
          <p:cNvPr id="80" name="Group 79">
            <a:extLst>
              <a:ext uri="{FF2B5EF4-FFF2-40B4-BE49-F238E27FC236}">
                <a16:creationId xmlns:a16="http://schemas.microsoft.com/office/drawing/2014/main" id="{6F61C7C7-F566-4751-B3A5-BC891B20E4F1}"/>
              </a:ext>
            </a:extLst>
          </p:cNvPr>
          <p:cNvGrpSpPr/>
          <p:nvPr/>
        </p:nvGrpSpPr>
        <p:grpSpPr>
          <a:xfrm rot="5400000">
            <a:off x="-513596" y="3341853"/>
            <a:ext cx="3167681" cy="173624"/>
            <a:chOff x="4107180" y="5334000"/>
            <a:chExt cx="6366512" cy="430921"/>
          </a:xfrm>
        </p:grpSpPr>
        <p:sp>
          <p:nvSpPr>
            <p:cNvPr id="81" name="Rectangle 80">
              <a:extLst>
                <a:ext uri="{FF2B5EF4-FFF2-40B4-BE49-F238E27FC236}">
                  <a16:creationId xmlns:a16="http://schemas.microsoft.com/office/drawing/2014/main" id="{F17EB8A5-45D7-456F-B026-D35952487E52}"/>
                </a:ext>
              </a:extLst>
            </p:cNvPr>
            <p:cNvSpPr/>
            <p:nvPr/>
          </p:nvSpPr>
          <p:spPr>
            <a:xfrm>
              <a:off x="4107180" y="5334000"/>
              <a:ext cx="1592580" cy="4309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91657C-B06E-440B-9925-664FB03DA6C6}"/>
                </a:ext>
              </a:extLst>
            </p:cNvPr>
            <p:cNvSpPr/>
            <p:nvPr/>
          </p:nvSpPr>
          <p:spPr>
            <a:xfrm>
              <a:off x="5695952" y="5334000"/>
              <a:ext cx="1592580" cy="430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2B13BC96-A9FD-4590-8516-C9717742FFFF}"/>
                </a:ext>
              </a:extLst>
            </p:cNvPr>
            <p:cNvSpPr/>
            <p:nvPr/>
          </p:nvSpPr>
          <p:spPr>
            <a:xfrm>
              <a:off x="7288532" y="5334000"/>
              <a:ext cx="1592580" cy="43092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F197794-F0C8-42F3-82DD-3DD551C7F5B8}"/>
                </a:ext>
              </a:extLst>
            </p:cNvPr>
            <p:cNvSpPr/>
            <p:nvPr/>
          </p:nvSpPr>
          <p:spPr>
            <a:xfrm>
              <a:off x="8881112" y="5334000"/>
              <a:ext cx="1592580" cy="4309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TextBox 100">
            <a:extLst>
              <a:ext uri="{FF2B5EF4-FFF2-40B4-BE49-F238E27FC236}">
                <a16:creationId xmlns:a16="http://schemas.microsoft.com/office/drawing/2014/main" id="{96D7EFE8-0247-4EE5-BB8C-F4FE0963C6E7}"/>
              </a:ext>
            </a:extLst>
          </p:cNvPr>
          <p:cNvSpPr txBox="1"/>
          <p:nvPr/>
        </p:nvSpPr>
        <p:spPr>
          <a:xfrm>
            <a:off x="1085048" y="1052430"/>
            <a:ext cx="9782243" cy="360355"/>
          </a:xfrm>
          <a:prstGeom prst="rect">
            <a:avLst/>
          </a:prstGeom>
          <a:noFill/>
        </p:spPr>
        <p:txBody>
          <a:bodyPr wrap="square" rtlCol="0">
            <a:spAutoFit/>
          </a:bodyPr>
          <a:lstStyle/>
          <a:p>
            <a:pPr algn="ctr">
              <a:lnSpc>
                <a:spcPts val="1700"/>
              </a:lnSpc>
            </a:pPr>
            <a:r>
              <a:rPr lang="en-US" sz="3600" dirty="0" err="1">
                <a:latin typeface="Open Sans bold" panose="020B0806030504020204" pitchFamily="34" charset="0"/>
                <a:ea typeface="Open Sans bold" panose="020B0806030504020204" pitchFamily="34" charset="0"/>
                <a:cs typeface="Open Sans bold" panose="020B0806030504020204" pitchFamily="34" charset="0"/>
              </a:rPr>
              <a:t>Detacheringsrichtlijn</a:t>
            </a:r>
            <a:r>
              <a:rPr lang="en-US" sz="3600" dirty="0">
                <a:latin typeface="Open Sans bold" panose="020B0806030504020204" pitchFamily="34" charset="0"/>
                <a:ea typeface="Open Sans bold" panose="020B0806030504020204" pitchFamily="34" charset="0"/>
                <a:cs typeface="Open Sans bold" panose="020B0806030504020204" pitchFamily="34" charset="0"/>
              </a:rPr>
              <a:t> –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divergerende</a:t>
            </a:r>
            <a:r>
              <a:rPr lang="en-US" sz="3600" dirty="0">
                <a:latin typeface="Open Sans bold" panose="020B0806030504020204" pitchFamily="34" charset="0"/>
                <a:ea typeface="Open Sans bold" panose="020B0806030504020204" pitchFamily="34" charset="0"/>
                <a:cs typeface="Open Sans bold" panose="020B0806030504020204" pitchFamily="34" charset="0"/>
              </a:rPr>
              <a:t> </a:t>
            </a:r>
            <a:r>
              <a:rPr lang="en-US" sz="3600" dirty="0" err="1">
                <a:latin typeface="Open Sans bold" panose="020B0806030504020204" pitchFamily="34" charset="0"/>
                <a:ea typeface="Open Sans bold" panose="020B0806030504020204" pitchFamily="34" charset="0"/>
                <a:cs typeface="Open Sans bold" panose="020B0806030504020204" pitchFamily="34" charset="0"/>
              </a:rPr>
              <a:t>belangen</a:t>
            </a:r>
            <a:endParaRPr lang="en-US" sz="3600" dirty="0">
              <a:latin typeface="Open Sans bold" panose="020B0806030504020204" pitchFamily="34" charset="0"/>
              <a:ea typeface="Open Sans bold" panose="020B0806030504020204" pitchFamily="34" charset="0"/>
              <a:cs typeface="Open Sans bold" panose="020B0806030504020204" pitchFamily="34" charset="0"/>
            </a:endParaRPr>
          </a:p>
        </p:txBody>
      </p:sp>
      <p:sp>
        <p:nvSpPr>
          <p:cNvPr id="2" name="Titel 1">
            <a:extLst>
              <a:ext uri="{FF2B5EF4-FFF2-40B4-BE49-F238E27FC236}">
                <a16:creationId xmlns:a16="http://schemas.microsoft.com/office/drawing/2014/main" id="{B8BBC16C-2201-64F6-32AF-DC55DE33D7FB}"/>
              </a:ext>
            </a:extLst>
          </p:cNvPr>
          <p:cNvSpPr>
            <a:spLocks noGrp="1"/>
          </p:cNvSpPr>
          <p:nvPr>
            <p:ph type="title"/>
          </p:nvPr>
        </p:nvSpPr>
        <p:spPr>
          <a:xfrm>
            <a:off x="831850" y="1709738"/>
            <a:ext cx="10515600" cy="4299176"/>
          </a:xfrm>
        </p:spPr>
        <p:txBody>
          <a:bodyPr>
            <a:normAutofit/>
          </a:bodyPr>
          <a:lstStyle/>
          <a:p>
            <a:br>
              <a:rPr lang="nl-NL" sz="2000" b="0" i="0" u="none" strike="noStrike" dirty="0">
                <a:solidFill>
                  <a:srgbClr val="000000"/>
                </a:solidFill>
                <a:effectLst/>
                <a:latin typeface="+mn-lt"/>
              </a:rPr>
            </a:br>
            <a:br>
              <a:rPr lang="nl-NL" sz="2000" b="0" i="0" u="none" strike="noStrike" dirty="0">
                <a:solidFill>
                  <a:srgbClr val="000000"/>
                </a:solidFill>
                <a:effectLst/>
                <a:latin typeface="+mn-lt"/>
              </a:rPr>
            </a:br>
            <a:br>
              <a:rPr lang="nl-NL" sz="2000" b="0" i="0" u="none" strike="noStrike" dirty="0">
                <a:solidFill>
                  <a:srgbClr val="000000"/>
                </a:solidFill>
                <a:effectLst/>
                <a:latin typeface="+mn-lt"/>
              </a:rPr>
            </a:br>
            <a:r>
              <a:rPr lang="nl-NL" sz="2000" b="0" i="0" u="none" strike="noStrike" dirty="0">
                <a:solidFill>
                  <a:srgbClr val="000000"/>
                </a:solidFill>
                <a:effectLst/>
                <a:latin typeface="+mn-lt"/>
              </a:rPr>
              <a:t>	Conclusie AG CAMPOS SÁNCHEZ-BORDONA in </a:t>
            </a:r>
            <a:r>
              <a:rPr lang="nl-NL" sz="2000" i="0" u="none" strike="noStrike" dirty="0">
                <a:solidFill>
                  <a:srgbClr val="000000"/>
                </a:solidFill>
                <a:effectLst/>
                <a:latin typeface="+mn-lt"/>
              </a:rPr>
              <a:t>C‑620/18</a:t>
            </a:r>
            <a:r>
              <a:rPr lang="nl-NL" sz="2000" b="1" i="0" u="none" strike="noStrike" dirty="0">
                <a:solidFill>
                  <a:srgbClr val="000000"/>
                </a:solidFill>
                <a:effectLst/>
                <a:latin typeface="+mn-lt"/>
              </a:rPr>
              <a:t>, </a:t>
            </a:r>
            <a:r>
              <a:rPr lang="nl-NL" sz="2000" b="0" i="0" u="none" strike="noStrike" dirty="0">
                <a:solidFill>
                  <a:srgbClr val="000000"/>
                </a:solidFill>
                <a:effectLst/>
                <a:latin typeface="+mn-lt"/>
              </a:rPr>
              <a:t>Hongarije/EU</a:t>
            </a:r>
            <a:endParaRPr lang="nl-NL" sz="2000" dirty="0">
              <a:latin typeface="+mn-lt"/>
            </a:endParaRPr>
          </a:p>
        </p:txBody>
      </p:sp>
      <p:sp>
        <p:nvSpPr>
          <p:cNvPr id="3" name="Tijdelijke aanduiding voor tekst 2">
            <a:extLst>
              <a:ext uri="{FF2B5EF4-FFF2-40B4-BE49-F238E27FC236}">
                <a16:creationId xmlns:a16="http://schemas.microsoft.com/office/drawing/2014/main" id="{4CEFAE4B-B16C-E1A3-6B14-B618280F983E}"/>
              </a:ext>
            </a:extLst>
          </p:cNvPr>
          <p:cNvSpPr>
            <a:spLocks noGrp="1"/>
          </p:cNvSpPr>
          <p:nvPr>
            <p:ph type="body" idx="1"/>
          </p:nvPr>
        </p:nvSpPr>
        <p:spPr>
          <a:xfrm>
            <a:off x="1410256" y="5952014"/>
            <a:ext cx="9937194" cy="404336"/>
          </a:xfrm>
        </p:spPr>
        <p:txBody>
          <a:bodyPr>
            <a:normAutofit/>
          </a:bodyPr>
          <a:lstStyle/>
          <a:p>
            <a:r>
              <a:rPr lang="nl-NL" sz="2000" dirty="0">
                <a:solidFill>
                  <a:schemeClr val="tx1"/>
                </a:solidFill>
              </a:rPr>
              <a:t>AG  CAMPOS SÁNCHEZ-BORDONA 28 mei 2020, Hongarije/Europees Parlement </a:t>
            </a:r>
          </a:p>
        </p:txBody>
      </p:sp>
      <p:sp>
        <p:nvSpPr>
          <p:cNvPr id="13" name="Tijdelijke aanduiding voor dianummer 12">
            <a:extLst>
              <a:ext uri="{FF2B5EF4-FFF2-40B4-BE49-F238E27FC236}">
                <a16:creationId xmlns:a16="http://schemas.microsoft.com/office/drawing/2014/main" id="{7BE8D262-E392-6140-9131-A00A690BC002}"/>
              </a:ext>
            </a:extLst>
          </p:cNvPr>
          <p:cNvSpPr>
            <a:spLocks noGrp="1"/>
          </p:cNvSpPr>
          <p:nvPr>
            <p:ph type="sldNum" sz="quarter" idx="12"/>
          </p:nvPr>
        </p:nvSpPr>
        <p:spPr/>
        <p:txBody>
          <a:bodyPr/>
          <a:lstStyle/>
          <a:p>
            <a:fld id="{24087EED-2C44-45B7-952B-683F8BC9A5D1}" type="slidenum">
              <a:rPr lang="en-US" smtClean="0">
                <a:solidFill>
                  <a:schemeClr val="tx1"/>
                </a:solidFill>
              </a:rPr>
              <a:t>9</a:t>
            </a:fld>
            <a:endParaRPr lang="en-US" dirty="0">
              <a:solidFill>
                <a:schemeClr val="tx1"/>
              </a:solidFill>
            </a:endParaRPr>
          </a:p>
        </p:txBody>
      </p:sp>
      <p:graphicFrame>
        <p:nvGraphicFramePr>
          <p:cNvPr id="7" name="Tabel 6">
            <a:extLst>
              <a:ext uri="{FF2B5EF4-FFF2-40B4-BE49-F238E27FC236}">
                <a16:creationId xmlns:a16="http://schemas.microsoft.com/office/drawing/2014/main" id="{EF6EF399-9819-60B7-D7E0-F9B78B0EB71F}"/>
              </a:ext>
            </a:extLst>
          </p:cNvPr>
          <p:cNvGraphicFramePr>
            <a:graphicFrameLocks noGrp="1"/>
          </p:cNvGraphicFramePr>
          <p:nvPr>
            <p:extLst>
              <p:ext uri="{D42A27DB-BD31-4B8C-83A1-F6EECF244321}">
                <p14:modId xmlns:p14="http://schemas.microsoft.com/office/powerpoint/2010/main" val="865912485"/>
              </p:ext>
            </p:extLst>
          </p:nvPr>
        </p:nvGraphicFramePr>
        <p:xfrm>
          <a:off x="1482264" y="1806734"/>
          <a:ext cx="9726303" cy="4145280"/>
        </p:xfrm>
        <a:graphic>
          <a:graphicData uri="http://schemas.openxmlformats.org/drawingml/2006/table">
            <a:tbl>
              <a:tblPr/>
              <a:tblGrid>
                <a:gridCol w="486315">
                  <a:extLst>
                    <a:ext uri="{9D8B030D-6E8A-4147-A177-3AD203B41FA5}">
                      <a16:colId xmlns:a16="http://schemas.microsoft.com/office/drawing/2014/main" val="3842430105"/>
                    </a:ext>
                  </a:extLst>
                </a:gridCol>
                <a:gridCol w="9239988">
                  <a:extLst>
                    <a:ext uri="{9D8B030D-6E8A-4147-A177-3AD203B41FA5}">
                      <a16:colId xmlns:a16="http://schemas.microsoft.com/office/drawing/2014/main" val="332659405"/>
                    </a:ext>
                  </a:extLst>
                </a:gridCol>
              </a:tblGrid>
              <a:tr h="878611">
                <a:tc>
                  <a:txBody>
                    <a:bodyPr/>
                    <a:lstStyle/>
                    <a:p>
                      <a:pPr algn="l" fontAlgn="t"/>
                      <a:r>
                        <a:rPr lang="nl-NL" sz="1600">
                          <a:effectLst/>
                        </a:rPr>
                        <a:t>17.</a:t>
                      </a:r>
                    </a:p>
                  </a:txBody>
                  <a:tcPr marL="0" marR="0" marT="0" marB="0">
                    <a:lnL>
                      <a:noFill/>
                    </a:lnL>
                    <a:lnR>
                      <a:noFill/>
                    </a:lnR>
                    <a:lnT>
                      <a:noFill/>
                    </a:lnT>
                    <a:lnB>
                      <a:noFill/>
                    </a:lnB>
                    <a:solidFill>
                      <a:srgbClr val="FFFFFF"/>
                    </a:solidFill>
                  </a:tcPr>
                </a:tc>
                <a:tc>
                  <a:txBody>
                    <a:bodyPr/>
                    <a:lstStyle/>
                    <a:p>
                      <a:pPr algn="just"/>
                      <a:r>
                        <a:rPr lang="nl-NL" sz="1600">
                          <a:effectLst/>
                        </a:rPr>
                        <a:t>De terbeschikkingstelling van werknemers ( </a:t>
                      </a:r>
                      <a:r>
                        <a:rPr lang="nl-NL" sz="1600">
                          <a:effectLst/>
                          <a:hlinkClick r:id="rId3"/>
                        </a:rPr>
                        <a:t>4</a:t>
                      </a:r>
                      <a:r>
                        <a:rPr lang="nl-NL" sz="1600">
                          <a:effectLst/>
                        </a:rPr>
                        <a:t> ) met het oog op grensoverschrijdende dienstverrichting tussen lidstaten is altijd al een gevoelige kwestie geweest binnen de Europese Unie. Ondanks het relatief beperkte economische belang van grensoverschrijdende detachering ( </a:t>
                      </a:r>
                      <a:r>
                        <a:rPr lang="nl-NL" sz="1600">
                          <a:effectLst/>
                          <a:hlinkClick r:id="rId4"/>
                        </a:rPr>
                        <a:t>5</a:t>
                      </a:r>
                      <a:r>
                        <a:rPr lang="nl-NL" sz="1600">
                          <a:effectLst/>
                        </a:rPr>
                        <a:t> ) heeft de juridische regeling ervan tot controverses geleid, omdat daarbij twee tegenstrijdige belangen spelen:</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1464058489"/>
                  </a:ext>
                </a:extLst>
              </a:tr>
              <a:tr h="1537569">
                <a:tc>
                  <a:txBody>
                    <a:bodyPr/>
                    <a:lstStyle/>
                    <a:p>
                      <a:pPr algn="l" fontAlgn="t"/>
                      <a:r>
                        <a:rPr lang="nl-NL" sz="1600">
                          <a:effectLst/>
                        </a:rPr>
                        <a:t>—</a:t>
                      </a:r>
                    </a:p>
                  </a:txBody>
                  <a:tcPr marL="0" marR="0" marT="0" marB="0">
                    <a:lnL>
                      <a:noFill/>
                    </a:lnL>
                    <a:lnR>
                      <a:noFill/>
                    </a:lnR>
                    <a:lnT>
                      <a:noFill/>
                    </a:lnT>
                    <a:lnB>
                      <a:noFill/>
                    </a:lnB>
                    <a:solidFill>
                      <a:srgbClr val="FFFFFF"/>
                    </a:solidFill>
                  </a:tcPr>
                </a:tc>
                <a:tc>
                  <a:txBody>
                    <a:bodyPr/>
                    <a:lstStyle/>
                    <a:p>
                      <a:pPr algn="just"/>
                      <a:r>
                        <a:rPr lang="nl-NL" sz="1600">
                          <a:effectLst/>
                        </a:rPr>
                        <a:t>Enerzijds is er de vrijheid van dienstverrichting op de interne markt. Die houdt in dat beperkingen die een onderneming in een lidstaat met lage loonkosten beletten haar werknemers ter beschikking te stellen om diensten te verrichten in een andere lidstaat met hogere loonkosten, moeten worden weggenomen. De lidstaten van herkomst van deze ondernemingen benadrukken dat het vrij verrichten van diensten moet worden vergemakkelijkt. Zij pleiten er daarom voor dat tijdelijk ter beschikking gestelde werknemers onderworpen blijven aan de wetgeving van de lidstaat van herkomst en dat zo weinig mogelijk regels van de lidstaat van bestemming op hen worden toegepast.</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3956980206"/>
                  </a:ext>
                </a:extLst>
              </a:tr>
              <a:tr h="1317916">
                <a:tc>
                  <a:txBody>
                    <a:bodyPr/>
                    <a:lstStyle/>
                    <a:p>
                      <a:pPr algn="l" fontAlgn="t"/>
                      <a:r>
                        <a:rPr lang="nl-NL" sz="1600" dirty="0">
                          <a:effectLst/>
                        </a:rPr>
                        <a:t>—</a:t>
                      </a:r>
                    </a:p>
                  </a:txBody>
                  <a:tcPr marL="0" marR="0" marT="0" marB="0">
                    <a:lnL>
                      <a:noFill/>
                    </a:lnL>
                    <a:lnR>
                      <a:noFill/>
                    </a:lnR>
                    <a:lnT>
                      <a:noFill/>
                    </a:lnT>
                    <a:lnB>
                      <a:noFill/>
                    </a:lnB>
                    <a:solidFill>
                      <a:srgbClr val="FFFFFF"/>
                    </a:solidFill>
                  </a:tcPr>
                </a:tc>
                <a:tc>
                  <a:txBody>
                    <a:bodyPr/>
                    <a:lstStyle/>
                    <a:p>
                      <a:pPr algn="just"/>
                      <a:r>
                        <a:rPr lang="nl-NL" sz="1600" dirty="0">
                          <a:effectLst/>
                        </a:rPr>
                        <a:t>Anderzijds geldt dat de arbeids‑ en sociale voorwaarden van tijdelijk ter beschikking gestelde werknemers moeten worden beschermd. De lidstaten van bestemming stellen dat deze werknemers onder dezelfde arbeidsvoorschriften vallen als de overige werknemers die op hun grondgebied werken (en die in die lidstaat hetzelfde loon voor hetzelfde werk krijgen). Zo blijven ondernemingen op hun grondgebied gevrijwaard van oneerlijke concurrentie door ondernemingen die werknemers ter beschikking stellen en wordt zogenoemde sociale dumping vermeden, terwijl ook de ter beschikking gestelde werknemers beter worden beschermd.</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79545052"/>
                  </a:ext>
                </a:extLst>
              </a:tr>
            </a:tbl>
          </a:graphicData>
        </a:graphic>
      </p:graphicFrame>
    </p:spTree>
    <p:extLst>
      <p:ext uri="{BB962C8B-B14F-4D97-AF65-F5344CB8AC3E}">
        <p14:creationId xmlns:p14="http://schemas.microsoft.com/office/powerpoint/2010/main" val="2347410111"/>
      </p:ext>
    </p:extLst>
  </p:cSld>
  <p:clrMapOvr>
    <a:masterClrMapping/>
  </p:clrMapOvr>
</p:sld>
</file>

<file path=ppt/theme/theme1.xml><?xml version="1.0" encoding="utf-8"?>
<a:theme xmlns:a="http://schemas.openxmlformats.org/drawingml/2006/main" name="Kantoorthema">
  <a:themeElements>
    <a:clrScheme name="SteensmaEven kleur 2">
      <a:dk1>
        <a:srgbClr val="4C4D4C"/>
      </a:dk1>
      <a:lt1>
        <a:srgbClr val="FFFEFE"/>
      </a:lt1>
      <a:dk2>
        <a:srgbClr val="80817F"/>
      </a:dk2>
      <a:lt2>
        <a:srgbClr val="EFECE3"/>
      </a:lt2>
      <a:accent1>
        <a:srgbClr val="C29F75"/>
      </a:accent1>
      <a:accent2>
        <a:srgbClr val="EFEBE5"/>
      </a:accent2>
      <a:accent3>
        <a:srgbClr val="5F5D4A"/>
      </a:accent3>
      <a:accent4>
        <a:srgbClr val="F9F8F4"/>
      </a:accent4>
      <a:accent5>
        <a:srgbClr val="727272"/>
      </a:accent5>
      <a:accent6>
        <a:srgbClr val="595846"/>
      </a:accent6>
      <a:hlink>
        <a:srgbClr val="C29F75"/>
      </a:hlink>
      <a:folHlink>
        <a:srgbClr val="7272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5214</TotalTime>
  <Words>1684</Words>
  <Application>Microsoft Office PowerPoint</Application>
  <PresentationFormat>Breedbeeld</PresentationFormat>
  <Paragraphs>218</Paragraphs>
  <Slides>25</Slides>
  <Notes>25</Notes>
  <HiddenSlides>0</HiddenSlides>
  <MMClips>0</MMClips>
  <ScaleCrop>false</ScaleCrop>
  <HeadingPairs>
    <vt:vector size="6" baseType="variant">
      <vt:variant>
        <vt:lpstr>Gebruikte lettertypen</vt:lpstr>
      </vt:variant>
      <vt:variant>
        <vt:i4>10</vt:i4>
      </vt:variant>
      <vt:variant>
        <vt:lpstr>Thema</vt:lpstr>
      </vt:variant>
      <vt:variant>
        <vt:i4>1</vt:i4>
      </vt:variant>
      <vt:variant>
        <vt:lpstr>Diatitels</vt:lpstr>
      </vt:variant>
      <vt:variant>
        <vt:i4>25</vt:i4>
      </vt:variant>
    </vt:vector>
  </HeadingPairs>
  <TitlesOfParts>
    <vt:vector size="36" baseType="lpstr">
      <vt:lpstr>Arial</vt:lpstr>
      <vt:lpstr>Calibri</vt:lpstr>
      <vt:lpstr>Calibri Light</vt:lpstr>
      <vt:lpstr>Open Sans bold</vt:lpstr>
      <vt:lpstr>Open Sans Extrabold</vt:lpstr>
      <vt:lpstr>Open Sans Light</vt:lpstr>
      <vt:lpstr>Open Sans Semibold</vt:lpstr>
      <vt:lpstr>Rijksoverheid Sans</vt:lpstr>
      <vt:lpstr>Times New Roman</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Conclusie AG CAMPOS SÁNCHEZ-BORDONA in C‑620/18, Hongarije/EU</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Monique Schaaij-Versteeg</dc:creator>
  <cp:lastModifiedBy>Michelle Visser</cp:lastModifiedBy>
  <cp:revision>179</cp:revision>
  <cp:lastPrinted>2024-01-09T14:07:34Z</cp:lastPrinted>
  <dcterms:created xsi:type="dcterms:W3CDTF">2023-06-15T07:34:13Z</dcterms:created>
  <dcterms:modified xsi:type="dcterms:W3CDTF">2024-02-05T14:20:16Z</dcterms:modified>
</cp:coreProperties>
</file>