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7.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8" r:id="rId2"/>
    <p:sldMasterId id="2147483716" r:id="rId3"/>
    <p:sldMasterId id="2147483704" r:id="rId4"/>
    <p:sldMasterId id="2147483692" r:id="rId5"/>
    <p:sldMasterId id="2147483668" r:id="rId6"/>
    <p:sldMasterId id="2147483680" r:id="rId7"/>
    <p:sldMasterId id="2147483656" r:id="rId8"/>
  </p:sldMasterIdLst>
  <p:notesMasterIdLst>
    <p:notesMasterId r:id="rId36"/>
  </p:notesMasterIdLst>
  <p:handoutMasterIdLst>
    <p:handoutMasterId r:id="rId37"/>
  </p:handoutMasterIdLst>
  <p:sldIdLst>
    <p:sldId id="648" r:id="rId9"/>
    <p:sldId id="1633" r:id="rId10"/>
    <p:sldId id="1484" r:id="rId11"/>
    <p:sldId id="1485" r:id="rId12"/>
    <p:sldId id="1490" r:id="rId13"/>
    <p:sldId id="1492" r:id="rId14"/>
    <p:sldId id="1489" r:id="rId15"/>
    <p:sldId id="1493" r:id="rId16"/>
    <p:sldId id="1494" r:id="rId17"/>
    <p:sldId id="1499" r:id="rId18"/>
    <p:sldId id="1488" r:id="rId19"/>
    <p:sldId id="1487" r:id="rId20"/>
    <p:sldId id="1486" r:id="rId21"/>
    <p:sldId id="1495" r:id="rId22"/>
    <p:sldId id="1496" r:id="rId23"/>
    <p:sldId id="1497" r:id="rId24"/>
    <p:sldId id="1635" r:id="rId25"/>
    <p:sldId id="1639" r:id="rId26"/>
    <p:sldId id="1636" r:id="rId27"/>
    <p:sldId id="1637" r:id="rId28"/>
    <p:sldId id="1638" r:id="rId29"/>
    <p:sldId id="1483" r:id="rId30"/>
    <p:sldId id="1482" r:id="rId31"/>
    <p:sldId id="1481" r:id="rId32"/>
    <p:sldId id="1498" r:id="rId33"/>
    <p:sldId id="1477" r:id="rId34"/>
    <p:sldId id="597" r:id="rId35"/>
  </p:sldIdLst>
  <p:sldSz cx="9144000" cy="6858000" type="screen4x3"/>
  <p:notesSz cx="6805613" cy="9944100"/>
  <p:defaultTextStyle>
    <a:defPPr>
      <a:defRPr lang="nl-NL"/>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6" userDrawn="1">
          <p15:clr>
            <a:srgbClr val="A4A3A4"/>
          </p15:clr>
        </p15:guide>
        <p15:guide id="2" pos="2767" userDrawn="1">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1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showGuides="1">
      <p:cViewPr varScale="1">
        <p:scale>
          <a:sx n="22" d="100"/>
          <a:sy n="22" d="100"/>
        </p:scale>
        <p:origin x="3667" y="24"/>
      </p:cViewPr>
      <p:guideLst>
        <p:guide orient="horz" pos="96"/>
        <p:guide pos="2767"/>
      </p:guideLst>
    </p:cSldViewPr>
  </p:slideViewPr>
  <p:notesTextViewPr>
    <p:cViewPr>
      <p:scale>
        <a:sx n="100" d="100"/>
        <a:sy n="100" d="100"/>
      </p:scale>
      <p:origin x="0" y="0"/>
    </p:cViewPr>
  </p:notesTextViewPr>
  <p:sorterViewPr>
    <p:cViewPr>
      <p:scale>
        <a:sx n="100" d="100"/>
        <a:sy n="100" d="100"/>
      </p:scale>
      <p:origin x="0" y="-3984"/>
    </p:cViewPr>
  </p:sorterViewPr>
  <p:notesViewPr>
    <p:cSldViewPr snapToGrid="0" showGuides="1">
      <p:cViewPr varScale="1">
        <p:scale>
          <a:sx n="98" d="100"/>
          <a:sy n="98" d="100"/>
        </p:scale>
        <p:origin x="3516" y="84"/>
      </p:cViewPr>
      <p:guideLst>
        <p:guide orient="horz" pos="3133"/>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viewProps" Target="viewProps.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2" name="sHeader"/>
          <p:cNvSpPr>
            <a:spLocks noGrp="1" noChangeArrowheads="1"/>
          </p:cNvSpPr>
          <p:nvPr>
            <p:ph type="hdr" sz="quarter"/>
          </p:nvPr>
        </p:nvSpPr>
        <p:spPr bwMode="auto">
          <a:xfrm>
            <a:off x="754605" y="390168"/>
            <a:ext cx="5293255" cy="1950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a:lvl1pPr>
          </a:lstStyle>
          <a:p>
            <a:endParaRPr lang="nl-NL"/>
          </a:p>
        </p:txBody>
      </p:sp>
      <p:sp>
        <p:nvSpPr>
          <p:cNvPr id="14343" name="sDateTime"/>
          <p:cNvSpPr>
            <a:spLocks noGrp="1" noChangeArrowheads="1"/>
          </p:cNvSpPr>
          <p:nvPr>
            <p:ph type="dt" sz="quarter" idx="1"/>
          </p:nvPr>
        </p:nvSpPr>
        <p:spPr bwMode="auto">
          <a:xfrm>
            <a:off x="1466674" y="9357123"/>
            <a:ext cx="4222000" cy="1950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nl-NL"/>
              <a:t>VRAA 23 januari 2020</a:t>
            </a:r>
          </a:p>
        </p:txBody>
      </p:sp>
      <p:sp>
        <p:nvSpPr>
          <p:cNvPr id="14346" name="sFooter"/>
          <p:cNvSpPr>
            <a:spLocks noGrp="1" noChangeArrowheads="1"/>
          </p:cNvSpPr>
          <p:nvPr>
            <p:ph type="ftr" sz="quarter" idx="2"/>
          </p:nvPr>
        </p:nvSpPr>
        <p:spPr bwMode="auto">
          <a:xfrm>
            <a:off x="1466672" y="9162039"/>
            <a:ext cx="4579610" cy="195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nl-NL"/>
              <a:t>Procederen in arbeidszaken</a:t>
            </a:r>
          </a:p>
        </p:txBody>
      </p:sp>
      <p:sp>
        <p:nvSpPr>
          <p:cNvPr id="14347" name="sSlideNumber"/>
          <p:cNvSpPr>
            <a:spLocks noGrp="1" noChangeArrowheads="1"/>
          </p:cNvSpPr>
          <p:nvPr>
            <p:ph type="sldNum" sz="quarter" idx="3"/>
          </p:nvPr>
        </p:nvSpPr>
        <p:spPr bwMode="auto">
          <a:xfrm>
            <a:off x="5688674" y="9357123"/>
            <a:ext cx="357609" cy="1950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100">
                <a:latin typeface="Times New Roman" panose="02020603050405020304" pitchFamily="18" charset="0"/>
              </a:defRPr>
            </a:lvl1pPr>
          </a:lstStyle>
          <a:p>
            <a:fld id="{BB1C8681-22B9-4900-BB9E-403373184B6B}" type="slidenum">
              <a:rPr lang="nl-NL"/>
              <a:pPr/>
              <a:t>‹nr.›</a:t>
            </a:fld>
            <a:endParaRPr lang="nl-NL"/>
          </a:p>
        </p:txBody>
      </p:sp>
      <p:sp>
        <p:nvSpPr>
          <p:cNvPr id="14348" name="sFooterHeading"/>
          <p:cNvSpPr txBox="1">
            <a:spLocks noChangeArrowheads="1"/>
          </p:cNvSpPr>
          <p:nvPr/>
        </p:nvSpPr>
        <p:spPr bwMode="auto">
          <a:xfrm>
            <a:off x="753029" y="9162039"/>
            <a:ext cx="713645" cy="195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35996" rIns="179982" bIns="0"/>
          <a:lstStyle/>
          <a:p>
            <a:pPr algn="r">
              <a:spcBef>
                <a:spcPct val="50000"/>
              </a:spcBef>
            </a:pPr>
            <a:r>
              <a:rPr lang="nl-NL" sz="800"/>
              <a:t>Titel</a:t>
            </a:r>
          </a:p>
        </p:txBody>
      </p:sp>
      <p:sp>
        <p:nvSpPr>
          <p:cNvPr id="14349" name="sDateTimeHeading"/>
          <p:cNvSpPr txBox="1">
            <a:spLocks noChangeArrowheads="1"/>
          </p:cNvSpPr>
          <p:nvPr/>
        </p:nvSpPr>
        <p:spPr bwMode="auto">
          <a:xfrm>
            <a:off x="753029" y="9357123"/>
            <a:ext cx="713645" cy="1950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35996" rIns="179982" bIns="0"/>
          <a:lstStyle/>
          <a:p>
            <a:pPr algn="r">
              <a:spcBef>
                <a:spcPct val="50000"/>
              </a:spcBef>
            </a:pPr>
            <a:r>
              <a:rPr lang="nl-NL" sz="800"/>
              <a:t>Datum</a:t>
            </a:r>
          </a:p>
        </p:txBody>
      </p:sp>
    </p:spTree>
    <p:extLst>
      <p:ext uri="{BB962C8B-B14F-4D97-AF65-F5344CB8AC3E}">
        <p14:creationId xmlns:p14="http://schemas.microsoft.com/office/powerpoint/2010/main" val="210544321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506413" y="744538"/>
            <a:ext cx="5792787" cy="4344987"/>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8197" name="Rectangle 5"/>
          <p:cNvSpPr>
            <a:spLocks noGrp="1" noChangeArrowheads="1"/>
          </p:cNvSpPr>
          <p:nvPr>
            <p:ph type="body" sz="quarter" idx="3"/>
          </p:nvPr>
        </p:nvSpPr>
        <p:spPr bwMode="auto">
          <a:xfrm>
            <a:off x="753029" y="5521048"/>
            <a:ext cx="5293255" cy="33664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8200" name="sHeader"/>
          <p:cNvSpPr>
            <a:spLocks noGrp="1" noChangeArrowheads="1"/>
          </p:cNvSpPr>
          <p:nvPr>
            <p:ph type="hdr" sz="quarter"/>
          </p:nvPr>
        </p:nvSpPr>
        <p:spPr bwMode="auto">
          <a:xfrm>
            <a:off x="754605" y="390168"/>
            <a:ext cx="5293255" cy="1950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a:lvl1pPr>
          </a:lstStyle>
          <a:p>
            <a:endParaRPr lang="nl-NL"/>
          </a:p>
        </p:txBody>
      </p:sp>
      <p:sp>
        <p:nvSpPr>
          <p:cNvPr id="8201" name="sDateTime"/>
          <p:cNvSpPr>
            <a:spLocks noGrp="1" noChangeArrowheads="1"/>
          </p:cNvSpPr>
          <p:nvPr>
            <p:ph type="dt" sz="quarter" idx="1"/>
          </p:nvPr>
        </p:nvSpPr>
        <p:spPr bwMode="auto">
          <a:xfrm>
            <a:off x="1466674" y="9357123"/>
            <a:ext cx="4222000" cy="1950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nl-NL"/>
              <a:t>VRAA 23 januari 2020</a:t>
            </a:r>
          </a:p>
        </p:txBody>
      </p:sp>
      <p:sp>
        <p:nvSpPr>
          <p:cNvPr id="8206" name="sFooter"/>
          <p:cNvSpPr>
            <a:spLocks noGrp="1" noChangeArrowheads="1"/>
          </p:cNvSpPr>
          <p:nvPr>
            <p:ph type="ftr" sz="quarter" idx="4"/>
          </p:nvPr>
        </p:nvSpPr>
        <p:spPr bwMode="auto">
          <a:xfrm>
            <a:off x="1466672" y="9162039"/>
            <a:ext cx="4579610" cy="195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nl-NL"/>
              <a:t>Procederen in arbeidszaken</a:t>
            </a:r>
          </a:p>
        </p:txBody>
      </p:sp>
      <p:sp>
        <p:nvSpPr>
          <p:cNvPr id="8207" name="sSlideNumber"/>
          <p:cNvSpPr>
            <a:spLocks noGrp="1" noChangeArrowheads="1"/>
          </p:cNvSpPr>
          <p:nvPr>
            <p:ph type="sldNum" sz="quarter" idx="5"/>
          </p:nvPr>
        </p:nvSpPr>
        <p:spPr bwMode="auto">
          <a:xfrm>
            <a:off x="5688674" y="9357123"/>
            <a:ext cx="357609" cy="1950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100">
                <a:latin typeface="Times New Roman" panose="02020603050405020304" pitchFamily="18" charset="0"/>
              </a:defRPr>
            </a:lvl1pPr>
          </a:lstStyle>
          <a:p>
            <a:fld id="{CAA5F649-BDE7-4A71-AE77-FDA66D29DD37}" type="slidenum">
              <a:rPr lang="nl-NL"/>
              <a:pPr/>
              <a:t>‹nr.›</a:t>
            </a:fld>
            <a:endParaRPr lang="nl-NL"/>
          </a:p>
        </p:txBody>
      </p:sp>
      <p:sp>
        <p:nvSpPr>
          <p:cNvPr id="8208" name="sFooterHeading"/>
          <p:cNvSpPr txBox="1">
            <a:spLocks noChangeArrowheads="1"/>
          </p:cNvSpPr>
          <p:nvPr/>
        </p:nvSpPr>
        <p:spPr bwMode="auto">
          <a:xfrm>
            <a:off x="753029" y="9162039"/>
            <a:ext cx="713645" cy="195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35996" rIns="179982" bIns="0"/>
          <a:lstStyle/>
          <a:p>
            <a:pPr algn="r">
              <a:spcBef>
                <a:spcPct val="50000"/>
              </a:spcBef>
            </a:pPr>
            <a:r>
              <a:rPr lang="nl-NL" sz="800"/>
              <a:t>Titel</a:t>
            </a:r>
          </a:p>
        </p:txBody>
      </p:sp>
      <p:sp>
        <p:nvSpPr>
          <p:cNvPr id="8209" name="sDateTimeHeading"/>
          <p:cNvSpPr txBox="1">
            <a:spLocks noChangeArrowheads="1"/>
          </p:cNvSpPr>
          <p:nvPr/>
        </p:nvSpPr>
        <p:spPr bwMode="auto">
          <a:xfrm>
            <a:off x="753029" y="9357123"/>
            <a:ext cx="713645" cy="1950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35996" rIns="179982" bIns="0"/>
          <a:lstStyle/>
          <a:p>
            <a:pPr algn="r">
              <a:spcBef>
                <a:spcPct val="50000"/>
              </a:spcBef>
            </a:pPr>
            <a:r>
              <a:rPr lang="nl-NL" sz="800"/>
              <a:t>Datum</a:t>
            </a:r>
          </a:p>
        </p:txBody>
      </p:sp>
    </p:spTree>
    <p:extLst>
      <p:ext uri="{BB962C8B-B14F-4D97-AF65-F5344CB8AC3E}">
        <p14:creationId xmlns:p14="http://schemas.microsoft.com/office/powerpoint/2010/main" val="1077576400"/>
      </p:ext>
    </p:extLst>
  </p:cSld>
  <p:clrMap bg1="lt1" tx1="dk1" bg2="lt2" tx2="dk2" accent1="accent1" accent2="accent2" accent3="accent3" accent4="accent4" accent5="accent5" accent6="accent6" hlink="hlink" folHlink="folHlink"/>
  <p:hf hdr="0"/>
  <p:notesStyle>
    <a:lvl1pPr marL="179388"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360363" indent="-180975"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539750"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720725" indent="-180975"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900113"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1</a:t>
            </a:fld>
            <a:endParaRPr lang="nl-NL"/>
          </a:p>
        </p:txBody>
      </p:sp>
    </p:spTree>
    <p:extLst>
      <p:ext uri="{BB962C8B-B14F-4D97-AF65-F5344CB8AC3E}">
        <p14:creationId xmlns:p14="http://schemas.microsoft.com/office/powerpoint/2010/main" val="2555690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2</a:t>
            </a:fld>
            <a:endParaRPr lang="nl-NL"/>
          </a:p>
        </p:txBody>
      </p:sp>
      <p:sp>
        <p:nvSpPr>
          <p:cNvPr id="5" name="Tijdelijke aanduiding voor voettekst 4"/>
          <p:cNvSpPr>
            <a:spLocks noGrp="1"/>
          </p:cNvSpPr>
          <p:nvPr>
            <p:ph type="ftr" sz="quarter" idx="15"/>
          </p:nvPr>
        </p:nvSpPr>
        <p:spPr/>
        <p:txBody>
          <a:bodyPr/>
          <a:lstStyle/>
          <a:p>
            <a:r>
              <a:rPr lang="nl-NL"/>
              <a:t>Academie voor de Rechtspraktijk Arbeidsprocesrecht</a:t>
            </a:r>
          </a:p>
        </p:txBody>
      </p:sp>
      <p:sp>
        <p:nvSpPr>
          <p:cNvPr id="4" name="Tijdelijke aanduiding voor datum 3">
            <a:extLst>
              <a:ext uri="{FF2B5EF4-FFF2-40B4-BE49-F238E27FC236}">
                <a16:creationId xmlns:a16="http://schemas.microsoft.com/office/drawing/2014/main" id="{AA35AD37-7E3D-0B99-8D1E-38CA20B40236}"/>
              </a:ext>
            </a:extLst>
          </p:cNvPr>
          <p:cNvSpPr>
            <a:spLocks noGrp="1"/>
          </p:cNvSpPr>
          <p:nvPr>
            <p:ph type="dt" sz="quarter" idx="1"/>
          </p:nvPr>
        </p:nvSpPr>
        <p:spPr/>
        <p:txBody>
          <a:bodyPr/>
          <a:lstStyle/>
          <a:p>
            <a:r>
              <a:rPr lang="nl-NL"/>
              <a:t>23 november 2023  Maastricht</a:t>
            </a:r>
          </a:p>
        </p:txBody>
      </p:sp>
    </p:spTree>
    <p:extLst>
      <p:ext uri="{BB962C8B-B14F-4D97-AF65-F5344CB8AC3E}">
        <p14:creationId xmlns:p14="http://schemas.microsoft.com/office/powerpoint/2010/main" val="3363347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103" name="Rectangle 7"/>
          <p:cNvSpPr>
            <a:spLocks noChangeArrowheads="1"/>
          </p:cNvSpPr>
          <p:nvPr userDrawn="1"/>
        </p:nvSpPr>
        <p:spPr bwMode="auto">
          <a:xfrm>
            <a:off x="0" y="1079500"/>
            <a:ext cx="1524000" cy="3048000"/>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4104" name="Rectangle 8"/>
          <p:cNvSpPr>
            <a:spLocks noChangeArrowheads="1"/>
          </p:cNvSpPr>
          <p:nvPr userDrawn="1"/>
        </p:nvSpPr>
        <p:spPr bwMode="auto">
          <a:xfrm>
            <a:off x="1524000" y="1079500"/>
            <a:ext cx="1524000" cy="3048000"/>
          </a:xfrm>
          <a:prstGeom prst="rect">
            <a:avLst/>
          </a:prstGeom>
          <a:solidFill>
            <a:srgbClr val="C1C1C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4105" name="Rectangle 9"/>
          <p:cNvSpPr>
            <a:spLocks noChangeArrowheads="1"/>
          </p:cNvSpPr>
          <p:nvPr userDrawn="1"/>
        </p:nvSpPr>
        <p:spPr bwMode="auto">
          <a:xfrm>
            <a:off x="3048000" y="1079500"/>
            <a:ext cx="3048000" cy="304800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4098" name="Rectangle 2"/>
          <p:cNvSpPr>
            <a:spLocks noGrp="1" noChangeArrowheads="1"/>
          </p:cNvSpPr>
          <p:nvPr>
            <p:ph type="ctrTitle"/>
          </p:nvPr>
        </p:nvSpPr>
        <p:spPr>
          <a:xfrm>
            <a:off x="1524000" y="4427538"/>
            <a:ext cx="6096000" cy="730250"/>
          </a:xfrm>
        </p:spPr>
        <p:txBody>
          <a:bodyPr/>
          <a:lstStyle>
            <a:lvl1pPr>
              <a:defRPr sz="2400"/>
            </a:lvl1pPr>
          </a:lstStyle>
          <a:p>
            <a:pPr lvl="0"/>
            <a:r>
              <a:rPr lang="nl-NL" noProof="0"/>
              <a:t>Klik om de stijl te bewerken</a:t>
            </a:r>
          </a:p>
        </p:txBody>
      </p:sp>
      <p:sp>
        <p:nvSpPr>
          <p:cNvPr id="4099" name="Rectangle 3"/>
          <p:cNvSpPr>
            <a:spLocks noGrp="1" noChangeArrowheads="1"/>
          </p:cNvSpPr>
          <p:nvPr>
            <p:ph type="subTitle" idx="1"/>
          </p:nvPr>
        </p:nvSpPr>
        <p:spPr>
          <a:xfrm>
            <a:off x="1524000" y="5518150"/>
            <a:ext cx="6096000" cy="935038"/>
          </a:xfrm>
        </p:spPr>
        <p:txBody>
          <a:bodyPr/>
          <a:lstStyle>
            <a:lvl1pPr marL="0" indent="0">
              <a:buFont typeface="Arial" panose="020B0604020202020204" pitchFamily="34" charset="0"/>
              <a:buNone/>
              <a:defRPr sz="1800"/>
            </a:lvl1pPr>
          </a:lstStyle>
          <a:p>
            <a:pPr lvl="0"/>
            <a:r>
              <a:rPr lang="nl-NL" noProof="0"/>
              <a:t>Klik om de ondertitelstijl van het model te bewerken</a:t>
            </a:r>
          </a:p>
        </p:txBody>
      </p:sp>
      <p:sp>
        <p:nvSpPr>
          <p:cNvPr id="4101" name="Rectangle 5"/>
          <p:cNvSpPr>
            <a:spLocks noGrp="1" noChangeArrowheads="1"/>
          </p:cNvSpPr>
          <p:nvPr>
            <p:ph type="ftr" sz="quarter" idx="3"/>
          </p:nvPr>
        </p:nvSpPr>
        <p:spPr>
          <a:xfrm>
            <a:off x="1524000" y="863600"/>
            <a:ext cx="6096000" cy="168275"/>
          </a:xfrm>
        </p:spPr>
        <p:txBody>
          <a:bodyPr/>
          <a:lstStyle>
            <a:lvl1pPr>
              <a:defRPr>
                <a:solidFill>
                  <a:srgbClr val="C1C1C1"/>
                </a:solidFill>
              </a:defRPr>
            </a:lvl1pPr>
          </a:lstStyle>
          <a:p>
            <a:endParaRPr lang="nl-NL"/>
          </a:p>
        </p:txBody>
      </p:sp>
      <p:sp>
        <p:nvSpPr>
          <p:cNvPr id="4102" name="Rectangle 6"/>
          <p:cNvSpPr>
            <a:spLocks noGrp="1" noChangeArrowheads="1"/>
          </p:cNvSpPr>
          <p:nvPr>
            <p:ph type="sldNum" sz="quarter" idx="4"/>
          </p:nvPr>
        </p:nvSpPr>
        <p:spPr/>
        <p:txBody>
          <a:bodyPr/>
          <a:lstStyle>
            <a:lvl1pPr>
              <a:defRPr/>
            </a:lvl1pPr>
          </a:lstStyle>
          <a:p>
            <a:fld id="{E5470B6A-C6FC-4660-AC7F-F18C1CF98F7C}" type="slidenum">
              <a:rPr lang="nl-NL"/>
              <a:pPr/>
              <a:t>‹nr.›</a:t>
            </a:fld>
            <a:endParaRPr lang="nl-NL"/>
          </a:p>
        </p:txBody>
      </p:sp>
      <p:sp>
        <p:nvSpPr>
          <p:cNvPr id="4106" name="Rectangle 10"/>
          <p:cNvSpPr>
            <a:spLocks noChangeArrowheads="1"/>
          </p:cNvSpPr>
          <p:nvPr userDrawn="1"/>
        </p:nvSpPr>
        <p:spPr bwMode="auto">
          <a:xfrm>
            <a:off x="6096000" y="1079500"/>
            <a:ext cx="3048000" cy="3048000"/>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4100" name="Rectangle 4"/>
          <p:cNvSpPr>
            <a:spLocks noGrp="1" noChangeArrowheads="1"/>
          </p:cNvSpPr>
          <p:nvPr>
            <p:ph type="dt" sz="half" idx="2"/>
          </p:nvPr>
        </p:nvSpPr>
        <p:spPr>
          <a:xfrm>
            <a:off x="0" y="863600"/>
            <a:ext cx="1524000" cy="168275"/>
          </a:xfrm>
        </p:spPr>
        <p:txBody>
          <a:bodyPr/>
          <a:lstStyle>
            <a:lvl1pPr>
              <a:defRPr/>
            </a:lvl1pPr>
          </a:lstStyle>
          <a:p>
            <a:fld id="{EA85B57A-E9DA-4658-8BD2-807C7A7ADCC2}" type="datetime1">
              <a:rPr lang="nl-NL" smtClean="0"/>
              <a:t>14-1-2024</a:t>
            </a:fld>
            <a:endParaRPr lang="nl-NL"/>
          </a:p>
        </p:txBody>
      </p:sp>
      <p:pic>
        <p:nvPicPr>
          <p:cNvPr id="4113" name="Picture 17" descr="A_110364-01-PPT_RvR_DEF_Formaten_300-dpi"/>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72000" y="1079500"/>
            <a:ext cx="3048000" cy="3048000"/>
          </a:xfrm>
          <a:prstGeom prst="rect">
            <a:avLst/>
          </a:prstGeom>
          <a:noFill/>
          <a:extLst>
            <a:ext uri="{909E8E84-426E-40dd-AFC4-6F175D3DCCD1}">
              <a14:hiddenFill xmlns:a14="http://schemas.microsoft.com/office/drawing/2010/main" xmlns="">
                <a:solidFill>
                  <a:srgbClr val="FFFFFF"/>
                </a:solidFill>
              </a14:hiddenFill>
            </a:ext>
          </a:extLst>
        </p:spPr>
      </p:pic>
      <p:pic>
        <p:nvPicPr>
          <p:cNvPr id="2" name="i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6001" y="422097"/>
            <a:ext cx="993600" cy="593103"/>
          </a:xfrm>
          <a:prstGeom prst="rect">
            <a:avLst/>
          </a:prstGeom>
        </p:spPr>
      </p:pic>
      <p:pic>
        <p:nvPicPr>
          <p:cNvPr id="14" name="Afbeelding 13"/>
          <p:cNvPicPr>
            <a:picLocks noChangeAspect="1"/>
          </p:cNvPicPr>
          <p:nvPr userDrawn="1"/>
        </p:nvPicPr>
        <p:blipFill>
          <a:blip r:embed="rId4"/>
          <a:stretch>
            <a:fillRect/>
          </a:stretch>
        </p:blipFill>
        <p:spPr>
          <a:xfrm>
            <a:off x="323528" y="539488"/>
            <a:ext cx="658416" cy="32411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2865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C795848-DD9D-4D80-9FB0-F40381FDBAAE}"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48941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a:t>Klik om de stijl te bewerken</a:t>
            </a:r>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244581B4-F431-4CF5-8F4A-0DB219FE19EE}" type="datetime1">
              <a:rPr lang="nl-NL" smtClean="0"/>
              <a:t>14-1-2024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2019700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64399D8-5DE3-4D34-A7CA-DA01BA08B2B4}" type="datetime1">
              <a:rPr lang="nl-NL" smtClean="0"/>
              <a:t>14-1-2024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1145229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2249058-29AB-4D3B-A2A3-2003FEC5E307}" type="datetime1">
              <a:rPr lang="nl-NL" smtClean="0"/>
              <a:t>14-1-2024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3393741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5D2667A-0D37-412A-9D4F-7D49730C6AE0}"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1369679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71ACBBF1-7555-4CEE-9C37-3D75B01BD59F}"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1433918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0DC1A13-9913-4CBD-8684-9083EE0664D7}"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2533469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C4FACA0-0BDC-4ABD-A338-A0C903C6B60F}"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16605418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5AC5DC4A-B773-48BA-B937-A81E1C47CE5A}"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18716249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143A499-D924-4835-A1FD-250478323938}"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254578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p:cNvSpPr>
            <a:spLocks noGrp="1"/>
          </p:cNvSpPr>
          <p:nvPr>
            <p:ph type="dt" sz="half" idx="10"/>
          </p:nvPr>
        </p:nvSpPr>
        <p:spPr/>
        <p:txBody>
          <a:bodyPr/>
          <a:lstStyle>
            <a:lvl1pPr>
              <a:defRPr/>
            </a:lvl1pPr>
          </a:lstStyle>
          <a:p>
            <a:fld id="{8A1A8397-F3E2-4E19-9ED4-9229AE1E50B2}" type="datetime1">
              <a:rPr lang="nl-NL" smtClean="0"/>
              <a:t>14-1-2024</a:t>
            </a:fld>
            <a:endParaRPr lang="nl-NL"/>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204CA5A0-4B1D-4A14-8811-788AE825D559}" type="slidenum">
              <a:rPr lang="nl-NL"/>
              <a:pPr/>
              <a:t>‹nr.›</a:t>
            </a:fld>
            <a:endParaRPr lang="nl-NL"/>
          </a:p>
        </p:txBody>
      </p:sp>
    </p:spTree>
    <p:extLst>
      <p:ext uri="{BB962C8B-B14F-4D97-AF65-F5344CB8AC3E}">
        <p14:creationId xmlns:p14="http://schemas.microsoft.com/office/powerpoint/2010/main" val="3912029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2F7C5B8-C2B5-4E1D-992D-41EE9FD477B5}"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1045555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2865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5DC7C8FD-7F82-429B-BF4D-D094A1CFDB54}"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32227457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a:t>Klik om de stijl te bewerken</a:t>
            </a:r>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962BF091-325E-4250-BB2C-B7DCCD44E270}" type="datetime1">
              <a:rPr lang="nl-NL" smtClean="0"/>
              <a:t>14-1-2024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37393405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AE5EBA26-B257-44D7-93C1-318A83CC29B2}" type="datetime1">
              <a:rPr lang="nl-NL" smtClean="0"/>
              <a:t>14-1-2024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11598450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3866541-CECA-4DDE-A3BD-71BFB912C373}" type="datetime1">
              <a:rPr lang="nl-NL" smtClean="0"/>
              <a:t>14-1-2024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29025952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1E1B297-E3B8-431E-BAC9-87AC8DBA514D}"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28874544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38B6E4B-9C15-45CB-83F1-22452B7CEED1}"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1716487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3682EF5-975C-4A0B-AC0C-8F7B1CE79740}"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2315566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3933D64B-2F53-4953-9300-6A4424E7BCBA}"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42942844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2DB1C0E1-2EC5-4ECE-9E5F-6704CAAC1390}"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2075388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sz="half" idx="1"/>
          </p:nvPr>
        </p:nvSpPr>
        <p:spPr>
          <a:xfrm>
            <a:off x="15240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Content Placeholder 3"/>
          <p:cNvSpPr>
            <a:spLocks noGrp="1"/>
          </p:cNvSpPr>
          <p:nvPr>
            <p:ph sz="half" idx="2"/>
          </p:nvPr>
        </p:nvSpPr>
        <p:spPr>
          <a:xfrm>
            <a:off x="46482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Date Placeholder 4"/>
          <p:cNvSpPr>
            <a:spLocks noGrp="1"/>
          </p:cNvSpPr>
          <p:nvPr>
            <p:ph type="dt" sz="half" idx="10"/>
          </p:nvPr>
        </p:nvSpPr>
        <p:spPr/>
        <p:txBody>
          <a:bodyPr/>
          <a:lstStyle>
            <a:lvl1pPr>
              <a:defRPr/>
            </a:lvl1pPr>
          </a:lstStyle>
          <a:p>
            <a:fld id="{7D8570D3-D44E-457C-9371-8A35EC262962}" type="datetime1">
              <a:rPr lang="nl-NL" smtClean="0"/>
              <a:t>14-1-2024</a:t>
            </a:fld>
            <a:endParaRPr lang="nl-NL"/>
          </a:p>
        </p:txBody>
      </p:sp>
      <p:sp>
        <p:nvSpPr>
          <p:cNvPr id="6" name="Footer Placeholder 5"/>
          <p:cNvSpPr>
            <a:spLocks noGrp="1"/>
          </p:cNvSpPr>
          <p:nvPr>
            <p:ph type="ftr" sz="quarter" idx="11"/>
          </p:nvPr>
        </p:nvSpPr>
        <p:spPr/>
        <p:txBody>
          <a:bodyPr/>
          <a:lstStyle>
            <a:lvl1pPr>
              <a:defRPr/>
            </a:lvl1pPr>
          </a:lstStyle>
          <a:p>
            <a:endParaRPr lang="nl-NL"/>
          </a:p>
        </p:txBody>
      </p:sp>
      <p:sp>
        <p:nvSpPr>
          <p:cNvPr id="7" name="Slide Number Placeholder 6"/>
          <p:cNvSpPr>
            <a:spLocks noGrp="1"/>
          </p:cNvSpPr>
          <p:nvPr>
            <p:ph type="sldNum" sz="quarter" idx="12"/>
          </p:nvPr>
        </p:nvSpPr>
        <p:spPr/>
        <p:txBody>
          <a:bodyPr/>
          <a:lstStyle>
            <a:lvl1pPr>
              <a:defRPr/>
            </a:lvl1pPr>
          </a:lstStyle>
          <a:p>
            <a:fld id="{88ED7BD2-2969-4CBD-8DB1-AFD361988617}" type="slidenum">
              <a:rPr lang="nl-NL"/>
              <a:pPr/>
              <a:t>‹nr.›</a:t>
            </a:fld>
            <a:endParaRPr lang="nl-NL"/>
          </a:p>
        </p:txBody>
      </p:sp>
    </p:spTree>
    <p:extLst>
      <p:ext uri="{BB962C8B-B14F-4D97-AF65-F5344CB8AC3E}">
        <p14:creationId xmlns:p14="http://schemas.microsoft.com/office/powerpoint/2010/main" val="29889111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D968A50-E698-4D0B-BF76-D9F74FDAE867}"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12003364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878E7D66-EA4A-4D79-8CD3-1C7241E85308}"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9145300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2865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57AF847-AD52-416D-9748-49BB773082AF}"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16491347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a:t>Klik om de stijl te bewerken</a:t>
            </a:r>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25B7FDC3-5D48-4EA6-ACEA-EFC48B7D37A2}" type="datetime1">
              <a:rPr lang="nl-NL" smtClean="0"/>
              <a:t>14-1-2024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31308830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0A25986-D883-4932-BD27-599F52A3E7E1}" type="datetime1">
              <a:rPr lang="nl-NL" smtClean="0"/>
              <a:t>14-1-2024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29797068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9659B5D-69D3-4B02-9852-2AD9FFFA8FE9}" type="datetime1">
              <a:rPr lang="nl-NL" smtClean="0"/>
              <a:t>14-1-2024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819617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8442722-13FE-40D4-8AF0-1DA54B8F81F4}"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30461856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1AB91BE9-E4CE-4A1C-908E-E2C3D4EE55B6}"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16274590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D2AC505-12E3-42DE-96E3-927564FF3185}"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34806804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9E08361-B5C2-4882-AA93-0DDB920B8266}"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197487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200" y="2988000"/>
            <a:ext cx="2973600" cy="744819"/>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5" name="Text Placeholder 4"/>
          <p:cNvSpPr>
            <a:spLocks noGrp="1"/>
          </p:cNvSpPr>
          <p:nvPr>
            <p:ph type="body" sz="quarter" idx="3"/>
          </p:nvPr>
        </p:nvSpPr>
        <p:spPr>
          <a:xfrm>
            <a:off x="4647600" y="2988000"/>
            <a:ext cx="2973600" cy="745200"/>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7" name="Date Placeholder 6"/>
          <p:cNvSpPr>
            <a:spLocks noGrp="1"/>
          </p:cNvSpPr>
          <p:nvPr>
            <p:ph type="dt" sz="half" idx="10"/>
          </p:nvPr>
        </p:nvSpPr>
        <p:spPr/>
        <p:txBody>
          <a:bodyPr/>
          <a:lstStyle>
            <a:lvl1pPr>
              <a:defRPr/>
            </a:lvl1pPr>
          </a:lstStyle>
          <a:p>
            <a:fld id="{C8A417AD-D30C-46EF-AB28-79331D61DB97}" type="datetime1">
              <a:rPr lang="nl-NL" smtClean="0"/>
              <a:t>14-1-2024</a:t>
            </a:fld>
            <a:endParaRPr lang="nl-NL"/>
          </a:p>
        </p:txBody>
      </p:sp>
      <p:sp>
        <p:nvSpPr>
          <p:cNvPr id="8" name="Footer Placeholder 7"/>
          <p:cNvSpPr>
            <a:spLocks noGrp="1"/>
          </p:cNvSpPr>
          <p:nvPr>
            <p:ph type="ftr" sz="quarter" idx="11"/>
          </p:nvPr>
        </p:nvSpPr>
        <p:spPr/>
        <p:txBody>
          <a:bodyPr/>
          <a:lstStyle>
            <a:lvl1pPr>
              <a:defRPr/>
            </a:lvl1pPr>
          </a:lstStyle>
          <a:p>
            <a:endParaRPr lang="nl-NL"/>
          </a:p>
        </p:txBody>
      </p:sp>
      <p:sp>
        <p:nvSpPr>
          <p:cNvPr id="9" name="Slide Number Placeholder 8"/>
          <p:cNvSpPr>
            <a:spLocks noGrp="1"/>
          </p:cNvSpPr>
          <p:nvPr>
            <p:ph type="sldNum" sz="quarter" idx="12"/>
          </p:nvPr>
        </p:nvSpPr>
        <p:spPr/>
        <p:txBody>
          <a:bodyPr/>
          <a:lstStyle>
            <a:lvl1pPr>
              <a:defRPr/>
            </a:lvl1pPr>
          </a:lstStyle>
          <a:p>
            <a:fld id="{510FD4BD-C0E1-478E-AE19-8BE19D545F73}" type="slidenum">
              <a:rPr lang="nl-NL"/>
              <a:pPr/>
              <a:t>‹nr.›</a:t>
            </a:fld>
            <a:endParaRPr lang="nl-NL"/>
          </a:p>
        </p:txBody>
      </p:sp>
      <p:sp>
        <p:nvSpPr>
          <p:cNvPr id="10" name="Title 9"/>
          <p:cNvSpPr>
            <a:spLocks noGrp="1"/>
          </p:cNvSpPr>
          <p:nvPr>
            <p:ph type="title"/>
          </p:nvPr>
        </p:nvSpPr>
        <p:spPr/>
        <p:txBody>
          <a:bodyPr/>
          <a:lstStyle/>
          <a:p>
            <a:r>
              <a:rPr lang="nl-NL"/>
              <a:t>Klik om de stijl te bewerken</a:t>
            </a:r>
          </a:p>
        </p:txBody>
      </p:sp>
      <p:sp>
        <p:nvSpPr>
          <p:cNvPr id="11" name="Content Placeholder 2"/>
          <p:cNvSpPr>
            <a:spLocks noGrp="1"/>
          </p:cNvSpPr>
          <p:nvPr>
            <p:ph sz="half" idx="13"/>
          </p:nvPr>
        </p:nvSpPr>
        <p:spPr>
          <a:xfrm>
            <a:off x="15240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Content Placeholder 3"/>
          <p:cNvSpPr>
            <a:spLocks noGrp="1"/>
          </p:cNvSpPr>
          <p:nvPr>
            <p:ph sz="half" idx="2"/>
          </p:nvPr>
        </p:nvSpPr>
        <p:spPr>
          <a:xfrm>
            <a:off x="46482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598208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7BF3378D-9ED0-45DA-BCA6-857D60196F7A}"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7302121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3B2EB23-4A04-49F3-B3CA-05A08D3651E7}"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20389022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7AFF7CB0-2751-46CB-9377-7F3FFA3102C5}"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3354682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2865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0DE8BC02-F74A-4781-969E-918098039767}"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42576550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a:t>Klik om de stijl te bewerken</a:t>
            </a:r>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BEE891C-1D4C-4688-891E-9F10331ED60F}" type="datetime1">
              <a:rPr lang="nl-NL" smtClean="0"/>
              <a:t>14-1-2024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10792894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1F5FAAD0-A880-46B4-8F5C-AA2FAA66B513}" type="datetime1">
              <a:rPr lang="nl-NL" smtClean="0"/>
              <a:t>14-1-2024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17235286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EDC62AC-B961-44EE-97FF-716EC6932AF5}" type="datetime1">
              <a:rPr lang="nl-NL" smtClean="0"/>
              <a:t>14-1-2024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12953583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1CEADFC-819A-43EC-B774-F502B61A7258}"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15173303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95AC06C1-9E1C-4EFB-9B56-DD2493317C14}"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23861614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88BF02B-427C-4534-BFC8-09E9DD1A2950}"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1562035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Date Placeholder 2"/>
          <p:cNvSpPr>
            <a:spLocks noGrp="1"/>
          </p:cNvSpPr>
          <p:nvPr>
            <p:ph type="dt" sz="half" idx="10"/>
          </p:nvPr>
        </p:nvSpPr>
        <p:spPr/>
        <p:txBody>
          <a:bodyPr/>
          <a:lstStyle>
            <a:lvl1pPr>
              <a:defRPr/>
            </a:lvl1pPr>
          </a:lstStyle>
          <a:p>
            <a:fld id="{BD526B8B-5873-4EC8-A7F5-DE7BFCCF017F}" type="datetime1">
              <a:rPr lang="nl-NL" smtClean="0"/>
              <a:t>14-1-2024</a:t>
            </a:fld>
            <a:endParaRPr lang="nl-NL"/>
          </a:p>
        </p:txBody>
      </p:sp>
      <p:sp>
        <p:nvSpPr>
          <p:cNvPr id="4" name="Footer Placeholder 3"/>
          <p:cNvSpPr>
            <a:spLocks noGrp="1"/>
          </p:cNvSpPr>
          <p:nvPr>
            <p:ph type="ftr" sz="quarter" idx="11"/>
          </p:nvPr>
        </p:nvSpPr>
        <p:spPr/>
        <p:txBody>
          <a:bodyPr/>
          <a:lstStyle>
            <a:lvl1pPr>
              <a:defRPr/>
            </a:lvl1pPr>
          </a:lstStyle>
          <a:p>
            <a:endParaRPr lang="nl-NL"/>
          </a:p>
        </p:txBody>
      </p:sp>
      <p:sp>
        <p:nvSpPr>
          <p:cNvPr id="5" name="Slide Number Placeholder 4"/>
          <p:cNvSpPr>
            <a:spLocks noGrp="1"/>
          </p:cNvSpPr>
          <p:nvPr>
            <p:ph type="sldNum" sz="quarter" idx="12"/>
          </p:nvPr>
        </p:nvSpPr>
        <p:spPr/>
        <p:txBody>
          <a:bodyPr/>
          <a:lstStyle>
            <a:lvl1pPr>
              <a:defRPr/>
            </a:lvl1pPr>
          </a:lstStyle>
          <a:p>
            <a:fld id="{A506F0F0-378F-4762-B7D9-C580A6F91655}" type="slidenum">
              <a:rPr lang="nl-NL"/>
              <a:pPr/>
              <a:t>‹nr.›</a:t>
            </a:fld>
            <a:endParaRPr lang="nl-NL"/>
          </a:p>
        </p:txBody>
      </p:sp>
    </p:spTree>
    <p:extLst>
      <p:ext uri="{BB962C8B-B14F-4D97-AF65-F5344CB8AC3E}">
        <p14:creationId xmlns:p14="http://schemas.microsoft.com/office/powerpoint/2010/main" val="25348722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0705514-F556-48A4-9C1C-067379A6BD37}"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6212971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27736370-4771-4C1F-A43E-14F2DB14B4A3}"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17876569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8BED89E-0EC3-4D17-85B1-1A6B92D032CD}"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22619984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300F9F7-5B66-46AA-8F79-7948D40848A6}"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40577315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2865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6A2765D4-F1A1-4BF5-AF15-679658A472BF}"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20115149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a:t>Klik om de stijl te bewerken</a:t>
            </a:r>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166C0CE-5F17-4458-BE1A-6C546CCDB83F}" type="datetime1">
              <a:rPr lang="nl-NL" smtClean="0"/>
              <a:t>14-1-2024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390718468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68416A38-3937-435D-B456-C059F1976C7A}" type="datetime1">
              <a:rPr lang="nl-NL" smtClean="0"/>
              <a:t>14-1-2024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8501330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6DEAC4B-F077-4618-AD22-6741DC128814}" type="datetime1">
              <a:rPr lang="nl-NL" smtClean="0"/>
              <a:t>14-1-2024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169670040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7B74FBA9-CE9A-43BE-A94C-60F0D22F6F6D}"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218602580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39D2560-B31D-4FAC-BAD0-3A99024DE047}"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2741490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445C6AD-A935-4EE5-8D56-D3C4518DF751}" type="datetime1">
              <a:rPr lang="nl-NL" smtClean="0"/>
              <a:t>14-1-2024</a:t>
            </a:fld>
            <a:endParaRPr lang="nl-NL"/>
          </a:p>
        </p:txBody>
      </p:sp>
      <p:sp>
        <p:nvSpPr>
          <p:cNvPr id="3" name="Footer Placeholder 2"/>
          <p:cNvSpPr>
            <a:spLocks noGrp="1"/>
          </p:cNvSpPr>
          <p:nvPr>
            <p:ph type="ftr" sz="quarter" idx="11"/>
          </p:nvPr>
        </p:nvSpPr>
        <p:spPr/>
        <p:txBody>
          <a:bodyPr/>
          <a:lstStyle>
            <a:lvl1pPr>
              <a:defRPr/>
            </a:lvl1pPr>
          </a:lstStyle>
          <a:p>
            <a:endParaRPr lang="nl-NL"/>
          </a:p>
        </p:txBody>
      </p:sp>
      <p:sp>
        <p:nvSpPr>
          <p:cNvPr id="4" name="Slide Number Placeholder 3"/>
          <p:cNvSpPr>
            <a:spLocks noGrp="1"/>
          </p:cNvSpPr>
          <p:nvPr>
            <p:ph type="sldNum" sz="quarter" idx="12"/>
          </p:nvPr>
        </p:nvSpPr>
        <p:spPr/>
        <p:txBody>
          <a:bodyPr/>
          <a:lstStyle>
            <a:lvl1pPr>
              <a:defRPr/>
            </a:lvl1pPr>
          </a:lstStyle>
          <a:p>
            <a:fld id="{7D42650C-8C65-4F3F-AFCB-9DFD34A689A0}" type="slidenum">
              <a:rPr lang="nl-NL"/>
              <a:pPr/>
              <a:t>‹nr.›</a:t>
            </a:fld>
            <a:endParaRPr lang="nl-NL"/>
          </a:p>
        </p:txBody>
      </p:sp>
    </p:spTree>
    <p:extLst>
      <p:ext uri="{BB962C8B-B14F-4D97-AF65-F5344CB8AC3E}">
        <p14:creationId xmlns:p14="http://schemas.microsoft.com/office/powerpoint/2010/main" val="198124412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900EB30-3CD7-43A8-97AE-4AB0F7FCE179}"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129840459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0084995-B61D-44E4-8143-6DC6615E804A}"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89551136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8F9FF0A3-60AA-4179-8A9B-4B326CEE8D60}"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43759820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A382185-922D-4E09-8562-51A462D07612}"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75780875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230F548B-E427-4972-80AA-6275089C824E}"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88893570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2865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91B42BF6-616A-4D31-8C17-4EC307E65DD5}"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225464568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a:t>Klik om de stijl te bewerken</a:t>
            </a:r>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AD03C1E0-0A57-486F-B266-1B92B7A4FB28}" type="datetime1">
              <a:rPr lang="nl-NL" smtClean="0"/>
              <a:t>14-1-2024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261384868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58C1F43C-9FF8-42D7-926D-FD5360367910}" type="datetime1">
              <a:rPr lang="nl-NL" smtClean="0"/>
              <a:t>14-1-2024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224184228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A2BC87F-0F42-4F1B-BFE7-9F0A4D31C014}" type="datetime1">
              <a:rPr lang="nl-NL" smtClean="0"/>
              <a:t>14-1-2024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12924057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FB9936D3-09D2-4EE3-93DE-389F5E78D5D3}"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681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B94F297-38E6-4B43-A3E4-B2D4F8660066}"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9796435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FD111DC7-0E2E-450D-8D4C-6B3C261AB16B}"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202091481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10E7987-1C5F-4162-AA38-6A172FBD6509}"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96015313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184A4A1-2226-4755-8265-91595194FE77}"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191338777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17D25C4A-8489-4C27-85DB-537725265244}"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73957138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DADB37D-F3BE-4F57-B48F-4E6D880AD71B}"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188247112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5EFFB11-41B9-4BC3-B254-F15E8B463942}"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312850929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2865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825625"/>
            <a:ext cx="386715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3E1AE1E-0883-47E8-80A3-E4663DE45764}"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24938321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a:t>Klik om de stijl te bewerken</a:t>
            </a:r>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648F74F-028D-48A2-847C-3F8EB53427C5}" type="datetime1">
              <a:rPr lang="nl-NL" smtClean="0"/>
              <a:t>14-1-2024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315135887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A87CF564-E81D-4FC2-818A-B6D181B95EA9}" type="datetime1">
              <a:rPr lang="nl-NL" smtClean="0"/>
              <a:t>14-1-2024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45995399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96D35D0-39BF-48D3-8546-8958B9AAEA95}" type="datetime1">
              <a:rPr lang="nl-NL" smtClean="0"/>
              <a:t>14-1-2024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1305432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28AA923-B0C9-4488-9FA0-C2B9BE4993F7}"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295069932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0F7D8ADC-2FA3-4978-A86D-A2ABB16DBCE2}"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323918479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5F80BAE-F470-4509-AE6A-AD9FD8931101}" type="datetime1">
              <a:rPr lang="nl-NL" smtClean="0"/>
              <a:t>14-1-2024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9570541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3900AC6-7185-4F62-BEA4-C4762F27521F}"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75907978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0E4D265-9314-4E64-9933-EB813B6894DD}"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1760860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18030625-0576-464D-A61C-2FA9A7BE7D7F}" type="datetime1">
              <a:rPr lang="nl-NL" smtClean="0"/>
              <a:t>14-1-2024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273273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4.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5.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image" Target="../media/image4.pn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6.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7.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8.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6588"/>
            <a:ext cx="6096000" cy="669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1524000" y="2987675"/>
            <a:ext cx="6096000" cy="3548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noProof="0" dirty="0"/>
              <a:t>Klik om de opmaakprofielen van de </a:t>
            </a:r>
            <a:r>
              <a:rPr lang="nl-NL" noProof="0" dirty="0" err="1"/>
              <a:t>modeltekst</a:t>
            </a:r>
            <a:r>
              <a:rPr lang="nl-NL" noProof="0" dirty="0"/>
              <a:t>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a:p>
            <a:pPr lvl="5"/>
            <a:r>
              <a:rPr lang="nl-NL" noProof="0" dirty="0"/>
              <a:t>Zesde niveau</a:t>
            </a:r>
          </a:p>
          <a:p>
            <a:pPr lvl="6"/>
            <a:r>
              <a:rPr lang="nl-NL" noProof="0" dirty="0"/>
              <a:t>Zevende niveau</a:t>
            </a:r>
          </a:p>
          <a:p>
            <a:pPr lvl="7"/>
            <a:r>
              <a:rPr lang="nl-NL" noProof="0" dirty="0"/>
              <a:t>Achtste niveau</a:t>
            </a:r>
          </a:p>
          <a:p>
            <a:pPr lvl="8"/>
            <a:r>
              <a:rPr lang="nl-NL" noProof="0" dirty="0"/>
              <a:t>Negende niveau</a:t>
            </a:r>
          </a:p>
        </p:txBody>
      </p:sp>
      <p:sp>
        <p:nvSpPr>
          <p:cNvPr id="1028" name="Rectangle 4"/>
          <p:cNvSpPr>
            <a:spLocks noGrp="1" noChangeArrowheads="1"/>
          </p:cNvSpPr>
          <p:nvPr>
            <p:ph type="dt" sz="half" idx="2"/>
          </p:nvPr>
        </p:nvSpPr>
        <p:spPr bwMode="auto">
          <a:xfrm>
            <a:off x="0" y="863600"/>
            <a:ext cx="1524000" cy="169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ctr">
              <a:defRPr sz="1000">
                <a:solidFill>
                  <a:schemeClr val="accent2"/>
                </a:solidFill>
              </a:defRPr>
            </a:lvl1pPr>
          </a:lstStyle>
          <a:p>
            <a:fld id="{B1AF69C3-30C2-4C34-A42A-75D1533CAA8E}" type="datetime1">
              <a:rPr lang="nl-NL" smtClean="0"/>
              <a:t>14-1-2024</a:t>
            </a:fld>
            <a:endParaRPr lang="nl-NL"/>
          </a:p>
        </p:txBody>
      </p:sp>
      <p:sp>
        <p:nvSpPr>
          <p:cNvPr id="1029" name="Rectangle 5"/>
          <p:cNvSpPr>
            <a:spLocks noGrp="1" noChangeArrowheads="1"/>
          </p:cNvSpPr>
          <p:nvPr>
            <p:ph type="ftr" sz="quarter" idx="3"/>
          </p:nvPr>
        </p:nvSpPr>
        <p:spPr bwMode="auto">
          <a:xfrm>
            <a:off x="1524000" y="863600"/>
            <a:ext cx="6096000" cy="169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000" b="1">
                <a:solidFill>
                  <a:schemeClr val="hlink"/>
                </a:solidFill>
              </a:defRPr>
            </a:lvl1pPr>
          </a:lstStyle>
          <a:p>
            <a:endParaRPr lang="nl-NL"/>
          </a:p>
        </p:txBody>
      </p:sp>
      <p:sp>
        <p:nvSpPr>
          <p:cNvPr id="1030" name="Rectangle 6"/>
          <p:cNvSpPr>
            <a:spLocks noGrp="1" noChangeArrowheads="1"/>
          </p:cNvSpPr>
          <p:nvPr>
            <p:ph type="sldNum" sz="quarter" idx="4"/>
          </p:nvPr>
        </p:nvSpPr>
        <p:spPr bwMode="auto">
          <a:xfrm>
            <a:off x="8201025" y="6480175"/>
            <a:ext cx="360363" cy="169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defRPr sz="1000" b="1">
                <a:solidFill>
                  <a:schemeClr val="tx2"/>
                </a:solidFill>
              </a:defRPr>
            </a:lvl1pPr>
          </a:lstStyle>
          <a:p>
            <a:fld id="{A46CB8E9-5EF0-4736-B2DB-097EB46EBB33}" type="slidenum">
              <a:rPr lang="nl-NL"/>
              <a:pPr/>
              <a:t>‹nr.›</a:t>
            </a:fld>
            <a:endParaRPr lang="nl-NL"/>
          </a:p>
        </p:txBody>
      </p:sp>
      <p:sp>
        <p:nvSpPr>
          <p:cNvPr id="1032" name="Rectangle 8"/>
          <p:cNvSpPr>
            <a:spLocks noChangeArrowheads="1"/>
          </p:cNvSpPr>
          <p:nvPr userDrawn="1"/>
        </p:nvSpPr>
        <p:spPr bwMode="auto">
          <a:xfrm>
            <a:off x="0" y="1079500"/>
            <a:ext cx="1524000" cy="539750"/>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033" name="Rectangle 9"/>
          <p:cNvSpPr>
            <a:spLocks noChangeArrowheads="1"/>
          </p:cNvSpPr>
          <p:nvPr userDrawn="1"/>
        </p:nvSpPr>
        <p:spPr bwMode="auto">
          <a:xfrm>
            <a:off x="1524000" y="1079500"/>
            <a:ext cx="1524000" cy="539750"/>
          </a:xfrm>
          <a:prstGeom prst="rect">
            <a:avLst/>
          </a:prstGeom>
          <a:solidFill>
            <a:srgbClr val="C1C1C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034" name="Rectangle 10"/>
          <p:cNvSpPr>
            <a:spLocks noChangeArrowheads="1"/>
          </p:cNvSpPr>
          <p:nvPr userDrawn="1"/>
        </p:nvSpPr>
        <p:spPr bwMode="auto">
          <a:xfrm>
            <a:off x="3048000" y="1079500"/>
            <a:ext cx="3048000" cy="539750"/>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sp>
        <p:nvSpPr>
          <p:cNvPr id="1035" name="Rectangle 11"/>
          <p:cNvSpPr>
            <a:spLocks noChangeArrowheads="1"/>
          </p:cNvSpPr>
          <p:nvPr userDrawn="1"/>
        </p:nvSpPr>
        <p:spPr bwMode="auto">
          <a:xfrm>
            <a:off x="6096000" y="1079500"/>
            <a:ext cx="3048000" cy="539750"/>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nl-NL"/>
          </a:p>
        </p:txBody>
      </p:sp>
      <p:pic>
        <p:nvPicPr>
          <p:cNvPr id="1038" name="Picture 14" descr="A_110364-01-PPT_RvR_DEF_Formaten_300-dpi2"/>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570413" y="1079500"/>
            <a:ext cx="3048000" cy="539750"/>
          </a:xfrm>
          <a:prstGeom prst="rect">
            <a:avLst/>
          </a:prstGeom>
          <a:noFill/>
          <a:extLst>
            <a:ext uri="{909E8E84-426E-40dd-AFC4-6F175D3DCCD1}">
              <a14:hiddenFill xmlns:a14="http://schemas.microsoft.com/office/drawing/2010/main" xmlns="">
                <a:solidFill>
                  <a:srgbClr val="FFFFFF"/>
                </a:solidFill>
              </a14:hiddenFill>
            </a:ext>
          </a:extLst>
        </p:spPr>
      </p:pic>
      <p:pic>
        <p:nvPicPr>
          <p:cNvPr id="2" name="iLogo"/>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866001" y="422097"/>
            <a:ext cx="993600" cy="59310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hf hdr="0" ftr="0" dt="0"/>
  <p:txStyles>
    <p:titleStyle>
      <a:lvl1pPr algn="l" rtl="0" eaLnBrk="1" fontAlgn="base" hangingPunct="1">
        <a:spcBef>
          <a:spcPct val="0"/>
        </a:spcBef>
        <a:spcAft>
          <a:spcPct val="0"/>
        </a:spcAft>
        <a:defRPr sz="2200" b="1" kern="1200">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panose="020B0604020202020204" pitchFamily="34" charset="0"/>
        </a:defRPr>
      </a:lvl2pPr>
      <a:lvl3pPr algn="l" rtl="0" eaLnBrk="1" fontAlgn="base" hangingPunct="1">
        <a:spcBef>
          <a:spcPct val="0"/>
        </a:spcBef>
        <a:spcAft>
          <a:spcPct val="0"/>
        </a:spcAft>
        <a:defRPr sz="2200" b="1">
          <a:solidFill>
            <a:schemeClr val="tx2"/>
          </a:solidFill>
          <a:latin typeface="Arial" panose="020B0604020202020204" pitchFamily="34" charset="0"/>
        </a:defRPr>
      </a:lvl3pPr>
      <a:lvl4pPr algn="l" rtl="0" eaLnBrk="1" fontAlgn="base" hangingPunct="1">
        <a:spcBef>
          <a:spcPct val="0"/>
        </a:spcBef>
        <a:spcAft>
          <a:spcPct val="0"/>
        </a:spcAft>
        <a:defRPr sz="2200" b="1">
          <a:solidFill>
            <a:schemeClr val="tx2"/>
          </a:solidFill>
          <a:latin typeface="Arial" panose="020B0604020202020204" pitchFamily="34" charset="0"/>
        </a:defRPr>
      </a:lvl4pPr>
      <a:lvl5pPr algn="l" rtl="0" eaLnBrk="1" fontAlgn="base" hangingPunct="1">
        <a:spcBef>
          <a:spcPct val="0"/>
        </a:spcBef>
        <a:spcAft>
          <a:spcPct val="0"/>
        </a:spcAft>
        <a:defRPr sz="2200" b="1">
          <a:solidFill>
            <a:schemeClr val="tx2"/>
          </a:solidFill>
          <a:latin typeface="Arial" panose="020B0604020202020204" pitchFamily="34" charset="0"/>
        </a:defRPr>
      </a:lvl5pPr>
      <a:lvl6pPr marL="457200" algn="l" rtl="0" eaLnBrk="1" fontAlgn="base" hangingPunct="1">
        <a:spcBef>
          <a:spcPct val="0"/>
        </a:spcBef>
        <a:spcAft>
          <a:spcPct val="0"/>
        </a:spcAft>
        <a:defRPr sz="2200" b="1">
          <a:solidFill>
            <a:schemeClr val="tx2"/>
          </a:solidFill>
          <a:latin typeface="Arial" panose="020B0604020202020204" pitchFamily="34" charset="0"/>
        </a:defRPr>
      </a:lvl6pPr>
      <a:lvl7pPr marL="914400" algn="l" rtl="0" eaLnBrk="1" fontAlgn="base" hangingPunct="1">
        <a:spcBef>
          <a:spcPct val="0"/>
        </a:spcBef>
        <a:spcAft>
          <a:spcPct val="0"/>
        </a:spcAft>
        <a:defRPr sz="2200" b="1">
          <a:solidFill>
            <a:schemeClr val="tx2"/>
          </a:solidFill>
          <a:latin typeface="Arial" panose="020B0604020202020204" pitchFamily="34" charset="0"/>
        </a:defRPr>
      </a:lvl7pPr>
      <a:lvl8pPr marL="1371600" algn="l" rtl="0" eaLnBrk="1" fontAlgn="base" hangingPunct="1">
        <a:spcBef>
          <a:spcPct val="0"/>
        </a:spcBef>
        <a:spcAft>
          <a:spcPct val="0"/>
        </a:spcAft>
        <a:defRPr sz="2200" b="1">
          <a:solidFill>
            <a:schemeClr val="tx2"/>
          </a:solidFill>
          <a:latin typeface="Arial" panose="020B0604020202020204" pitchFamily="34" charset="0"/>
        </a:defRPr>
      </a:lvl8pPr>
      <a:lvl9pPr marL="1828800" algn="l" rtl="0" eaLnBrk="1" fontAlgn="base" hangingPunct="1">
        <a:spcBef>
          <a:spcPct val="0"/>
        </a:spcBef>
        <a:spcAft>
          <a:spcPct val="0"/>
        </a:spcAft>
        <a:defRPr sz="2200" b="1">
          <a:solidFill>
            <a:schemeClr val="tx2"/>
          </a:solidFill>
          <a:latin typeface="Arial" panose="020B0604020202020204" pitchFamily="34" charset="0"/>
        </a:defRPr>
      </a:lvl9pPr>
    </p:titleStyle>
    <p:bodyStyle>
      <a:lvl1pPr marL="270000" indent="-270000" algn="l"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n-ea"/>
          <a:cs typeface="+mn-cs"/>
        </a:defRPr>
      </a:lvl1pPr>
      <a:lvl2pPr marL="54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81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08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4pPr>
      <a:lvl5pPr marL="135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5pPr>
      <a:lvl6pPr marL="162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6pPr>
      <a:lvl7pPr marL="189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7pPr>
      <a:lvl8pPr marL="216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8pPr>
      <a:lvl9pPr marL="243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5345B-E1E5-455E-9823-A5B40BEE799F}" type="datetime1">
              <a:rPr lang="nl-NL" smtClean="0"/>
              <a:t>14-1-2024</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8A1ED-CA3A-458F-863D-8F41BAA30687}" type="slidenum">
              <a:rPr lang="nl-NL" smtClean="0"/>
              <a:t>‹nr.›</a:t>
            </a:fld>
            <a:endParaRPr lang="nl-NL"/>
          </a:p>
        </p:txBody>
      </p:sp>
    </p:spTree>
    <p:extLst>
      <p:ext uri="{BB962C8B-B14F-4D97-AF65-F5344CB8AC3E}">
        <p14:creationId xmlns:p14="http://schemas.microsoft.com/office/powerpoint/2010/main" val="3383844726"/>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6A670-26B6-4BD3-AF0A-138E3B0E76F8}" type="datetime1">
              <a:rPr lang="nl-NL" smtClean="0"/>
              <a:t>14-1-2024</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54B55-820F-4F77-888E-5B85A90B3F18}" type="slidenum">
              <a:rPr lang="nl-NL" smtClean="0"/>
              <a:t>‹nr.›</a:t>
            </a:fld>
            <a:endParaRPr lang="nl-NL"/>
          </a:p>
        </p:txBody>
      </p:sp>
    </p:spTree>
    <p:extLst>
      <p:ext uri="{BB962C8B-B14F-4D97-AF65-F5344CB8AC3E}">
        <p14:creationId xmlns:p14="http://schemas.microsoft.com/office/powerpoint/2010/main" val="219336035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E1D0F-B7F3-4831-A5DE-6E8ACC9E8B9A}" type="datetime1">
              <a:rPr lang="nl-NL" smtClean="0"/>
              <a:t>14-1-2024</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695E1-B3D5-4922-94A4-82BFEF3C7C56}" type="slidenum">
              <a:rPr lang="nl-NL" smtClean="0"/>
              <a:t>‹nr.›</a:t>
            </a:fld>
            <a:endParaRPr lang="nl-NL"/>
          </a:p>
        </p:txBody>
      </p:sp>
    </p:spTree>
    <p:extLst>
      <p:ext uri="{BB962C8B-B14F-4D97-AF65-F5344CB8AC3E}">
        <p14:creationId xmlns:p14="http://schemas.microsoft.com/office/powerpoint/2010/main" val="290793622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22EFF-1DC4-48FD-8BBD-E7BE05D11A2C}" type="datetime1">
              <a:rPr lang="nl-NL" smtClean="0"/>
              <a:t>14-1-2024</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A6F20-28C8-4689-9949-60F157D2719B}" type="slidenum">
              <a:rPr lang="nl-NL" smtClean="0"/>
              <a:t>‹nr.›</a:t>
            </a:fld>
            <a:endParaRPr lang="nl-NL"/>
          </a:p>
        </p:txBody>
      </p:sp>
    </p:spTree>
    <p:extLst>
      <p:ext uri="{BB962C8B-B14F-4D97-AF65-F5344CB8AC3E}">
        <p14:creationId xmlns:p14="http://schemas.microsoft.com/office/powerpoint/2010/main" val="3613195305"/>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DC3F1-1573-4A37-9CB8-8E196F078F4E}" type="datetime1">
              <a:rPr lang="nl-NL" smtClean="0"/>
              <a:t>14-1-2024</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DF6B8-34D4-4FA2-AF2D-11474541124C}" type="slidenum">
              <a:rPr lang="nl-NL" smtClean="0"/>
              <a:t>‹nr.›</a:t>
            </a:fld>
            <a:endParaRPr lang="nl-NL"/>
          </a:p>
        </p:txBody>
      </p:sp>
      <p:pic>
        <p:nvPicPr>
          <p:cNvPr id="7" name="Afbeelding 6"/>
          <p:cNvPicPr>
            <a:picLocks noChangeAspect="1"/>
          </p:cNvPicPr>
          <p:nvPr userDrawn="1"/>
        </p:nvPicPr>
        <p:blipFill>
          <a:blip r:embed="rId13"/>
          <a:stretch>
            <a:fillRect/>
          </a:stretch>
        </p:blipFill>
        <p:spPr>
          <a:xfrm>
            <a:off x="457200" y="6214801"/>
            <a:ext cx="658416" cy="324112"/>
          </a:xfrm>
          <a:prstGeom prst="rect">
            <a:avLst/>
          </a:prstGeom>
        </p:spPr>
      </p:pic>
    </p:spTree>
    <p:extLst>
      <p:ext uri="{BB962C8B-B14F-4D97-AF65-F5344CB8AC3E}">
        <p14:creationId xmlns:p14="http://schemas.microsoft.com/office/powerpoint/2010/main" val="246197266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B3DF1-99E5-4278-ABD8-2D5A98ECB375}" type="datetime1">
              <a:rPr lang="nl-NL" smtClean="0"/>
              <a:t>14-1-2024</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104AE-75B2-48C9-93BF-D318B3DC4819}" type="slidenum">
              <a:rPr lang="nl-NL" smtClean="0"/>
              <a:t>‹nr.›</a:t>
            </a:fld>
            <a:endParaRPr lang="nl-NL"/>
          </a:p>
        </p:txBody>
      </p:sp>
    </p:spTree>
    <p:extLst>
      <p:ext uri="{BB962C8B-B14F-4D97-AF65-F5344CB8AC3E}">
        <p14:creationId xmlns:p14="http://schemas.microsoft.com/office/powerpoint/2010/main" val="302534163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0C89D-1524-4DFC-B748-CA77BEB6E3F2}" type="datetime1">
              <a:rPr lang="nl-NL" smtClean="0"/>
              <a:t>14-1-2024</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4FF8D-4DA2-49D8-8063-A1FA666FBB06}" type="slidenum">
              <a:rPr lang="nl-NL" smtClean="0"/>
              <a:t>‹nr.›</a:t>
            </a:fld>
            <a:endParaRPr lang="nl-NL"/>
          </a:p>
        </p:txBody>
      </p:sp>
    </p:spTree>
    <p:extLst>
      <p:ext uri="{BB962C8B-B14F-4D97-AF65-F5344CB8AC3E}">
        <p14:creationId xmlns:p14="http://schemas.microsoft.com/office/powerpoint/2010/main" val="127994234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0678" y="4229252"/>
            <a:ext cx="8613321" cy="432048"/>
          </a:xfrm>
        </p:spPr>
        <p:txBody>
          <a:bodyPr/>
          <a:lstStyle/>
          <a:p>
            <a:pPr>
              <a:tabLst>
                <a:tab pos="92075" algn="l"/>
              </a:tabLst>
            </a:pPr>
            <a:r>
              <a:rPr lang="nl-NL" noProof="1">
                <a:latin typeface="Helvetica Neue" charset="0"/>
                <a:ea typeface="ＭＳ Ｐゴシック" charset="0"/>
                <a:cs typeface="ＭＳ Ｐゴシック" charset="0"/>
              </a:rPr>
              <a:t>De wrakingsprocedure</a:t>
            </a:r>
            <a:br>
              <a:rPr lang="nl-NL" noProof="1">
                <a:latin typeface="Helvetica Neue" charset="0"/>
                <a:ea typeface="ＭＳ Ｐゴシック" charset="0"/>
                <a:cs typeface="ＭＳ Ｐゴシック" charset="0"/>
              </a:rPr>
            </a:br>
            <a:br>
              <a:rPr lang="nl-NL" noProof="1">
                <a:latin typeface="Helvetica Neue" charset="0"/>
                <a:ea typeface="ＭＳ Ｐゴシック" charset="0"/>
                <a:cs typeface="ＭＳ Ｐゴシック" charset="0"/>
              </a:rPr>
            </a:br>
            <a:r>
              <a:rPr lang="nl-NL" noProof="1">
                <a:latin typeface="Helvetica Neue" charset="0"/>
                <a:ea typeface="ＭＳ Ｐゴシック" charset="0"/>
                <a:cs typeface="ＭＳ Ｐゴシック" charset="0"/>
              </a:rPr>
              <a:t>VRAA Rotterdam, donderdag 7 december 2023</a:t>
            </a:r>
            <a:br>
              <a:rPr lang="nl-NL" noProof="1">
                <a:latin typeface="Helvetica Neue" charset="0"/>
                <a:ea typeface="ＭＳ Ｐゴシック" charset="0"/>
                <a:cs typeface="ＭＳ Ｐゴシック" charset="0"/>
              </a:rPr>
            </a:br>
            <a:br>
              <a:rPr lang="nl-NL" noProof="1">
                <a:latin typeface="Helvetica Neue" charset="0"/>
                <a:ea typeface="ＭＳ Ｐゴシック" charset="0"/>
                <a:cs typeface="ＭＳ Ｐゴシック" charset="0"/>
              </a:rPr>
            </a:br>
            <a:r>
              <a:rPr lang="nl-NL" sz="2000" b="0" i="1" noProof="1">
                <a:solidFill>
                  <a:schemeClr val="tx1"/>
                </a:solidFill>
                <a:latin typeface="Helvetica Neue" charset="0"/>
                <a:ea typeface="ＭＳ Ｐゴシック" charset="0"/>
                <a:cs typeface="ＭＳ Ｐゴシック" charset="0"/>
              </a:rPr>
              <a:t>mr. W.J.J. (Wim) Wetzels, kantonrechter/ senior rechter A te Rotterdam, tevens raadsheer-plv. Hof Amsterdam.</a:t>
            </a:r>
            <a:br>
              <a:rPr lang="nl-NL" noProof="1">
                <a:latin typeface="Helvetica Neue" charset="0"/>
                <a:ea typeface="ＭＳ Ｐゴシック" charset="0"/>
                <a:cs typeface="ＭＳ Ｐゴシック" charset="0"/>
              </a:rPr>
            </a:br>
            <a:br>
              <a:rPr lang="nl-NL" noProof="1">
                <a:latin typeface="Helvetica Neue" charset="0"/>
                <a:ea typeface="ＭＳ Ｐゴシック" charset="0"/>
                <a:cs typeface="ＭＳ Ｐゴシック" charset="0"/>
              </a:rPr>
            </a:br>
            <a:endParaRPr lang="nl-NL" noProof="1">
              <a:latin typeface="Helvetica Neue" charset="0"/>
              <a:ea typeface="ＭＳ Ｐゴシック" charset="0"/>
              <a:cs typeface="ＭＳ Ｐゴシック" charset="0"/>
            </a:endParaRPr>
          </a:p>
        </p:txBody>
      </p:sp>
      <p:sp>
        <p:nvSpPr>
          <p:cNvPr id="3" name="Ondertitel 2"/>
          <p:cNvSpPr>
            <a:spLocks noGrp="1"/>
          </p:cNvSpPr>
          <p:nvPr>
            <p:ph type="subTitle" idx="1"/>
          </p:nvPr>
        </p:nvSpPr>
        <p:spPr>
          <a:xfrm>
            <a:off x="539552" y="1196752"/>
            <a:ext cx="7704856" cy="2788727"/>
          </a:xfrm>
        </p:spPr>
        <p:txBody>
          <a:bodyPr/>
          <a:lstStyle/>
          <a:p>
            <a:pPr algn="ctr"/>
            <a:endParaRPr lang="nl-NL" noProof="1">
              <a:latin typeface="Helvetica Neue" charset="0"/>
              <a:ea typeface="ＭＳ Ｐゴシック" charset="0"/>
              <a:cs typeface="ＭＳ Ｐゴシック" charset="0"/>
            </a:endParaRPr>
          </a:p>
        </p:txBody>
      </p:sp>
      <p:sp>
        <p:nvSpPr>
          <p:cNvPr id="4" name="Tekstvak 3"/>
          <p:cNvSpPr txBox="1"/>
          <p:nvPr/>
        </p:nvSpPr>
        <p:spPr>
          <a:xfrm>
            <a:off x="251520" y="476672"/>
            <a:ext cx="864096" cy="432048"/>
          </a:xfrm>
          <a:prstGeom prst="rect">
            <a:avLst/>
          </a:prstGeom>
          <a:solidFill>
            <a:schemeClr val="bg1"/>
          </a:solidFill>
        </p:spPr>
        <p:txBody>
          <a:bodyPr wrap="square" rtlCol="0">
            <a:spAutoFit/>
          </a:bodyPr>
          <a:lstStyle/>
          <a:p>
            <a:endParaRPr lang="nl-NL" dirty="0"/>
          </a:p>
        </p:txBody>
      </p:sp>
    </p:spTree>
    <p:extLst>
      <p:ext uri="{BB962C8B-B14F-4D97-AF65-F5344CB8AC3E}">
        <p14:creationId xmlns:p14="http://schemas.microsoft.com/office/powerpoint/2010/main" val="2508876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550069" y="357810"/>
            <a:ext cx="5993606" cy="707666"/>
          </a:xfrm>
        </p:spPr>
        <p:txBody>
          <a:bodyPr>
            <a:normAutofit/>
          </a:bodyPr>
          <a:lstStyle/>
          <a:p>
            <a:r>
              <a:rPr lang="en-US" dirty="0" err="1"/>
              <a:t>Behandeling</a:t>
            </a:r>
            <a:r>
              <a:rPr lang="en-US" dirty="0"/>
              <a:t> door </a:t>
            </a:r>
            <a:r>
              <a:rPr lang="en-US" dirty="0" err="1"/>
              <a:t>wrakingskamer</a:t>
            </a:r>
            <a:r>
              <a:rPr lang="en-US" dirty="0"/>
              <a:t> (4)</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628651" y="2351776"/>
            <a:ext cx="7822406" cy="3546581"/>
          </a:xfrm>
        </p:spPr>
        <p:txBody>
          <a:bodyPr>
            <a:normAutofit/>
          </a:bodyPr>
          <a:lstStyle/>
          <a:p>
            <a:r>
              <a:rPr lang="en-US" sz="2000" dirty="0">
                <a:solidFill>
                  <a:srgbClr val="003366"/>
                </a:solidFill>
              </a:rPr>
              <a:t>Bij </a:t>
            </a:r>
            <a:r>
              <a:rPr lang="en-US" sz="2000" dirty="0" err="1">
                <a:solidFill>
                  <a:srgbClr val="003366"/>
                </a:solidFill>
              </a:rPr>
              <a:t>misbruik</a:t>
            </a:r>
            <a:r>
              <a:rPr lang="en-US" sz="2000" dirty="0">
                <a:solidFill>
                  <a:srgbClr val="003366"/>
                </a:solidFill>
              </a:rPr>
              <a:t> van het </a:t>
            </a:r>
            <a:r>
              <a:rPr lang="en-US" sz="2000" dirty="0" err="1">
                <a:solidFill>
                  <a:srgbClr val="003366"/>
                </a:solidFill>
              </a:rPr>
              <a:t>middel</a:t>
            </a:r>
            <a:r>
              <a:rPr lang="en-US" sz="2000" dirty="0">
                <a:solidFill>
                  <a:srgbClr val="003366"/>
                </a:solidFill>
              </a:rPr>
              <a:t> van </a:t>
            </a:r>
            <a:r>
              <a:rPr lang="en-US" sz="2000" dirty="0" err="1">
                <a:solidFill>
                  <a:srgbClr val="003366"/>
                </a:solidFill>
              </a:rPr>
              <a:t>wraking</a:t>
            </a:r>
            <a:r>
              <a:rPr lang="en-US" sz="2000" dirty="0">
                <a:solidFill>
                  <a:srgbClr val="003366"/>
                </a:solidFill>
              </a:rPr>
              <a:t> </a:t>
            </a:r>
            <a:r>
              <a:rPr lang="en-US" sz="2000" dirty="0" err="1">
                <a:solidFill>
                  <a:srgbClr val="003366"/>
                </a:solidFill>
              </a:rPr>
              <a:t>kan</a:t>
            </a:r>
            <a:r>
              <a:rPr lang="en-US" sz="2000" dirty="0">
                <a:solidFill>
                  <a:srgbClr val="003366"/>
                </a:solidFill>
              </a:rPr>
              <a:t> de </a:t>
            </a:r>
            <a:r>
              <a:rPr lang="en-US" sz="2000" dirty="0" err="1">
                <a:solidFill>
                  <a:srgbClr val="003366"/>
                </a:solidFill>
              </a:rPr>
              <a:t>wrakingskamer</a:t>
            </a:r>
            <a:r>
              <a:rPr lang="en-US" sz="2000" dirty="0">
                <a:solidFill>
                  <a:srgbClr val="003366"/>
                </a:solidFill>
              </a:rPr>
              <a:t> </a:t>
            </a:r>
            <a:r>
              <a:rPr lang="en-US" sz="2000" dirty="0" err="1">
                <a:solidFill>
                  <a:srgbClr val="003366"/>
                </a:solidFill>
              </a:rPr>
              <a:t>bepalen</a:t>
            </a:r>
            <a:r>
              <a:rPr lang="en-US" sz="2000" dirty="0">
                <a:solidFill>
                  <a:srgbClr val="003366"/>
                </a:solidFill>
              </a:rPr>
              <a:t> </a:t>
            </a:r>
            <a:r>
              <a:rPr lang="en-US" sz="2000" dirty="0" err="1">
                <a:solidFill>
                  <a:srgbClr val="003366"/>
                </a:solidFill>
              </a:rPr>
              <a:t>dat</a:t>
            </a:r>
            <a:r>
              <a:rPr lang="en-US" sz="2000" dirty="0">
                <a:solidFill>
                  <a:srgbClr val="003366"/>
                </a:solidFill>
              </a:rPr>
              <a:t> </a:t>
            </a:r>
            <a:r>
              <a:rPr lang="en-US" sz="2000" dirty="0" err="1">
                <a:solidFill>
                  <a:srgbClr val="003366"/>
                </a:solidFill>
              </a:rPr>
              <a:t>eventueel</a:t>
            </a:r>
            <a:r>
              <a:rPr lang="en-US" sz="2000" dirty="0">
                <a:solidFill>
                  <a:srgbClr val="003366"/>
                </a:solidFill>
              </a:rPr>
              <a:t> </a:t>
            </a:r>
            <a:r>
              <a:rPr lang="en-US" sz="2000" dirty="0" err="1">
                <a:solidFill>
                  <a:srgbClr val="003366"/>
                </a:solidFill>
              </a:rPr>
              <a:t>opvolgend</a:t>
            </a:r>
            <a:r>
              <a:rPr lang="en-US" sz="2000" dirty="0">
                <a:solidFill>
                  <a:srgbClr val="003366"/>
                </a:solidFill>
              </a:rPr>
              <a:t> </a:t>
            </a:r>
            <a:r>
              <a:rPr lang="en-US" sz="2000" dirty="0" err="1">
                <a:solidFill>
                  <a:srgbClr val="003366"/>
                </a:solidFill>
              </a:rPr>
              <a:t>warkingsverzoek</a:t>
            </a:r>
            <a:r>
              <a:rPr lang="en-US" sz="2000" dirty="0">
                <a:solidFill>
                  <a:srgbClr val="003366"/>
                </a:solidFill>
              </a:rPr>
              <a:t> </a:t>
            </a:r>
            <a:r>
              <a:rPr lang="en-US" sz="2000" dirty="0" err="1">
                <a:solidFill>
                  <a:srgbClr val="003366"/>
                </a:solidFill>
              </a:rPr>
              <a:t>niet</a:t>
            </a:r>
            <a:r>
              <a:rPr lang="en-US" sz="2000" dirty="0">
                <a:solidFill>
                  <a:srgbClr val="003366"/>
                </a:solidFill>
              </a:rPr>
              <a:t> </a:t>
            </a:r>
            <a:r>
              <a:rPr lang="en-US" sz="2000" dirty="0" err="1">
                <a:solidFill>
                  <a:srgbClr val="003366"/>
                </a:solidFill>
              </a:rPr>
              <a:t>meer</a:t>
            </a:r>
            <a:r>
              <a:rPr lang="en-US" sz="2000" dirty="0">
                <a:solidFill>
                  <a:srgbClr val="003366"/>
                </a:solidFill>
              </a:rPr>
              <a:t> in </a:t>
            </a:r>
            <a:r>
              <a:rPr lang="en-US" sz="2000" dirty="0" err="1">
                <a:solidFill>
                  <a:srgbClr val="003366"/>
                </a:solidFill>
              </a:rPr>
              <a:t>behandeling</a:t>
            </a:r>
            <a:r>
              <a:rPr lang="en-US" sz="2000" dirty="0">
                <a:solidFill>
                  <a:srgbClr val="003366"/>
                </a:solidFill>
              </a:rPr>
              <a:t> </a:t>
            </a:r>
            <a:r>
              <a:rPr lang="en-US" sz="2000" dirty="0" err="1">
                <a:solidFill>
                  <a:srgbClr val="003366"/>
                </a:solidFill>
              </a:rPr>
              <a:t>wordt</a:t>
            </a:r>
            <a:r>
              <a:rPr lang="en-US" sz="2000" dirty="0">
                <a:solidFill>
                  <a:srgbClr val="003366"/>
                </a:solidFill>
              </a:rPr>
              <a:t> </a:t>
            </a:r>
            <a:r>
              <a:rPr lang="en-US" sz="2000" dirty="0" err="1">
                <a:solidFill>
                  <a:srgbClr val="003366"/>
                </a:solidFill>
              </a:rPr>
              <a:t>genomen</a:t>
            </a:r>
            <a:endParaRPr lang="en-US" sz="2000" dirty="0">
              <a:solidFill>
                <a:srgbClr val="003366"/>
              </a:solidFill>
            </a:endParaRPr>
          </a:p>
          <a:p>
            <a:endParaRPr lang="en-US" sz="2000" dirty="0">
              <a:solidFill>
                <a:srgbClr val="003366"/>
              </a:solidFill>
            </a:endParaRPr>
          </a:p>
          <a:p>
            <a:r>
              <a:rPr lang="en-US" sz="2000" dirty="0" err="1">
                <a:solidFill>
                  <a:srgbClr val="003366"/>
                </a:solidFill>
              </a:rPr>
              <a:t>Misbruik</a:t>
            </a:r>
            <a:r>
              <a:rPr lang="en-US" sz="2000" dirty="0">
                <a:solidFill>
                  <a:srgbClr val="003366"/>
                </a:solidFill>
              </a:rPr>
              <a:t> </a:t>
            </a:r>
            <a:r>
              <a:rPr lang="en-US" sz="2000" dirty="0" err="1">
                <a:solidFill>
                  <a:srgbClr val="003366"/>
                </a:solidFill>
              </a:rPr>
              <a:t>wordt</a:t>
            </a:r>
            <a:r>
              <a:rPr lang="en-US" sz="2000" dirty="0">
                <a:solidFill>
                  <a:srgbClr val="003366"/>
                </a:solidFill>
              </a:rPr>
              <a:t> </a:t>
            </a:r>
            <a:r>
              <a:rPr lang="en-US" sz="2000" dirty="0" err="1">
                <a:solidFill>
                  <a:srgbClr val="003366"/>
                </a:solidFill>
              </a:rPr>
              <a:t>bijv</a:t>
            </a:r>
            <a:r>
              <a:rPr lang="en-US" sz="2000" dirty="0">
                <a:solidFill>
                  <a:srgbClr val="003366"/>
                </a:solidFill>
              </a:rPr>
              <a:t>. </a:t>
            </a:r>
            <a:r>
              <a:rPr lang="en-US" sz="2000" dirty="0" err="1">
                <a:solidFill>
                  <a:srgbClr val="003366"/>
                </a:solidFill>
              </a:rPr>
              <a:t>aangenomen</a:t>
            </a:r>
            <a:r>
              <a:rPr lang="en-US" sz="2000" dirty="0">
                <a:solidFill>
                  <a:srgbClr val="003366"/>
                </a:solidFill>
              </a:rPr>
              <a:t> </a:t>
            </a:r>
            <a:r>
              <a:rPr lang="en-US" sz="2000" dirty="0" err="1">
                <a:solidFill>
                  <a:srgbClr val="003366"/>
                </a:solidFill>
              </a:rPr>
              <a:t>als</a:t>
            </a:r>
            <a:r>
              <a:rPr lang="en-US" sz="2000" dirty="0">
                <a:solidFill>
                  <a:srgbClr val="003366"/>
                </a:solidFill>
              </a:rPr>
              <a:t> ten </a:t>
            </a:r>
            <a:r>
              <a:rPr lang="en-US" sz="2000" dirty="0" err="1">
                <a:solidFill>
                  <a:srgbClr val="003366"/>
                </a:solidFill>
              </a:rPr>
              <a:t>onrechte</a:t>
            </a:r>
            <a:r>
              <a:rPr lang="en-US" sz="2000" dirty="0">
                <a:solidFill>
                  <a:srgbClr val="003366"/>
                </a:solidFill>
              </a:rPr>
              <a:t> </a:t>
            </a:r>
            <a:r>
              <a:rPr lang="en-US" sz="2000" dirty="0" err="1">
                <a:solidFill>
                  <a:srgbClr val="003366"/>
                </a:solidFill>
              </a:rPr>
              <a:t>wraking</a:t>
            </a:r>
            <a:r>
              <a:rPr lang="en-US" sz="2000" dirty="0">
                <a:solidFill>
                  <a:srgbClr val="003366"/>
                </a:solidFill>
              </a:rPr>
              <a:t> van de </a:t>
            </a:r>
            <a:r>
              <a:rPr lang="en-US" sz="2000" dirty="0" err="1">
                <a:solidFill>
                  <a:srgbClr val="003366"/>
                </a:solidFill>
              </a:rPr>
              <a:t>wrakingskamer</a:t>
            </a:r>
            <a:r>
              <a:rPr lang="en-US" sz="2000" dirty="0">
                <a:solidFill>
                  <a:srgbClr val="003366"/>
                </a:solidFill>
              </a:rPr>
              <a:t> is </a:t>
            </a:r>
            <a:r>
              <a:rPr lang="en-US" sz="2000" dirty="0" err="1">
                <a:solidFill>
                  <a:srgbClr val="003366"/>
                </a:solidFill>
              </a:rPr>
              <a:t>verzocht</a:t>
            </a:r>
            <a:endParaRPr lang="en-US" sz="2000" dirty="0">
              <a:solidFill>
                <a:srgbClr val="003366"/>
              </a:solidFill>
            </a:endParaRPr>
          </a:p>
          <a:p>
            <a:endParaRPr lang="en-US" sz="2000" dirty="0">
              <a:solidFill>
                <a:srgbClr val="003366"/>
              </a:solidFill>
            </a:endParaRPr>
          </a:p>
          <a:p>
            <a:r>
              <a:rPr lang="en-US" sz="2000" dirty="0">
                <a:solidFill>
                  <a:srgbClr val="003366"/>
                </a:solidFill>
              </a:rPr>
              <a:t>Over het </a:t>
            </a:r>
            <a:r>
              <a:rPr lang="en-US" sz="2000" dirty="0" err="1">
                <a:solidFill>
                  <a:srgbClr val="003366"/>
                </a:solidFill>
              </a:rPr>
              <a:t>algemeen</a:t>
            </a:r>
            <a:r>
              <a:rPr lang="en-US" sz="2000" dirty="0">
                <a:solidFill>
                  <a:srgbClr val="003366"/>
                </a:solidFill>
              </a:rPr>
              <a:t> </a:t>
            </a:r>
            <a:r>
              <a:rPr lang="en-US" sz="2000" dirty="0" err="1">
                <a:solidFill>
                  <a:srgbClr val="003366"/>
                </a:solidFill>
              </a:rPr>
              <a:t>wordt</a:t>
            </a:r>
            <a:r>
              <a:rPr lang="en-US" sz="2000" dirty="0">
                <a:solidFill>
                  <a:srgbClr val="003366"/>
                </a:solidFill>
              </a:rPr>
              <a:t> </a:t>
            </a:r>
            <a:r>
              <a:rPr lang="en-US" sz="2000" dirty="0" err="1">
                <a:solidFill>
                  <a:srgbClr val="003366"/>
                </a:solidFill>
              </a:rPr>
              <a:t>terughoudend</a:t>
            </a:r>
            <a:r>
              <a:rPr lang="en-US" sz="2000" dirty="0">
                <a:solidFill>
                  <a:srgbClr val="003366"/>
                </a:solidFill>
              </a:rPr>
              <a:t> </a:t>
            </a:r>
            <a:r>
              <a:rPr lang="en-US" sz="2000" dirty="0" err="1">
                <a:solidFill>
                  <a:srgbClr val="003366"/>
                </a:solidFill>
              </a:rPr>
              <a:t>omgegaan</a:t>
            </a:r>
            <a:r>
              <a:rPr lang="en-US" sz="2000" dirty="0">
                <a:solidFill>
                  <a:srgbClr val="003366"/>
                </a:solidFill>
              </a:rPr>
              <a:t> met het </a:t>
            </a:r>
            <a:r>
              <a:rPr lang="en-US" sz="2000" dirty="0" err="1">
                <a:solidFill>
                  <a:srgbClr val="003366"/>
                </a:solidFill>
              </a:rPr>
              <a:t>opleggen</a:t>
            </a:r>
            <a:r>
              <a:rPr lang="en-US" sz="2000" dirty="0">
                <a:solidFill>
                  <a:srgbClr val="003366"/>
                </a:solidFill>
              </a:rPr>
              <a:t> van </a:t>
            </a:r>
            <a:r>
              <a:rPr lang="en-US" sz="2000" dirty="0" err="1">
                <a:solidFill>
                  <a:srgbClr val="003366"/>
                </a:solidFill>
              </a:rPr>
              <a:t>een</a:t>
            </a:r>
            <a:r>
              <a:rPr lang="en-US" sz="2000" dirty="0">
                <a:solidFill>
                  <a:srgbClr val="003366"/>
                </a:solidFill>
              </a:rPr>
              <a:t> </a:t>
            </a:r>
            <a:r>
              <a:rPr lang="en-US" sz="2000" dirty="0" err="1">
                <a:solidFill>
                  <a:srgbClr val="003366"/>
                </a:solidFill>
              </a:rPr>
              <a:t>wrakingverbod</a:t>
            </a:r>
            <a:r>
              <a:rPr lang="en-US" sz="2000" dirty="0">
                <a:solidFill>
                  <a:srgbClr val="003366"/>
                </a:solidFill>
              </a:rPr>
              <a:t> – </a:t>
            </a:r>
            <a:r>
              <a:rPr lang="en-US" sz="2000" dirty="0" err="1">
                <a:solidFill>
                  <a:srgbClr val="003366"/>
                </a:solidFill>
              </a:rPr>
              <a:t>gebeurt</a:t>
            </a:r>
            <a:r>
              <a:rPr lang="en-US" sz="2000" dirty="0">
                <a:solidFill>
                  <a:srgbClr val="003366"/>
                </a:solidFill>
              </a:rPr>
              <a:t> </a:t>
            </a:r>
            <a:r>
              <a:rPr lang="en-US" sz="2000" dirty="0" err="1">
                <a:solidFill>
                  <a:srgbClr val="003366"/>
                </a:solidFill>
              </a:rPr>
              <a:t>meestal</a:t>
            </a:r>
            <a:r>
              <a:rPr lang="en-US" sz="2000" dirty="0">
                <a:solidFill>
                  <a:srgbClr val="003366"/>
                </a:solidFill>
              </a:rPr>
              <a:t> </a:t>
            </a:r>
            <a:r>
              <a:rPr lang="en-US" sz="2000" dirty="0" err="1">
                <a:solidFill>
                  <a:srgbClr val="003366"/>
                </a:solidFill>
              </a:rPr>
              <a:t>niet</a:t>
            </a:r>
            <a:r>
              <a:rPr lang="en-US" sz="2000" dirty="0">
                <a:solidFill>
                  <a:srgbClr val="003366"/>
                </a:solidFill>
              </a:rPr>
              <a:t> </a:t>
            </a:r>
            <a:r>
              <a:rPr lang="en-US" sz="2000" dirty="0" err="1">
                <a:solidFill>
                  <a:srgbClr val="003366"/>
                </a:solidFill>
              </a:rPr>
              <a:t>gelijk</a:t>
            </a:r>
            <a:r>
              <a:rPr lang="en-US" sz="2000" dirty="0">
                <a:solidFill>
                  <a:srgbClr val="003366"/>
                </a:solidFill>
              </a:rPr>
              <a:t> </a:t>
            </a:r>
            <a:r>
              <a:rPr lang="en-US" sz="2000" dirty="0" err="1">
                <a:solidFill>
                  <a:srgbClr val="003366"/>
                </a:solidFill>
              </a:rPr>
              <a:t>bij</a:t>
            </a:r>
            <a:r>
              <a:rPr lang="en-US" sz="2000" dirty="0">
                <a:solidFill>
                  <a:srgbClr val="003366"/>
                </a:solidFill>
              </a:rPr>
              <a:t> het </a:t>
            </a:r>
            <a:r>
              <a:rPr lang="en-US" sz="2000" dirty="0" err="1">
                <a:solidFill>
                  <a:srgbClr val="003366"/>
                </a:solidFill>
              </a:rPr>
              <a:t>eerste</a:t>
            </a:r>
            <a:r>
              <a:rPr lang="en-US" sz="2000" dirty="0">
                <a:solidFill>
                  <a:srgbClr val="003366"/>
                </a:solidFill>
              </a:rPr>
              <a:t> </a:t>
            </a:r>
            <a:r>
              <a:rPr lang="en-US" sz="2000" dirty="0" err="1">
                <a:solidFill>
                  <a:srgbClr val="003366"/>
                </a:solidFill>
              </a:rPr>
              <a:t>wrakingsverzoek</a:t>
            </a:r>
            <a:endParaRPr lang="en-US" sz="2000" dirty="0">
              <a:solidFill>
                <a:srgbClr val="003366"/>
              </a:solidFill>
            </a:endParaRPr>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10</a:t>
            </a:fld>
            <a:endParaRPr lang="nl-NL"/>
          </a:p>
        </p:txBody>
      </p:sp>
    </p:spTree>
    <p:extLst>
      <p:ext uri="{BB962C8B-B14F-4D97-AF65-F5344CB8AC3E}">
        <p14:creationId xmlns:p14="http://schemas.microsoft.com/office/powerpoint/2010/main" val="2352452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1208597" y="437323"/>
            <a:ext cx="5359179" cy="548640"/>
          </a:xfrm>
        </p:spPr>
        <p:txBody>
          <a:bodyPr>
            <a:normAutofit fontScale="90000"/>
          </a:bodyPr>
          <a:lstStyle/>
          <a:p>
            <a:r>
              <a:rPr lang="en-US" dirty="0"/>
              <a:t>Hoe </a:t>
            </a:r>
            <a:r>
              <a:rPr lang="en-US" dirty="0" err="1"/>
              <a:t>vaak</a:t>
            </a:r>
            <a:r>
              <a:rPr lang="en-US" dirty="0"/>
              <a:t> </a:t>
            </a:r>
            <a:r>
              <a:rPr lang="en-US" dirty="0" err="1"/>
              <a:t>wordt</a:t>
            </a:r>
            <a:r>
              <a:rPr lang="en-US" dirty="0"/>
              <a:t> er in Rotterdam </a:t>
            </a:r>
            <a:r>
              <a:rPr lang="en-US" dirty="0" err="1"/>
              <a:t>gewraakt</a:t>
            </a:r>
            <a:r>
              <a:rPr lang="en-US" dirty="0"/>
              <a:t>?</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414338" y="1981201"/>
            <a:ext cx="8501062" cy="4743450"/>
          </a:xfrm>
        </p:spPr>
        <p:txBody>
          <a:bodyPr>
            <a:normAutofit/>
          </a:bodyPr>
          <a:lstStyle/>
          <a:p>
            <a:r>
              <a:rPr lang="nl-NL" dirty="0">
                <a:solidFill>
                  <a:srgbClr val="003366"/>
                </a:solidFill>
              </a:rPr>
              <a:t>Volgens het jaarverslag van Rb. Rotterdam zijn er in 2022 in totaal 51 wrakingverzoeken bij de rechtbank Rotterdam ingediend, daarvan zijn er 3 gegrond verklaard, waarvan 2 civiele zaken zijn. De derde zaak was een Jeugdzaak</a:t>
            </a:r>
          </a:p>
          <a:p>
            <a:endParaRPr lang="nl-NL" dirty="0">
              <a:solidFill>
                <a:srgbClr val="003366"/>
              </a:solidFill>
            </a:endParaRPr>
          </a:p>
          <a:p>
            <a:r>
              <a:rPr lang="nl-NL" dirty="0">
                <a:solidFill>
                  <a:srgbClr val="003366"/>
                </a:solidFill>
              </a:rPr>
              <a:t>Cijfers worden vaak gekleurd door verzoeken van notoire </a:t>
            </a:r>
            <a:r>
              <a:rPr lang="nl-NL" dirty="0" err="1">
                <a:solidFill>
                  <a:srgbClr val="003366"/>
                </a:solidFill>
              </a:rPr>
              <a:t>wrakers</a:t>
            </a:r>
            <a:endParaRPr lang="nl-NL" dirty="0">
              <a:solidFill>
                <a:srgbClr val="003366"/>
              </a:solidFill>
            </a:endParaRPr>
          </a:p>
          <a:p>
            <a:endParaRPr lang="nl-NL" dirty="0">
              <a:solidFill>
                <a:srgbClr val="003366"/>
              </a:solidFill>
            </a:endParaRPr>
          </a:p>
          <a:p>
            <a:r>
              <a:rPr lang="nl-NL" dirty="0">
                <a:solidFill>
                  <a:srgbClr val="003366"/>
                </a:solidFill>
              </a:rPr>
              <a:t>In 2023 zijn in Rotterdam alleen al tot nu toe door één </a:t>
            </a:r>
            <a:r>
              <a:rPr lang="nl-NL" dirty="0" err="1">
                <a:solidFill>
                  <a:srgbClr val="003366"/>
                </a:solidFill>
              </a:rPr>
              <a:t>wraker</a:t>
            </a:r>
            <a:r>
              <a:rPr lang="nl-NL" dirty="0">
                <a:solidFill>
                  <a:srgbClr val="003366"/>
                </a:solidFill>
              </a:rPr>
              <a:t> circa 20 wrakingsverzoeken ingediend – </a:t>
            </a:r>
            <a:r>
              <a:rPr lang="nl-NL" dirty="0" err="1">
                <a:solidFill>
                  <a:srgbClr val="003366"/>
                </a:solidFill>
              </a:rPr>
              <a:t>veelprocedeerder</a:t>
            </a:r>
            <a:r>
              <a:rPr lang="nl-NL" dirty="0">
                <a:solidFill>
                  <a:srgbClr val="003366"/>
                </a:solidFill>
              </a:rPr>
              <a:t> – uit Rb. Rotterdam 12 oktober 2023, ECLI:NL:RBROT:2023:9565 blijkt dat hij op één dag 18 verzoeken tot het houden van een voorlopig getuigenverhoor heeft ingediend…</a:t>
            </a:r>
            <a:br>
              <a:rPr lang="nl-NL" sz="2100" dirty="0"/>
            </a:br>
            <a:endParaRPr lang="en-US"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11</a:t>
            </a:fld>
            <a:endParaRPr lang="nl-NL"/>
          </a:p>
        </p:txBody>
      </p:sp>
    </p:spTree>
    <p:extLst>
      <p:ext uri="{BB962C8B-B14F-4D97-AF65-F5344CB8AC3E}">
        <p14:creationId xmlns:p14="http://schemas.microsoft.com/office/powerpoint/2010/main" val="343013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857250" y="294199"/>
            <a:ext cx="5600701" cy="763324"/>
          </a:xfrm>
        </p:spPr>
        <p:txBody>
          <a:bodyPr/>
          <a:lstStyle/>
          <a:p>
            <a:r>
              <a:rPr lang="en-US" dirty="0" err="1"/>
              <a:t>Recente</a:t>
            </a:r>
            <a:r>
              <a:rPr lang="en-US" dirty="0"/>
              <a:t> </a:t>
            </a:r>
            <a:r>
              <a:rPr lang="en-US" dirty="0" err="1"/>
              <a:t>rechtspraak</a:t>
            </a:r>
            <a:r>
              <a:rPr lang="en-US" dirty="0"/>
              <a:t> (1)</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591343" y="1900362"/>
            <a:ext cx="7961313" cy="4890052"/>
          </a:xfrm>
        </p:spPr>
        <p:txBody>
          <a:bodyPr>
            <a:normAutofit fontScale="62500" lnSpcReduction="20000"/>
          </a:bodyPr>
          <a:lstStyle/>
          <a:p>
            <a:r>
              <a:rPr lang="nl-NL" sz="2900" b="1" dirty="0">
                <a:solidFill>
                  <a:srgbClr val="003366"/>
                </a:solidFill>
              </a:rPr>
              <a:t>Rb. Rotterdam 15 juli 2022, ECLI:NL:RBROT:2022:6265</a:t>
            </a:r>
            <a:br>
              <a:rPr lang="nl-NL" sz="2900" dirty="0">
                <a:solidFill>
                  <a:srgbClr val="003366"/>
                </a:solidFill>
              </a:rPr>
            </a:br>
            <a:endParaRPr lang="nl-NL" sz="2900" dirty="0">
              <a:solidFill>
                <a:srgbClr val="003366"/>
              </a:solidFill>
            </a:endParaRPr>
          </a:p>
          <a:p>
            <a:r>
              <a:rPr lang="nl-NL" sz="2900" dirty="0">
                <a:solidFill>
                  <a:srgbClr val="003366"/>
                </a:solidFill>
              </a:rPr>
              <a:t>Rechter schorst mb om proces-verbaal op te maken, na de schorsing meldt de rechter dat hij geen pv opmaakt, dat hij de behandeling sluit en gelijk terstond mondeling uitspraak zal doen, omdat de zaak zich daarvoor leent</a:t>
            </a:r>
            <a:br>
              <a:rPr lang="nl-NL" sz="2900" dirty="0">
                <a:solidFill>
                  <a:srgbClr val="003366"/>
                </a:solidFill>
              </a:rPr>
            </a:br>
            <a:endParaRPr lang="nl-NL" sz="2900" dirty="0">
              <a:solidFill>
                <a:srgbClr val="003366"/>
              </a:solidFill>
            </a:endParaRPr>
          </a:p>
          <a:p>
            <a:r>
              <a:rPr lang="nl-NL" sz="2900" dirty="0">
                <a:solidFill>
                  <a:srgbClr val="003366"/>
                </a:solidFill>
              </a:rPr>
              <a:t>Het wrakingsverzoek van gedaagde wordt gegrond verklaard, mede omdat gedaagde geen gelegenheid meer heeft gehad om zich uit te laten over het gewijzigde procesverloop, gedaagde al eerder tevergeefs de rechter verzocht had zich te verschonen van de zaak, omdat hij een oud kantoorgenoot was van de advocaat van eiser en op de zitting sprake was van een gespannen sfeer tussen de rechter en verzoeker en zijn advocaat en een indringende wijze van vragen stellen</a:t>
            </a:r>
            <a:br>
              <a:rPr lang="nl-NL" sz="2900" dirty="0">
                <a:solidFill>
                  <a:srgbClr val="003366"/>
                </a:solidFill>
              </a:rPr>
            </a:br>
            <a:endParaRPr lang="nl-NL" sz="2900" dirty="0">
              <a:solidFill>
                <a:srgbClr val="003366"/>
              </a:solidFill>
            </a:endParaRPr>
          </a:p>
          <a:p>
            <a:r>
              <a:rPr lang="nl-NL" sz="2900" dirty="0">
                <a:solidFill>
                  <a:srgbClr val="003366"/>
                </a:solidFill>
              </a:rPr>
              <a:t>Wrakingskamer oordeelt dat sprake was van bijzondere omstandigheden die een zwaarwegende aanwijzing opleveren voor het aannemen van de objectief gerechtvaardigde schijn van partijdigheid van de rechter</a:t>
            </a:r>
            <a:br>
              <a:rPr lang="nl-NL" dirty="0"/>
            </a:br>
            <a:endParaRPr lang="en-US"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12</a:t>
            </a:fld>
            <a:endParaRPr lang="nl-NL"/>
          </a:p>
        </p:txBody>
      </p:sp>
    </p:spTree>
    <p:extLst>
      <p:ext uri="{BB962C8B-B14F-4D97-AF65-F5344CB8AC3E}">
        <p14:creationId xmlns:p14="http://schemas.microsoft.com/office/powerpoint/2010/main" val="203026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835819" y="143123"/>
            <a:ext cx="5622132" cy="942727"/>
          </a:xfrm>
        </p:spPr>
        <p:txBody>
          <a:bodyPr/>
          <a:lstStyle/>
          <a:p>
            <a:r>
              <a:rPr lang="en-US" dirty="0" err="1"/>
              <a:t>Recente</a:t>
            </a:r>
            <a:r>
              <a:rPr lang="en-US" dirty="0"/>
              <a:t> </a:t>
            </a:r>
            <a:r>
              <a:rPr lang="en-US" dirty="0" err="1"/>
              <a:t>rechtspraak</a:t>
            </a:r>
            <a:r>
              <a:rPr lang="en-US" dirty="0"/>
              <a:t> (2)</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635793" y="1971923"/>
            <a:ext cx="7697173" cy="4678115"/>
          </a:xfrm>
        </p:spPr>
        <p:txBody>
          <a:bodyPr>
            <a:normAutofit fontScale="77500" lnSpcReduction="20000"/>
          </a:bodyPr>
          <a:lstStyle/>
          <a:p>
            <a:r>
              <a:rPr lang="nl-NL" sz="2300" b="1" dirty="0">
                <a:solidFill>
                  <a:srgbClr val="003366"/>
                </a:solidFill>
              </a:rPr>
              <a:t>Rb. Rotterdam 15 december 2022, ECLI:NL:RBROT:2022:11099</a:t>
            </a:r>
            <a:br>
              <a:rPr lang="nl-NL" sz="2300" dirty="0">
                <a:solidFill>
                  <a:srgbClr val="003366"/>
                </a:solidFill>
              </a:rPr>
            </a:br>
            <a:endParaRPr lang="nl-NL" sz="2300" dirty="0">
              <a:solidFill>
                <a:srgbClr val="003366"/>
              </a:solidFill>
            </a:endParaRPr>
          </a:p>
          <a:p>
            <a:r>
              <a:rPr lang="nl-NL" sz="2300" dirty="0">
                <a:solidFill>
                  <a:srgbClr val="003366"/>
                </a:solidFill>
              </a:rPr>
              <a:t>Opeenstapeling van feiten en omstandigheden leidt tot gegrondverklaring van het wrakingsverzoek o.a.</a:t>
            </a:r>
            <a:br>
              <a:rPr lang="nl-NL" sz="2300" dirty="0">
                <a:solidFill>
                  <a:srgbClr val="003366"/>
                </a:solidFill>
              </a:rPr>
            </a:br>
            <a:endParaRPr lang="nl-NL" sz="2300" dirty="0">
              <a:solidFill>
                <a:srgbClr val="003366"/>
              </a:solidFill>
            </a:endParaRPr>
          </a:p>
          <a:p>
            <a:r>
              <a:rPr lang="nl-NL" sz="2300" dirty="0">
                <a:solidFill>
                  <a:srgbClr val="003366"/>
                </a:solidFill>
              </a:rPr>
              <a:t>dat de rechter heeft laten blijken dat hij de andere partij kende, dat hij met de partij grappen heeft gemaakt (“advocaten zijn tuig”);</a:t>
            </a:r>
            <a:br>
              <a:rPr lang="nl-NL" sz="2300" dirty="0">
                <a:solidFill>
                  <a:srgbClr val="003366"/>
                </a:solidFill>
              </a:rPr>
            </a:br>
            <a:endParaRPr lang="nl-NL" sz="2300" dirty="0">
              <a:solidFill>
                <a:srgbClr val="003366"/>
              </a:solidFill>
            </a:endParaRPr>
          </a:p>
          <a:p>
            <a:r>
              <a:rPr lang="nl-NL" sz="2300" dirty="0">
                <a:solidFill>
                  <a:srgbClr val="003366"/>
                </a:solidFill>
              </a:rPr>
              <a:t>dat de rechter met de eisende partij gesproken heeft, buiten aanwezigheid en gehoorafstand van de andere partij;</a:t>
            </a:r>
            <a:br>
              <a:rPr lang="nl-NL" sz="2300" dirty="0">
                <a:solidFill>
                  <a:srgbClr val="003366"/>
                </a:solidFill>
              </a:rPr>
            </a:br>
            <a:endParaRPr lang="nl-NL" sz="2300" dirty="0">
              <a:solidFill>
                <a:srgbClr val="003366"/>
              </a:solidFill>
            </a:endParaRPr>
          </a:p>
          <a:p>
            <a:r>
              <a:rPr lang="nl-NL" sz="2300" dirty="0">
                <a:solidFill>
                  <a:srgbClr val="003366"/>
                </a:solidFill>
              </a:rPr>
              <a:t>dat de rechter bij voortduring gezegd heeft het met de wederpartij eens te zijn;</a:t>
            </a:r>
            <a:br>
              <a:rPr lang="nl-NL" sz="2300" dirty="0">
                <a:solidFill>
                  <a:srgbClr val="003366"/>
                </a:solidFill>
              </a:rPr>
            </a:br>
            <a:endParaRPr lang="nl-NL" sz="2300" dirty="0">
              <a:solidFill>
                <a:srgbClr val="003366"/>
              </a:solidFill>
            </a:endParaRPr>
          </a:p>
          <a:p>
            <a:r>
              <a:rPr lang="nl-NL" sz="2300" dirty="0">
                <a:solidFill>
                  <a:srgbClr val="003366"/>
                </a:solidFill>
              </a:rPr>
              <a:t>dat de rechter tijdens schikkingsonderhandelingen de nodige druk heeft uitgeoefend op de verzoeker om in te stemmen met het voorstel van de andere partij </a:t>
            </a:r>
            <a:br>
              <a:rPr lang="nl-NL" sz="1800" dirty="0"/>
            </a:br>
            <a:endParaRPr lang="en-US"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13</a:t>
            </a:fld>
            <a:endParaRPr lang="nl-NL"/>
          </a:p>
        </p:txBody>
      </p:sp>
    </p:spTree>
    <p:extLst>
      <p:ext uri="{BB962C8B-B14F-4D97-AF65-F5344CB8AC3E}">
        <p14:creationId xmlns:p14="http://schemas.microsoft.com/office/powerpoint/2010/main" val="152876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835819" y="262393"/>
            <a:ext cx="5622132" cy="795130"/>
          </a:xfrm>
        </p:spPr>
        <p:txBody>
          <a:bodyPr/>
          <a:lstStyle/>
          <a:p>
            <a:r>
              <a:rPr lang="en-US" dirty="0" err="1"/>
              <a:t>Recente</a:t>
            </a:r>
            <a:r>
              <a:rPr lang="en-US" dirty="0"/>
              <a:t> </a:t>
            </a:r>
            <a:r>
              <a:rPr lang="en-US" dirty="0" err="1"/>
              <a:t>rechtspraak</a:t>
            </a:r>
            <a:r>
              <a:rPr lang="en-US" dirty="0"/>
              <a:t> (3)</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635794" y="2351776"/>
            <a:ext cx="7864150" cy="4243831"/>
          </a:xfrm>
        </p:spPr>
        <p:txBody>
          <a:bodyPr>
            <a:normAutofit fontScale="85000" lnSpcReduction="20000"/>
          </a:bodyPr>
          <a:lstStyle/>
          <a:p>
            <a:r>
              <a:rPr lang="nl-NL" sz="1800" b="1" dirty="0">
                <a:solidFill>
                  <a:srgbClr val="003366"/>
                </a:solidFill>
              </a:rPr>
              <a:t>Rb. Den Haag 17 oktober 2022, ECLI:NL:RBDHA:2022:12290</a:t>
            </a:r>
            <a:br>
              <a:rPr lang="nl-NL" sz="1800" dirty="0">
                <a:solidFill>
                  <a:srgbClr val="003366"/>
                </a:solidFill>
              </a:rPr>
            </a:br>
            <a:endParaRPr lang="nl-NL" sz="1800" dirty="0">
              <a:solidFill>
                <a:srgbClr val="003366"/>
              </a:solidFill>
            </a:endParaRPr>
          </a:p>
          <a:p>
            <a:r>
              <a:rPr lang="nl-NL" sz="1800" dirty="0">
                <a:solidFill>
                  <a:srgbClr val="003366"/>
                </a:solidFill>
              </a:rPr>
              <a:t>Optelsom van omstandigheden leidt tot gegrondverklaring van het wrakingsverzoek:</a:t>
            </a:r>
            <a:br>
              <a:rPr lang="nl-NL" sz="1800" dirty="0">
                <a:solidFill>
                  <a:srgbClr val="003366"/>
                </a:solidFill>
              </a:rPr>
            </a:br>
            <a:endParaRPr lang="nl-NL" sz="1800" dirty="0">
              <a:solidFill>
                <a:srgbClr val="003366"/>
              </a:solidFill>
            </a:endParaRPr>
          </a:p>
          <a:p>
            <a:r>
              <a:rPr lang="nl-NL" sz="1800" dirty="0">
                <a:solidFill>
                  <a:srgbClr val="003366"/>
                </a:solidFill>
              </a:rPr>
              <a:t>opmerking van rechter aan het begin van de zitting dat hij niet begrijpt waarom deel van de vordering dat door gedaagde erkend werd niet is betaald door de gedaagde;</a:t>
            </a:r>
            <a:br>
              <a:rPr lang="nl-NL" sz="1800" dirty="0">
                <a:solidFill>
                  <a:srgbClr val="003366"/>
                </a:solidFill>
              </a:rPr>
            </a:br>
            <a:endParaRPr lang="nl-NL" sz="1800" dirty="0">
              <a:solidFill>
                <a:srgbClr val="003366"/>
              </a:solidFill>
            </a:endParaRPr>
          </a:p>
          <a:p>
            <a:r>
              <a:rPr lang="nl-NL" sz="1800" dirty="0">
                <a:solidFill>
                  <a:srgbClr val="003366"/>
                </a:solidFill>
              </a:rPr>
              <a:t>weigering van de rechter om pleitnota van gedaagde in ontvangst te nemen, terwijl hij de pleitnota van de eiser wel had aangenomen </a:t>
            </a:r>
          </a:p>
          <a:p>
            <a:r>
              <a:rPr lang="nl-NL" sz="1800" dirty="0">
                <a:solidFill>
                  <a:srgbClr val="003366"/>
                </a:solidFill>
              </a:rPr>
              <a:t>Wrakingskamer oordeelt uiteindelijk:</a:t>
            </a:r>
            <a:br>
              <a:rPr lang="nl-NL" sz="1800" dirty="0">
                <a:solidFill>
                  <a:srgbClr val="003366"/>
                </a:solidFill>
              </a:rPr>
            </a:br>
            <a:br>
              <a:rPr lang="nl-NL" sz="1800" dirty="0">
                <a:solidFill>
                  <a:srgbClr val="003366"/>
                </a:solidFill>
              </a:rPr>
            </a:br>
            <a:r>
              <a:rPr lang="nl-NL" sz="1800" i="1" dirty="0">
                <a:solidFill>
                  <a:srgbClr val="003366"/>
                </a:solidFill>
              </a:rPr>
              <a:t>“Uitgangspunt is dat het aan de kantonrechter is om regie te voeren op de zitting. Die regie kan in beginsel geen grond voor wraking opleveren. Ook staat het een rechter in beginsel vrij partijen ter zitting kritisch te bevragen, zoals de kantonrechter heeft gedaan. In dit geval is echter sprake van een optelsom van omstandigheden die naar het oordeel van de wrakingskamer hebben geleid tot een zodanige onevenwichtigheid in de behandeling ter zitting van verzoekster als gedaagde partij ten opzichte van eiseres in de hoofdzaak dat daarmee de schijn van vooringenomenheid is gewekt”.</a:t>
            </a:r>
            <a:br>
              <a:rPr lang="nl-NL" sz="1800" dirty="0">
                <a:solidFill>
                  <a:srgbClr val="003366"/>
                </a:solidFill>
              </a:rPr>
            </a:br>
            <a:br>
              <a:rPr lang="nl-NL" sz="1800" dirty="0">
                <a:solidFill>
                  <a:srgbClr val="003366"/>
                </a:solidFill>
              </a:rPr>
            </a:br>
            <a:endParaRPr lang="en-US" sz="1800" dirty="0">
              <a:solidFill>
                <a:srgbClr val="003366"/>
              </a:solidFill>
            </a:endParaRPr>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14</a:t>
            </a:fld>
            <a:endParaRPr lang="nl-NL"/>
          </a:p>
        </p:txBody>
      </p:sp>
    </p:spTree>
    <p:extLst>
      <p:ext uri="{BB962C8B-B14F-4D97-AF65-F5344CB8AC3E}">
        <p14:creationId xmlns:p14="http://schemas.microsoft.com/office/powerpoint/2010/main" val="3628336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835819" y="333955"/>
            <a:ext cx="5622132" cy="691763"/>
          </a:xfrm>
        </p:spPr>
        <p:txBody>
          <a:bodyPr/>
          <a:lstStyle/>
          <a:p>
            <a:r>
              <a:rPr lang="en-US" dirty="0" err="1"/>
              <a:t>Recente</a:t>
            </a:r>
            <a:r>
              <a:rPr lang="en-US" dirty="0"/>
              <a:t> </a:t>
            </a:r>
            <a:r>
              <a:rPr lang="en-US" dirty="0" err="1"/>
              <a:t>rechtspraak</a:t>
            </a:r>
            <a:r>
              <a:rPr lang="en-US" dirty="0"/>
              <a:t> (4)</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635794" y="2351776"/>
            <a:ext cx="7543800" cy="3546581"/>
          </a:xfrm>
        </p:spPr>
        <p:txBody>
          <a:bodyPr>
            <a:normAutofit/>
          </a:bodyPr>
          <a:lstStyle/>
          <a:p>
            <a:pPr>
              <a:lnSpc>
                <a:spcPct val="80000"/>
              </a:lnSpc>
              <a:buClr>
                <a:schemeClr val="folHlink"/>
              </a:buClr>
            </a:pPr>
            <a:r>
              <a:rPr lang="nl-NL" sz="1600" b="1" dirty="0">
                <a:solidFill>
                  <a:srgbClr val="003366"/>
                </a:solidFill>
              </a:rPr>
              <a:t>Rb. Midden-Nederland  12 nov 2021, ECLI:NL:RBMNE:2021:5514</a:t>
            </a:r>
          </a:p>
          <a:p>
            <a:pPr>
              <a:lnSpc>
                <a:spcPct val="80000"/>
              </a:lnSpc>
              <a:buClr>
                <a:schemeClr val="folHlink"/>
              </a:buClr>
            </a:pPr>
            <a:endParaRPr lang="nl-NL" sz="1600" dirty="0">
              <a:solidFill>
                <a:srgbClr val="003366"/>
              </a:solidFill>
            </a:endParaRPr>
          </a:p>
          <a:p>
            <a:pPr>
              <a:lnSpc>
                <a:spcPct val="80000"/>
              </a:lnSpc>
              <a:buClr>
                <a:schemeClr val="folHlink"/>
              </a:buClr>
            </a:pPr>
            <a:r>
              <a:rPr lang="nl-NL" sz="1600" dirty="0">
                <a:solidFill>
                  <a:srgbClr val="003366"/>
                </a:solidFill>
              </a:rPr>
              <a:t>De nodige verwikkelingen op zitting en nadat de advocaat van de werkgever het woord wraking in de mond heeft genomen, zegt de kantonrechter </a:t>
            </a:r>
            <a:r>
              <a:rPr lang="nl-NL" sz="1600" i="1" dirty="0">
                <a:solidFill>
                  <a:srgbClr val="003366"/>
                </a:solidFill>
              </a:rPr>
              <a:t>“als u mij wraakt, dan zal ik een klacht tegen u indienen en ik zal het u nog heel moeilijk maken’</a:t>
            </a:r>
          </a:p>
          <a:p>
            <a:pPr>
              <a:lnSpc>
                <a:spcPct val="80000"/>
              </a:lnSpc>
              <a:buClr>
                <a:schemeClr val="folHlink"/>
              </a:buClr>
            </a:pPr>
            <a:endParaRPr lang="nl-NL" sz="1600" dirty="0">
              <a:solidFill>
                <a:srgbClr val="003366"/>
              </a:solidFill>
            </a:endParaRPr>
          </a:p>
          <a:p>
            <a:pPr>
              <a:lnSpc>
                <a:spcPct val="80000"/>
              </a:lnSpc>
              <a:buClr>
                <a:schemeClr val="folHlink"/>
              </a:buClr>
            </a:pPr>
            <a:r>
              <a:rPr lang="nl-NL" sz="1600" dirty="0">
                <a:solidFill>
                  <a:srgbClr val="003366"/>
                </a:solidFill>
              </a:rPr>
              <a:t>Wraking gegrond - die uitlating </a:t>
            </a:r>
            <a:r>
              <a:rPr lang="nl-NL" sz="1600" i="1" dirty="0">
                <a:solidFill>
                  <a:srgbClr val="003366"/>
                </a:solidFill>
              </a:rPr>
              <a:t>“rechtvaardigt naar het oordeel van de wrakingskamer de vrees van verzoeker en zijn gemachtigde dat de rechter jegens hen een vooringenomenheid koesterde. De rechter heeft dus door zijn handelwijze bij verzoeker de schijn van partijdigheid gewekt”. </a:t>
            </a:r>
          </a:p>
          <a:p>
            <a:pPr>
              <a:lnSpc>
                <a:spcPct val="80000"/>
              </a:lnSpc>
              <a:buClr>
                <a:schemeClr val="folHlink"/>
              </a:buClr>
            </a:pPr>
            <a:endParaRPr lang="nl-NL" sz="1600" dirty="0">
              <a:solidFill>
                <a:srgbClr val="003366"/>
              </a:solidFill>
            </a:endParaRPr>
          </a:p>
          <a:p>
            <a:pPr marL="0" indent="0">
              <a:buNone/>
            </a:pPr>
            <a:br>
              <a:rPr lang="nl-NL" sz="1800" i="1" dirty="0"/>
            </a:br>
            <a:br>
              <a:rPr lang="nl-NL" sz="1800" dirty="0"/>
            </a:br>
            <a:endParaRPr lang="en-US"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15</a:t>
            </a:fld>
            <a:endParaRPr lang="nl-NL"/>
          </a:p>
        </p:txBody>
      </p:sp>
    </p:spTree>
    <p:extLst>
      <p:ext uri="{BB962C8B-B14F-4D97-AF65-F5344CB8AC3E}">
        <p14:creationId xmlns:p14="http://schemas.microsoft.com/office/powerpoint/2010/main" val="4018932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1327868" y="365761"/>
            <a:ext cx="5685181" cy="699714"/>
          </a:xfrm>
        </p:spPr>
        <p:txBody>
          <a:bodyPr/>
          <a:lstStyle/>
          <a:p>
            <a:r>
              <a:rPr lang="en-US" dirty="0" err="1"/>
              <a:t>Recente</a:t>
            </a:r>
            <a:r>
              <a:rPr lang="en-US" dirty="0"/>
              <a:t> </a:t>
            </a:r>
            <a:r>
              <a:rPr lang="en-US" dirty="0" err="1"/>
              <a:t>rechtspraak</a:t>
            </a:r>
            <a:r>
              <a:rPr lang="en-US" dirty="0"/>
              <a:t> (5)</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657224" y="1956022"/>
            <a:ext cx="7985843" cy="4901978"/>
          </a:xfrm>
        </p:spPr>
        <p:txBody>
          <a:bodyPr>
            <a:normAutofit fontScale="47500" lnSpcReduction="20000"/>
          </a:bodyPr>
          <a:lstStyle/>
          <a:p>
            <a:r>
              <a:rPr lang="nl-NL" sz="3400" b="1" dirty="0">
                <a:solidFill>
                  <a:srgbClr val="003366"/>
                </a:solidFill>
              </a:rPr>
              <a:t>Rb. Den Haag 20 maart 2023, ECLI:NL:RBDHA:2023:5382</a:t>
            </a:r>
            <a:br>
              <a:rPr lang="nl-NL" sz="3400" dirty="0">
                <a:ea typeface="Verdana" panose="020B0604030504040204" pitchFamily="34" charset="0"/>
              </a:rPr>
            </a:br>
            <a:endParaRPr lang="nl-NL" sz="3400" dirty="0">
              <a:ea typeface="Verdana" panose="020B0604030504040204" pitchFamily="34" charset="0"/>
            </a:endParaRPr>
          </a:p>
          <a:p>
            <a:r>
              <a:rPr lang="nl-NL" sz="3400" dirty="0">
                <a:solidFill>
                  <a:srgbClr val="003366"/>
                </a:solidFill>
              </a:rPr>
              <a:t>Rechtbank oordeelt:</a:t>
            </a:r>
          </a:p>
          <a:p>
            <a:endParaRPr lang="nl-NL" sz="3400" dirty="0">
              <a:solidFill>
                <a:srgbClr val="003366"/>
              </a:solidFill>
            </a:endParaRPr>
          </a:p>
          <a:p>
            <a:r>
              <a:rPr lang="nl-NL" sz="3400" i="1" dirty="0">
                <a:solidFill>
                  <a:srgbClr val="003366"/>
                </a:solidFill>
              </a:rPr>
              <a:t>“De wrakingskamer volgt de rechter in zijn betoog dat rond een rechterlijke procedure het schudden van de handen door een rechter niet iets is wat als gebruikelijk valt aan te merken. Indien dit, zoals in dit geval, wel gebeurt, dan valt die gedraging onder het bereik van de hiervoor weergegeven normen in de </a:t>
            </a:r>
            <a:r>
              <a:rPr lang="nl-NL" sz="3400" i="1" dirty="0" err="1">
                <a:solidFill>
                  <a:srgbClr val="003366"/>
                </a:solidFill>
              </a:rPr>
              <a:t>rechterscode</a:t>
            </a:r>
            <a:r>
              <a:rPr lang="nl-NL" sz="3400" i="1" dirty="0">
                <a:solidFill>
                  <a:srgbClr val="003366"/>
                </a:solidFill>
              </a:rPr>
              <a:t>. Met het geven van een hand wordt in het algemeen tot uitdrukking gebracht dat men de ander respecteert. Vaststaat dat de rechter moeite had met een hem voor het eerst ter zitting van de wrakingskamer door de gevolmachtigde van verzoekster gemaakt verwijt. Desalniettemin had van hem, na afloop van de zitting, als professional, in redelijkheid mogen worden verwacht hier overheen te stappen en, na het handen schudden met de advocaten, ook de uitgestoken hand van de gevolmachtigde van verzoekster te aanvaarden. Doordat hij dat niet heeft gedaan, heeft hij zich niet respectvol gedragen naar de gevolmachtigde van verzoekster. Daarmee is tevens sprake van een zwaarwegende aanwijzing voor het oordeel dat de rechter jegens verzoekster tot wraking vooringenomen is, althans is de bij verzoekster dienaangaande vrees objectief gerechtvaardigd. Het wrakingsverzoek moet worden toegewezen”.</a:t>
            </a:r>
          </a:p>
          <a:p>
            <a:pPr>
              <a:buClr>
                <a:schemeClr val="folHlink"/>
              </a:buClr>
            </a:pPr>
            <a:endParaRPr lang="nl-NL" dirty="0"/>
          </a:p>
          <a:p>
            <a:br>
              <a:rPr lang="nl-NL" dirty="0"/>
            </a:br>
            <a:br>
              <a:rPr lang="nl-NL" dirty="0"/>
            </a:br>
            <a:endParaRPr lang="en-US"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16</a:t>
            </a:fld>
            <a:endParaRPr lang="nl-NL"/>
          </a:p>
        </p:txBody>
      </p:sp>
    </p:spTree>
    <p:extLst>
      <p:ext uri="{BB962C8B-B14F-4D97-AF65-F5344CB8AC3E}">
        <p14:creationId xmlns:p14="http://schemas.microsoft.com/office/powerpoint/2010/main" val="3728243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1327868" y="365761"/>
            <a:ext cx="5685181" cy="699714"/>
          </a:xfrm>
        </p:spPr>
        <p:txBody>
          <a:bodyPr/>
          <a:lstStyle/>
          <a:p>
            <a:r>
              <a:rPr lang="en-US" dirty="0" err="1"/>
              <a:t>Recente</a:t>
            </a:r>
            <a:r>
              <a:rPr lang="en-US" dirty="0"/>
              <a:t> </a:t>
            </a:r>
            <a:r>
              <a:rPr lang="en-US" dirty="0" err="1"/>
              <a:t>rechtspraak</a:t>
            </a:r>
            <a:r>
              <a:rPr lang="en-US" dirty="0"/>
              <a:t> (6)</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657224" y="1704975"/>
            <a:ext cx="8058151" cy="4945063"/>
          </a:xfrm>
        </p:spPr>
        <p:txBody>
          <a:bodyPr>
            <a:normAutofit fontScale="85000" lnSpcReduction="20000"/>
          </a:bodyPr>
          <a:lstStyle/>
          <a:p>
            <a:pPr>
              <a:buClr>
                <a:schemeClr val="folHlink"/>
              </a:buClr>
            </a:pPr>
            <a:endParaRPr lang="nl-NL" dirty="0"/>
          </a:p>
          <a:p>
            <a:r>
              <a:rPr lang="nl-NL" sz="2400" b="1" dirty="0">
                <a:solidFill>
                  <a:srgbClr val="003366"/>
                </a:solidFill>
              </a:rPr>
              <a:t>Rb. Noord-Nederland 23 maart 2023, ECLI:NL:RBNNE:2023:3214</a:t>
            </a:r>
            <a:br>
              <a:rPr lang="nl-NL" sz="2400" dirty="0">
                <a:solidFill>
                  <a:srgbClr val="003366"/>
                </a:solidFill>
              </a:rPr>
            </a:br>
            <a:endParaRPr lang="nl-NL" sz="2400" dirty="0">
              <a:solidFill>
                <a:srgbClr val="003366"/>
              </a:solidFill>
            </a:endParaRPr>
          </a:p>
          <a:p>
            <a:r>
              <a:rPr lang="nl-NL" sz="2400" dirty="0">
                <a:solidFill>
                  <a:srgbClr val="003366"/>
                </a:solidFill>
              </a:rPr>
              <a:t>Huurkwestie – eerdere procedure is door de verzoeker verloren- volgens verzoeker heeft </a:t>
            </a:r>
            <a:r>
              <a:rPr lang="nl-NL" sz="2400" dirty="0" err="1">
                <a:solidFill>
                  <a:srgbClr val="003366"/>
                </a:solidFill>
              </a:rPr>
              <a:t>ktr</a:t>
            </a:r>
            <a:r>
              <a:rPr lang="nl-NL" sz="2400" dirty="0">
                <a:solidFill>
                  <a:srgbClr val="003366"/>
                </a:solidFill>
              </a:rPr>
              <a:t>. laten doorschemeren dat ook 2</a:t>
            </a:r>
            <a:r>
              <a:rPr lang="nl-NL" sz="2400" baseline="30000" dirty="0">
                <a:solidFill>
                  <a:srgbClr val="003366"/>
                </a:solidFill>
              </a:rPr>
              <a:t>e</a:t>
            </a:r>
            <a:r>
              <a:rPr lang="nl-NL" sz="2400" dirty="0">
                <a:solidFill>
                  <a:srgbClr val="003366"/>
                </a:solidFill>
              </a:rPr>
              <a:t> procedure verloren zou gaan voor de verzoeker</a:t>
            </a:r>
          </a:p>
          <a:p>
            <a:pPr marL="0" indent="0">
              <a:buNone/>
            </a:pPr>
            <a:endParaRPr lang="nl-NL" sz="2400" dirty="0">
              <a:solidFill>
                <a:srgbClr val="003366"/>
              </a:solidFill>
            </a:endParaRPr>
          </a:p>
          <a:p>
            <a:r>
              <a:rPr lang="nl-NL" sz="2400" dirty="0">
                <a:solidFill>
                  <a:srgbClr val="003366"/>
                </a:solidFill>
              </a:rPr>
              <a:t>Wrakingskamer:</a:t>
            </a:r>
            <a:r>
              <a:rPr lang="nl-NL" sz="2000" b="0" i="0" dirty="0">
                <a:solidFill>
                  <a:srgbClr val="232323"/>
                </a:solidFill>
                <a:effectLst/>
                <a:latin typeface="Fira Sans"/>
              </a:rPr>
              <a:t> </a:t>
            </a:r>
            <a:br>
              <a:rPr lang="nl-NL" sz="2000" b="0" i="0" dirty="0">
                <a:solidFill>
                  <a:srgbClr val="232323"/>
                </a:solidFill>
                <a:effectLst/>
                <a:latin typeface="Fira Sans"/>
              </a:rPr>
            </a:br>
            <a:br>
              <a:rPr lang="nl-NL" sz="2000" b="0" i="0" dirty="0">
                <a:solidFill>
                  <a:srgbClr val="232323"/>
                </a:solidFill>
                <a:effectLst/>
                <a:latin typeface="Fira Sans"/>
              </a:rPr>
            </a:br>
            <a:r>
              <a:rPr lang="nl-NL" sz="2000" b="0" i="0" dirty="0">
                <a:solidFill>
                  <a:srgbClr val="232323"/>
                </a:solidFill>
                <a:effectLst/>
                <a:latin typeface="Fira Sans"/>
              </a:rPr>
              <a:t>“</a:t>
            </a:r>
            <a:r>
              <a:rPr lang="nl-NL" sz="2400" i="1" dirty="0">
                <a:solidFill>
                  <a:srgbClr val="003366"/>
                </a:solidFill>
              </a:rPr>
              <a:t>Bij gebrek aan weerlegging van de stellingen van verzoeker en zijn zoon, zoals die zijn betrokken tijdens de zitting van de wrakingskamer, kan aan die stellingen niet zomaar voorbij worden gegaan. Het dient er daarom voor te worden gehouden dat deze stellingen juist zijn en dat mr. Zwart-Sneek vanaf de aanvang van de zitting op 21 februari 2023 heeft laten doorschemeren dat er een grote kans bestond dat zij het tweede verzoek zou afwijzen”. </a:t>
            </a:r>
            <a:br>
              <a:rPr lang="nl-NL" sz="2400" i="1" dirty="0">
                <a:solidFill>
                  <a:srgbClr val="003366"/>
                </a:solidFill>
              </a:rPr>
            </a:br>
            <a:br>
              <a:rPr lang="nl-NL" sz="2400" dirty="0"/>
            </a:br>
            <a:endParaRPr lang="en-US" sz="2400"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17</a:t>
            </a:fld>
            <a:endParaRPr lang="nl-NL"/>
          </a:p>
        </p:txBody>
      </p:sp>
    </p:spTree>
    <p:extLst>
      <p:ext uri="{BB962C8B-B14F-4D97-AF65-F5344CB8AC3E}">
        <p14:creationId xmlns:p14="http://schemas.microsoft.com/office/powerpoint/2010/main" val="268492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1327868" y="365761"/>
            <a:ext cx="5685181" cy="699714"/>
          </a:xfrm>
        </p:spPr>
        <p:txBody>
          <a:bodyPr/>
          <a:lstStyle/>
          <a:p>
            <a:r>
              <a:rPr lang="en-US" dirty="0" err="1"/>
              <a:t>Recente</a:t>
            </a:r>
            <a:r>
              <a:rPr lang="en-US" dirty="0"/>
              <a:t> </a:t>
            </a:r>
            <a:r>
              <a:rPr lang="en-US" dirty="0" err="1"/>
              <a:t>rechtspraak</a:t>
            </a:r>
            <a:r>
              <a:rPr lang="en-US" dirty="0"/>
              <a:t> (7)</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657224" y="1466851"/>
            <a:ext cx="8058151" cy="5183188"/>
          </a:xfrm>
        </p:spPr>
        <p:txBody>
          <a:bodyPr>
            <a:normAutofit fontScale="70000" lnSpcReduction="20000"/>
          </a:bodyPr>
          <a:lstStyle/>
          <a:p>
            <a:pPr>
              <a:buClr>
                <a:schemeClr val="folHlink"/>
              </a:buClr>
            </a:pPr>
            <a:endParaRPr lang="nl-NL" dirty="0"/>
          </a:p>
          <a:p>
            <a:r>
              <a:rPr lang="nl-NL" sz="2400" b="1" dirty="0">
                <a:solidFill>
                  <a:srgbClr val="003366"/>
                </a:solidFill>
              </a:rPr>
              <a:t>Rb. Noord-Nederland 23 maart 2023, ECLI:NL:RBNNE:2023:3214</a:t>
            </a:r>
            <a:br>
              <a:rPr lang="nl-NL" sz="2400" dirty="0">
                <a:solidFill>
                  <a:srgbClr val="003366"/>
                </a:solidFill>
              </a:rPr>
            </a:br>
            <a:endParaRPr lang="nl-NL" sz="2400" dirty="0">
              <a:solidFill>
                <a:srgbClr val="003366"/>
              </a:solidFill>
            </a:endParaRPr>
          </a:p>
          <a:p>
            <a:r>
              <a:rPr lang="nl-NL" sz="2400" dirty="0" err="1">
                <a:solidFill>
                  <a:srgbClr val="003366"/>
                </a:solidFill>
              </a:rPr>
              <a:t>Ktr</a:t>
            </a:r>
            <a:r>
              <a:rPr lang="nl-NL" sz="2400" dirty="0">
                <a:solidFill>
                  <a:srgbClr val="003366"/>
                </a:solidFill>
              </a:rPr>
              <a:t>. geeft ongevraagd voorlopig oordeel</a:t>
            </a:r>
          </a:p>
          <a:p>
            <a:endParaRPr lang="nl-NL" sz="2400" dirty="0">
              <a:solidFill>
                <a:srgbClr val="003366"/>
              </a:solidFill>
            </a:endParaRPr>
          </a:p>
          <a:p>
            <a:r>
              <a:rPr lang="nl-NL" sz="2400" dirty="0">
                <a:solidFill>
                  <a:srgbClr val="003366"/>
                </a:solidFill>
              </a:rPr>
              <a:t>Wrakingskamer:</a:t>
            </a:r>
            <a:br>
              <a:rPr lang="nl-NL" sz="2400" dirty="0">
                <a:solidFill>
                  <a:srgbClr val="003366"/>
                </a:solidFill>
              </a:rPr>
            </a:br>
            <a:r>
              <a:rPr lang="nl-NL" sz="2000" b="0" i="0" dirty="0">
                <a:solidFill>
                  <a:srgbClr val="232323"/>
                </a:solidFill>
                <a:effectLst/>
                <a:latin typeface="Fira Sans"/>
              </a:rPr>
              <a:t> </a:t>
            </a:r>
            <a:br>
              <a:rPr lang="nl-NL" sz="2000" b="0" i="0" dirty="0">
                <a:solidFill>
                  <a:srgbClr val="232323"/>
                </a:solidFill>
                <a:effectLst/>
                <a:latin typeface="Fira Sans"/>
              </a:rPr>
            </a:br>
            <a:r>
              <a:rPr lang="nl-NL" sz="2000" b="0" i="0" dirty="0">
                <a:solidFill>
                  <a:srgbClr val="232323"/>
                </a:solidFill>
                <a:effectLst/>
                <a:latin typeface="Fira Sans"/>
              </a:rPr>
              <a:t>“</a:t>
            </a:r>
            <a:r>
              <a:rPr lang="nl-NL" sz="2400" i="1" dirty="0">
                <a:solidFill>
                  <a:srgbClr val="003366"/>
                </a:solidFill>
              </a:rPr>
              <a:t>Mr. Zwarts-Sneek heeft in haar schriftelijke reactie op het wrakingsverzoek ook aangegeven dat zij verzoeker heeft laten weten dat in de vorige beschikking al een langere ontruimingstermijn is gegeven dan formeel wettelijk mogelijk was en dat verzoekers er dus ernstig rekening mee moeten houden dan hun tweede verzoek kan worden afgewezen. Gesteld noch gebleken is dat mr. Zwart-Sneek dit (met instemming van partijen) heeft gedaan in de vorm van een voorlopig oordeel. Onder die omstandigheden is de rechtbank van oordeel dat mr. Zwart-Sneek ten opzichte van verzoeker en zijn zoon, die niet werden bijgestaan door een beroepsmatige rechtsbijstandsverlener, de schijn heeft gewekt dat zij jegens verzoeker een vooringenomenheid koesterde, althans dat de bij verzoeker en zijn zoon dienaangaande bestaande vrees objectief gerechtvaardigd was en is”</a:t>
            </a:r>
          </a:p>
          <a:p>
            <a:endParaRPr lang="nl-NL" sz="2400" i="1" dirty="0">
              <a:solidFill>
                <a:srgbClr val="003366"/>
              </a:solidFill>
            </a:endParaRPr>
          </a:p>
          <a:p>
            <a:r>
              <a:rPr lang="nl-NL" sz="2400" dirty="0">
                <a:solidFill>
                  <a:srgbClr val="003366"/>
                </a:solidFill>
              </a:rPr>
              <a:t>Voor mij is het de vraag of die uitspraak juist is – op die manier wordt het wel heel moeilijk om zittingen  te houden en daar ook nog eens iets op te lossen…</a:t>
            </a:r>
            <a:br>
              <a:rPr lang="nl-NL" sz="2400" dirty="0">
                <a:solidFill>
                  <a:srgbClr val="003366"/>
                </a:solidFill>
              </a:rPr>
            </a:br>
            <a:br>
              <a:rPr lang="nl-NL" sz="2400" dirty="0">
                <a:solidFill>
                  <a:srgbClr val="003366"/>
                </a:solidFill>
              </a:rPr>
            </a:br>
            <a:endParaRPr lang="en-US" sz="2400" dirty="0">
              <a:solidFill>
                <a:srgbClr val="003366"/>
              </a:solidFill>
            </a:endParaRPr>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18</a:t>
            </a:fld>
            <a:endParaRPr lang="nl-NL"/>
          </a:p>
        </p:txBody>
      </p:sp>
    </p:spTree>
    <p:extLst>
      <p:ext uri="{BB962C8B-B14F-4D97-AF65-F5344CB8AC3E}">
        <p14:creationId xmlns:p14="http://schemas.microsoft.com/office/powerpoint/2010/main" val="355319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1327868" y="365761"/>
            <a:ext cx="5685181" cy="699714"/>
          </a:xfrm>
        </p:spPr>
        <p:txBody>
          <a:bodyPr/>
          <a:lstStyle/>
          <a:p>
            <a:r>
              <a:rPr lang="en-US" dirty="0" err="1"/>
              <a:t>Recente</a:t>
            </a:r>
            <a:r>
              <a:rPr lang="en-US" dirty="0"/>
              <a:t> </a:t>
            </a:r>
            <a:r>
              <a:rPr lang="en-US" dirty="0" err="1"/>
              <a:t>rechtspraak</a:t>
            </a:r>
            <a:r>
              <a:rPr lang="en-US" dirty="0"/>
              <a:t> (8)</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657224" y="2047875"/>
            <a:ext cx="8267701" cy="4602163"/>
          </a:xfrm>
        </p:spPr>
        <p:txBody>
          <a:bodyPr>
            <a:normAutofit fontScale="32500" lnSpcReduction="20000"/>
          </a:bodyPr>
          <a:lstStyle/>
          <a:p>
            <a:pPr>
              <a:buClr>
                <a:schemeClr val="folHlink"/>
              </a:buClr>
            </a:pPr>
            <a:endParaRPr lang="nl-NL" b="1" dirty="0"/>
          </a:p>
          <a:p>
            <a:r>
              <a:rPr lang="nl-NL" sz="5500" b="1" dirty="0">
                <a:solidFill>
                  <a:srgbClr val="003366"/>
                </a:solidFill>
              </a:rPr>
              <a:t>Rb. Zeeland-West Brabant 23 oktober 2023, ECLI:NL:RBNNE:2023:7354</a:t>
            </a:r>
            <a:br>
              <a:rPr lang="nl-NL" sz="5500" dirty="0">
                <a:solidFill>
                  <a:srgbClr val="003366"/>
                </a:solidFill>
              </a:rPr>
            </a:br>
            <a:endParaRPr lang="nl-NL" sz="5500" dirty="0">
              <a:solidFill>
                <a:srgbClr val="003366"/>
              </a:solidFill>
            </a:endParaRPr>
          </a:p>
          <a:p>
            <a:r>
              <a:rPr lang="nl-NL" sz="5500" dirty="0">
                <a:solidFill>
                  <a:srgbClr val="003366"/>
                </a:solidFill>
              </a:rPr>
              <a:t>Wrakingsverzoek van “de autonome mens” met als grond dat de rechter zich niet wilde legitimeren op rolzitting</a:t>
            </a:r>
            <a:br>
              <a:rPr lang="nl-NL" sz="5500" dirty="0">
                <a:solidFill>
                  <a:srgbClr val="003366"/>
                </a:solidFill>
              </a:rPr>
            </a:br>
            <a:endParaRPr lang="nl-NL" sz="5500" dirty="0">
              <a:solidFill>
                <a:srgbClr val="003366"/>
              </a:solidFill>
            </a:endParaRPr>
          </a:p>
          <a:p>
            <a:r>
              <a:rPr lang="nl-NL" sz="5500" dirty="0">
                <a:solidFill>
                  <a:srgbClr val="003366"/>
                </a:solidFill>
              </a:rPr>
              <a:t>Verzoek kennelijk ongegrond verklaard:</a:t>
            </a:r>
          </a:p>
          <a:p>
            <a:endParaRPr lang="nl-NL" sz="5500" dirty="0">
              <a:solidFill>
                <a:srgbClr val="003366"/>
              </a:solidFill>
            </a:endParaRPr>
          </a:p>
          <a:p>
            <a:r>
              <a:rPr lang="nl-NL" sz="5500" i="1" dirty="0">
                <a:solidFill>
                  <a:srgbClr val="003366"/>
                </a:solidFill>
              </a:rPr>
              <a:t>“De enkele omstandigheid dat de rechter tijdens de rolzitting van 18 oktober 2023 niet bereid was om zich te legitimeren, dan wel zijn benoemingsbesluit of iets dergelijks te laten zien, maakt niet dat hij jegens verzoekster vooringenomen is of dat haar vrees daarvoor objectief gerechtvaardigd is. Rechters worden bij koninklijk besluit voor het leven benoemd. De rechter is op grond daarvan bevoegd om de zaak van verzoekster te behandelen. Van volmacht of mandaat is dan ook geen sprake. Rechters zijn niet gehouden om zich ter zitting te legitimeren of om een afschrift van hun benoemingsbesluit te tonen”.</a:t>
            </a:r>
          </a:p>
          <a:p>
            <a:endParaRPr lang="nl-NL" sz="3600" dirty="0">
              <a:solidFill>
                <a:srgbClr val="003366"/>
              </a:solidFill>
            </a:endParaRPr>
          </a:p>
          <a:p>
            <a:br>
              <a:rPr lang="nl-NL" sz="2400" dirty="0">
                <a:solidFill>
                  <a:srgbClr val="003366"/>
                </a:solidFill>
              </a:rPr>
            </a:br>
            <a:endParaRPr lang="nl-NL" sz="2400" dirty="0">
              <a:solidFill>
                <a:srgbClr val="003366"/>
              </a:solidFill>
            </a:endParaRPr>
          </a:p>
          <a:p>
            <a:pPr marL="0" indent="0">
              <a:buNone/>
            </a:pPr>
            <a:br>
              <a:rPr lang="nl-NL" sz="2400" dirty="0">
                <a:solidFill>
                  <a:srgbClr val="003366"/>
                </a:solidFill>
              </a:rPr>
            </a:br>
            <a:br>
              <a:rPr lang="nl-NL" sz="2400" dirty="0"/>
            </a:br>
            <a:endParaRPr lang="en-US" sz="2400"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19</a:t>
            </a:fld>
            <a:endParaRPr lang="nl-NL"/>
          </a:p>
        </p:txBody>
      </p:sp>
    </p:spTree>
    <p:extLst>
      <p:ext uri="{BB962C8B-B14F-4D97-AF65-F5344CB8AC3E}">
        <p14:creationId xmlns:p14="http://schemas.microsoft.com/office/powerpoint/2010/main" val="243995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332656"/>
            <a:ext cx="6312024" cy="586308"/>
          </a:xfrm>
        </p:spPr>
        <p:txBody>
          <a:bodyPr/>
          <a:lstStyle/>
          <a:p>
            <a:endParaRPr lang="nl-NL" sz="2800" dirty="0"/>
          </a:p>
        </p:txBody>
      </p:sp>
      <p:sp>
        <p:nvSpPr>
          <p:cNvPr id="3" name="Tijdelijke aanduiding voor inhoud 2"/>
          <p:cNvSpPr>
            <a:spLocks noGrp="1"/>
          </p:cNvSpPr>
          <p:nvPr>
            <p:ph idx="1"/>
          </p:nvPr>
        </p:nvSpPr>
        <p:spPr>
          <a:xfrm>
            <a:off x="251520" y="2204864"/>
            <a:ext cx="8496944" cy="4320480"/>
          </a:xfrm>
        </p:spPr>
        <p:txBody>
          <a:bodyPr/>
          <a:lstStyle/>
          <a:p>
            <a:pPr marL="609600" indent="-609600">
              <a:lnSpc>
                <a:spcPct val="80000"/>
              </a:lnSpc>
              <a:buClr>
                <a:schemeClr val="folHlink"/>
              </a:buClr>
            </a:pPr>
            <a:br>
              <a:rPr lang="nl-NL" sz="2000" dirty="0"/>
            </a:br>
            <a:endParaRPr lang="nl-NL" sz="2000" dirty="0"/>
          </a:p>
          <a:p>
            <a:pPr marL="0" indent="0">
              <a:buNone/>
            </a:pPr>
            <a:r>
              <a:rPr lang="nl-NL" sz="3200" dirty="0">
                <a:solidFill>
                  <a:srgbClr val="003366"/>
                </a:solidFill>
              </a:rPr>
              <a:t>	Is wraking van de (kanton)rechter nog 	een idee..?</a:t>
            </a:r>
          </a:p>
          <a:p>
            <a:pPr marL="270000" lvl="1" indent="0">
              <a:buNone/>
            </a:pPr>
            <a:endParaRPr lang="nl-NL" sz="2000" dirty="0"/>
          </a:p>
          <a:p>
            <a:endParaRPr lang="nl-NL" sz="2400" dirty="0">
              <a:latin typeface="Verdana" panose="020B0604030504040204" pitchFamily="34" charset="0"/>
              <a:ea typeface="Verdana" panose="020B0604030504040204" pitchFamily="34" charset="0"/>
              <a:cs typeface="Verdana" panose="020B0604030504040204" pitchFamily="34" charset="0"/>
            </a:endParaRPr>
          </a:p>
        </p:txBody>
      </p:sp>
      <p:sp>
        <p:nvSpPr>
          <p:cNvPr id="4" name="Tijdelijke aanduiding voor dianummer 3">
            <a:extLst>
              <a:ext uri="{FF2B5EF4-FFF2-40B4-BE49-F238E27FC236}">
                <a16:creationId xmlns:a16="http://schemas.microsoft.com/office/drawing/2014/main" id="{B289586E-44DA-4A68-BB09-39323BC8E4DD}"/>
              </a:ext>
            </a:extLst>
          </p:cNvPr>
          <p:cNvSpPr>
            <a:spLocks noGrp="1"/>
          </p:cNvSpPr>
          <p:nvPr>
            <p:ph type="sldNum" sz="quarter" idx="12"/>
          </p:nvPr>
        </p:nvSpPr>
        <p:spPr/>
        <p:txBody>
          <a:bodyPr/>
          <a:lstStyle/>
          <a:p>
            <a:fld id="{204CA5A0-4B1D-4A14-8811-788AE825D559}" type="slidenum">
              <a:rPr lang="nl-NL" smtClean="0"/>
              <a:pPr/>
              <a:t>2</a:t>
            </a:fld>
            <a:endParaRPr lang="nl-NL"/>
          </a:p>
        </p:txBody>
      </p:sp>
    </p:spTree>
    <p:extLst>
      <p:ext uri="{BB962C8B-B14F-4D97-AF65-F5344CB8AC3E}">
        <p14:creationId xmlns:p14="http://schemas.microsoft.com/office/powerpoint/2010/main" val="2618879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1327868" y="365761"/>
            <a:ext cx="5685181" cy="699714"/>
          </a:xfrm>
        </p:spPr>
        <p:txBody>
          <a:bodyPr/>
          <a:lstStyle/>
          <a:p>
            <a:r>
              <a:rPr lang="en-US" dirty="0" err="1"/>
              <a:t>Recente</a:t>
            </a:r>
            <a:r>
              <a:rPr lang="en-US" dirty="0"/>
              <a:t> </a:t>
            </a:r>
            <a:r>
              <a:rPr lang="en-US" dirty="0" err="1"/>
              <a:t>rechtspraak</a:t>
            </a:r>
            <a:r>
              <a:rPr lang="en-US" dirty="0"/>
              <a:t> (9)</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333375" y="2266950"/>
            <a:ext cx="8677275" cy="4591050"/>
          </a:xfrm>
        </p:spPr>
        <p:txBody>
          <a:bodyPr>
            <a:normAutofit fontScale="25000" lnSpcReduction="20000"/>
          </a:bodyPr>
          <a:lstStyle/>
          <a:p>
            <a:pPr>
              <a:buClr>
                <a:schemeClr val="folHlink"/>
              </a:buClr>
            </a:pPr>
            <a:endParaRPr lang="nl-NL" dirty="0"/>
          </a:p>
          <a:p>
            <a:r>
              <a:rPr lang="nl-NL" sz="6400" dirty="0" err="1">
                <a:solidFill>
                  <a:srgbClr val="003366"/>
                </a:solidFill>
              </a:rPr>
              <a:t>Nav</a:t>
            </a:r>
            <a:r>
              <a:rPr lang="nl-NL" sz="6400" dirty="0">
                <a:solidFill>
                  <a:srgbClr val="003366"/>
                </a:solidFill>
              </a:rPr>
              <a:t> publicatie in Volkskrant zaterdag 25 nov 2023 – </a:t>
            </a:r>
            <a:r>
              <a:rPr lang="nl-NL" sz="6400" b="1" dirty="0">
                <a:solidFill>
                  <a:srgbClr val="003366"/>
                </a:solidFill>
              </a:rPr>
              <a:t>Hof Den Haag 12 mei 2023, ECI:NL:GHDHA:2023:915 </a:t>
            </a:r>
            <a:r>
              <a:rPr lang="nl-NL" sz="6400" dirty="0">
                <a:solidFill>
                  <a:srgbClr val="003366"/>
                </a:solidFill>
              </a:rPr>
              <a:t>– wraking van de combinatie omdat een van hen tijdens de schorsing heeft gezegd “het arrest ligt klaar” – vervolgens wraking </a:t>
            </a:r>
            <a:r>
              <a:rPr lang="nl-NL" sz="6400" dirty="0" err="1">
                <a:solidFill>
                  <a:srgbClr val="003366"/>
                </a:solidFill>
              </a:rPr>
              <a:t>vd</a:t>
            </a:r>
            <a:r>
              <a:rPr lang="nl-NL" sz="6400" dirty="0">
                <a:solidFill>
                  <a:srgbClr val="003366"/>
                </a:solidFill>
              </a:rPr>
              <a:t> wrakingskamer vanwege woordenwisseling aan eind zitting bij de wrakingskamer:</a:t>
            </a:r>
            <a:br>
              <a:rPr lang="nl-NL" sz="6400" dirty="0">
                <a:solidFill>
                  <a:srgbClr val="003366"/>
                </a:solidFill>
              </a:rPr>
            </a:br>
            <a:endParaRPr lang="nl-NL" sz="6400" dirty="0">
              <a:solidFill>
                <a:srgbClr val="003366"/>
              </a:solidFill>
            </a:endParaRPr>
          </a:p>
          <a:p>
            <a:r>
              <a:rPr lang="nl-NL" sz="6400" dirty="0">
                <a:solidFill>
                  <a:srgbClr val="003366"/>
                </a:solidFill>
              </a:rPr>
              <a:t>[verzoeker] :</a:t>
            </a:r>
          </a:p>
          <a:p>
            <a:r>
              <a:rPr lang="nl-NL" sz="6400" dirty="0">
                <a:solidFill>
                  <a:srgbClr val="003366"/>
                </a:solidFill>
              </a:rPr>
              <a:t>“Mag ik nog één ding zeggen alstublieft. Hoor ik u nu zeggen dat ik meerdere dingen heb gezegd die niet juist zijn.”</a:t>
            </a:r>
            <a:br>
              <a:rPr lang="nl-NL" sz="6400" dirty="0">
                <a:solidFill>
                  <a:srgbClr val="003366"/>
                </a:solidFill>
              </a:rPr>
            </a:br>
            <a:endParaRPr lang="nl-NL" sz="6400" dirty="0">
              <a:solidFill>
                <a:srgbClr val="003366"/>
              </a:solidFill>
            </a:endParaRPr>
          </a:p>
          <a:p>
            <a:r>
              <a:rPr lang="nl-NL" sz="6400" dirty="0">
                <a:solidFill>
                  <a:srgbClr val="003366"/>
                </a:solidFill>
              </a:rPr>
              <a:t>De voorzitter van wrakingskamer I:</a:t>
            </a:r>
          </a:p>
          <a:p>
            <a:r>
              <a:rPr lang="nl-NL" sz="6400" dirty="0">
                <a:solidFill>
                  <a:srgbClr val="003366"/>
                </a:solidFill>
              </a:rPr>
              <a:t>“'Nee we gaan niet met elkaar discussiëren.”</a:t>
            </a:r>
          </a:p>
          <a:p>
            <a:r>
              <a:rPr lang="nl-NL" sz="6400" dirty="0">
                <a:solidFill>
                  <a:srgbClr val="003366"/>
                </a:solidFill>
              </a:rPr>
              <a:t>[verzoeker] :</a:t>
            </a:r>
            <a:br>
              <a:rPr lang="nl-NL" sz="6400" dirty="0">
                <a:solidFill>
                  <a:srgbClr val="003366"/>
                </a:solidFill>
              </a:rPr>
            </a:br>
            <a:endParaRPr lang="nl-NL" sz="6400" dirty="0">
              <a:solidFill>
                <a:srgbClr val="003366"/>
              </a:solidFill>
            </a:endParaRPr>
          </a:p>
          <a:p>
            <a:r>
              <a:rPr lang="nl-NL" sz="6400" dirty="0">
                <a:solidFill>
                  <a:srgbClr val="003366"/>
                </a:solidFill>
              </a:rPr>
              <a:t>“Nee want dan ga ik de knuppel in het hok gooien, ik moet toch werkelijk niet zo gaan dat ik hier een bandopname moet gaan presenteren waaruit blijkt dat het wel zo is gegaan.”</a:t>
            </a:r>
            <a:br>
              <a:rPr lang="nl-NL" sz="6400" dirty="0">
                <a:solidFill>
                  <a:srgbClr val="003366"/>
                </a:solidFill>
              </a:rPr>
            </a:br>
            <a:endParaRPr lang="nl-NL" sz="6400" dirty="0">
              <a:solidFill>
                <a:srgbClr val="003366"/>
              </a:solidFill>
            </a:endParaRPr>
          </a:p>
          <a:p>
            <a:r>
              <a:rPr lang="nl-NL" sz="6400" dirty="0">
                <a:solidFill>
                  <a:srgbClr val="003366"/>
                </a:solidFill>
              </a:rPr>
              <a:t>De voorzitter van wrakingskamer I:</a:t>
            </a:r>
          </a:p>
          <a:p>
            <a:r>
              <a:rPr lang="nl-NL" sz="6400" dirty="0">
                <a:solidFill>
                  <a:srgbClr val="003366"/>
                </a:solidFill>
              </a:rPr>
              <a:t>“U heeft nu het woord niet meer en u krijgt het ook niet meer. 26 april gaat het hof de beslissing in deze wrakingszaak kenbaar maken aan u allen.”</a:t>
            </a:r>
          </a:p>
          <a:p>
            <a:endParaRPr lang="nl-NL" sz="6400" dirty="0">
              <a:solidFill>
                <a:srgbClr val="003366"/>
              </a:solidFill>
            </a:endParaRPr>
          </a:p>
          <a:p>
            <a:br>
              <a:rPr lang="nl-NL" sz="3300" dirty="0">
                <a:solidFill>
                  <a:srgbClr val="003366"/>
                </a:solidFill>
              </a:rPr>
            </a:br>
            <a:endParaRPr lang="nl-NL" sz="3300" dirty="0">
              <a:solidFill>
                <a:srgbClr val="003366"/>
              </a:solidFill>
            </a:endParaRPr>
          </a:p>
          <a:p>
            <a:pPr marL="0" indent="0">
              <a:buNone/>
            </a:pPr>
            <a:br>
              <a:rPr lang="nl-NL" sz="2400" dirty="0">
                <a:solidFill>
                  <a:srgbClr val="003366"/>
                </a:solidFill>
              </a:rPr>
            </a:br>
            <a:br>
              <a:rPr lang="nl-NL" sz="2400" dirty="0"/>
            </a:br>
            <a:endParaRPr lang="en-US" sz="2400"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20</a:t>
            </a:fld>
            <a:endParaRPr lang="nl-NL"/>
          </a:p>
        </p:txBody>
      </p:sp>
    </p:spTree>
    <p:extLst>
      <p:ext uri="{BB962C8B-B14F-4D97-AF65-F5344CB8AC3E}">
        <p14:creationId xmlns:p14="http://schemas.microsoft.com/office/powerpoint/2010/main" val="252451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1327868" y="365761"/>
            <a:ext cx="5685181" cy="699714"/>
          </a:xfrm>
        </p:spPr>
        <p:txBody>
          <a:bodyPr/>
          <a:lstStyle/>
          <a:p>
            <a:r>
              <a:rPr lang="en-US" dirty="0" err="1"/>
              <a:t>Recente</a:t>
            </a:r>
            <a:r>
              <a:rPr lang="en-US" dirty="0"/>
              <a:t> </a:t>
            </a:r>
            <a:r>
              <a:rPr lang="en-US" dirty="0" err="1"/>
              <a:t>rechtspraak</a:t>
            </a:r>
            <a:r>
              <a:rPr lang="en-US" dirty="0"/>
              <a:t> (10)</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333375" y="2266950"/>
            <a:ext cx="8677275" cy="4591050"/>
          </a:xfrm>
        </p:spPr>
        <p:txBody>
          <a:bodyPr>
            <a:normAutofit fontScale="25000" lnSpcReduction="20000"/>
          </a:bodyPr>
          <a:lstStyle/>
          <a:p>
            <a:pPr>
              <a:buClr>
                <a:schemeClr val="folHlink"/>
              </a:buClr>
            </a:pPr>
            <a:endParaRPr lang="nl-NL" dirty="0"/>
          </a:p>
          <a:p>
            <a:r>
              <a:rPr lang="nl-NL" sz="6400" b="1" dirty="0">
                <a:solidFill>
                  <a:srgbClr val="003366"/>
                </a:solidFill>
              </a:rPr>
              <a:t>Hof Den Haag 12 mei 2023, ECI:NL:GHDHA:</a:t>
            </a:r>
          </a:p>
          <a:p>
            <a:pPr marL="0" indent="0">
              <a:buNone/>
            </a:pPr>
            <a:endParaRPr lang="nl-NL" sz="6400" dirty="0">
              <a:solidFill>
                <a:srgbClr val="003366"/>
              </a:solidFill>
            </a:endParaRPr>
          </a:p>
          <a:p>
            <a:r>
              <a:rPr lang="nl-NL" sz="6400" b="0" i="0" dirty="0">
                <a:solidFill>
                  <a:srgbClr val="000000"/>
                </a:solidFill>
                <a:effectLst/>
                <a:latin typeface="Verdana" panose="020B0604030504040204" pitchFamily="34" charset="0"/>
              </a:rPr>
              <a:t>“</a:t>
            </a:r>
            <a:r>
              <a:rPr lang="nl-NL" sz="6400" dirty="0">
                <a:solidFill>
                  <a:srgbClr val="003366"/>
                </a:solidFill>
              </a:rPr>
              <a:t>Hiervan uitgaande heeft de voorzitter van wrakingskamer I [verzoeker] dus geen gelegenheid geboden te reageren op de laatste opmerking van de voorzitter van de inhoudelijke kamer. Uit die enkele omstandigheid volgt echter nog niet dat sprake is van vooringenomenheid van wrakingskamer I. Zoals hiervoor overwogen, gaat het bij de behandeling van een wrakingsverzoek niet primair om waarheidsvinding en is een gewraakte raadsheer geen partij in de wrakingsprocedure. Het beginsel van hoor en wederhoor is toegepast. [verzoeker] heeft immers gelegenheid gekregen het wrakingsverzoek toe te lichten en de aanwezige raadsheren van de inhoudelijke kamer hebben hun visie op wrakingsverzoek kunnen geven (zie 4.13.). Daarmee is invulling gegeven aan het beginsel van hoor en wederhoor, in de mate waarin dat bij de behandeling van wrakingsverzoeken geldt. Ten slotte is van belang dat – en dat weerspreekt [verzoeker] ook niet – aan een (</a:t>
            </a:r>
            <a:r>
              <a:rPr lang="nl-NL" sz="6400" dirty="0" err="1">
                <a:solidFill>
                  <a:srgbClr val="003366"/>
                </a:solidFill>
              </a:rPr>
              <a:t>wrakings</a:t>
            </a:r>
            <a:r>
              <a:rPr lang="nl-NL" sz="6400" dirty="0">
                <a:solidFill>
                  <a:srgbClr val="003366"/>
                </a:solidFill>
              </a:rPr>
              <a:t>)zitting op grond van artikel 6 EVRM op een gegeven moment een eind moet komen. Dit betekent dat de behandeling kan worden beëindigd als invulling is gegeven aan de vereisten die gelden voor de behandeling van een wrakingsverzoek ter zitting. Dat is in dit geval ook gebeurd”. </a:t>
            </a:r>
          </a:p>
          <a:p>
            <a:endParaRPr lang="nl-NL" sz="6400" dirty="0">
              <a:solidFill>
                <a:srgbClr val="003366"/>
              </a:solidFill>
            </a:endParaRPr>
          </a:p>
          <a:p>
            <a:r>
              <a:rPr lang="nl-NL" sz="6400" dirty="0">
                <a:solidFill>
                  <a:srgbClr val="003366"/>
                </a:solidFill>
              </a:rPr>
              <a:t>In mijn ogen een hoogst ongelukkige gang van zaken</a:t>
            </a:r>
          </a:p>
          <a:p>
            <a:endParaRPr lang="nl-NL" sz="6400" dirty="0">
              <a:solidFill>
                <a:srgbClr val="003366"/>
              </a:solidFill>
            </a:endParaRPr>
          </a:p>
          <a:p>
            <a:pPr marL="0" indent="0">
              <a:buNone/>
            </a:pPr>
            <a:br>
              <a:rPr lang="nl-NL" sz="3300" dirty="0">
                <a:solidFill>
                  <a:srgbClr val="003366"/>
                </a:solidFill>
              </a:rPr>
            </a:br>
            <a:endParaRPr lang="nl-NL" sz="3300" dirty="0">
              <a:solidFill>
                <a:srgbClr val="003366"/>
              </a:solidFill>
            </a:endParaRPr>
          </a:p>
          <a:p>
            <a:pPr marL="0" indent="0">
              <a:buNone/>
            </a:pPr>
            <a:br>
              <a:rPr lang="nl-NL" sz="2400" dirty="0">
                <a:solidFill>
                  <a:srgbClr val="003366"/>
                </a:solidFill>
              </a:rPr>
            </a:br>
            <a:br>
              <a:rPr lang="nl-NL" sz="2400" dirty="0"/>
            </a:br>
            <a:endParaRPr lang="en-US" sz="2400"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21</a:t>
            </a:fld>
            <a:endParaRPr lang="nl-NL"/>
          </a:p>
        </p:txBody>
      </p:sp>
    </p:spTree>
    <p:extLst>
      <p:ext uri="{BB962C8B-B14F-4D97-AF65-F5344CB8AC3E}">
        <p14:creationId xmlns:p14="http://schemas.microsoft.com/office/powerpoint/2010/main" val="1499146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735806" y="278297"/>
            <a:ext cx="5722145" cy="683811"/>
          </a:xfrm>
        </p:spPr>
        <p:txBody>
          <a:bodyPr/>
          <a:lstStyle/>
          <a:p>
            <a:r>
              <a:rPr lang="en-US" dirty="0"/>
              <a:t>Tips &amp; </a:t>
            </a:r>
            <a:r>
              <a:rPr lang="en-US" dirty="0" err="1"/>
              <a:t>trics</a:t>
            </a:r>
            <a:r>
              <a:rPr lang="en-US" dirty="0"/>
              <a:t> </a:t>
            </a:r>
            <a:r>
              <a:rPr lang="en-US" dirty="0" err="1"/>
              <a:t>wraking</a:t>
            </a:r>
            <a:endParaRPr lang="en-US" dirty="0"/>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535781" y="1987826"/>
            <a:ext cx="8058150" cy="4662212"/>
          </a:xfrm>
        </p:spPr>
        <p:txBody>
          <a:bodyPr>
            <a:normAutofit/>
          </a:bodyPr>
          <a:lstStyle/>
          <a:p>
            <a:r>
              <a:rPr lang="en-US" sz="2000" dirty="0">
                <a:solidFill>
                  <a:srgbClr val="003366"/>
                </a:solidFill>
              </a:rPr>
              <a:t>Maak op </a:t>
            </a:r>
            <a:r>
              <a:rPr lang="en-US" sz="2000" dirty="0" err="1">
                <a:solidFill>
                  <a:srgbClr val="003366"/>
                </a:solidFill>
              </a:rPr>
              <a:t>zitting</a:t>
            </a:r>
            <a:r>
              <a:rPr lang="en-US" sz="2000" dirty="0">
                <a:solidFill>
                  <a:srgbClr val="003366"/>
                </a:solidFill>
              </a:rPr>
              <a:t> </a:t>
            </a:r>
            <a:r>
              <a:rPr lang="en-US" sz="2000" dirty="0" err="1">
                <a:solidFill>
                  <a:srgbClr val="003366"/>
                </a:solidFill>
              </a:rPr>
              <a:t>bespreekbaar</a:t>
            </a:r>
            <a:r>
              <a:rPr lang="en-US" sz="2000" dirty="0">
                <a:solidFill>
                  <a:srgbClr val="003366"/>
                </a:solidFill>
              </a:rPr>
              <a:t> </a:t>
            </a:r>
            <a:r>
              <a:rPr lang="en-US" sz="2000" dirty="0" err="1">
                <a:solidFill>
                  <a:srgbClr val="003366"/>
                </a:solidFill>
              </a:rPr>
              <a:t>als</a:t>
            </a:r>
            <a:r>
              <a:rPr lang="en-US" sz="2000" dirty="0">
                <a:solidFill>
                  <a:srgbClr val="003366"/>
                </a:solidFill>
              </a:rPr>
              <a:t> je </a:t>
            </a:r>
            <a:r>
              <a:rPr lang="en-US" sz="2000" dirty="0" err="1">
                <a:solidFill>
                  <a:srgbClr val="003366"/>
                </a:solidFill>
              </a:rPr>
              <a:t>meent</a:t>
            </a:r>
            <a:r>
              <a:rPr lang="en-US" sz="2000" dirty="0">
                <a:solidFill>
                  <a:srgbClr val="003366"/>
                </a:solidFill>
              </a:rPr>
              <a:t> </a:t>
            </a:r>
            <a:r>
              <a:rPr lang="en-US" sz="2000" dirty="0" err="1">
                <a:solidFill>
                  <a:srgbClr val="003366"/>
                </a:solidFill>
              </a:rPr>
              <a:t>dat</a:t>
            </a:r>
            <a:r>
              <a:rPr lang="en-US" sz="2000" dirty="0">
                <a:solidFill>
                  <a:srgbClr val="003366"/>
                </a:solidFill>
              </a:rPr>
              <a:t> je </a:t>
            </a:r>
            <a:r>
              <a:rPr lang="en-US" sz="2000" dirty="0" err="1">
                <a:solidFill>
                  <a:srgbClr val="003366"/>
                </a:solidFill>
              </a:rPr>
              <a:t>wel</a:t>
            </a:r>
            <a:r>
              <a:rPr lang="en-US" sz="2000" dirty="0">
                <a:solidFill>
                  <a:srgbClr val="003366"/>
                </a:solidFill>
              </a:rPr>
              <a:t> heel </a:t>
            </a:r>
            <a:r>
              <a:rPr lang="en-US" sz="2000" dirty="0" err="1">
                <a:solidFill>
                  <a:srgbClr val="003366"/>
                </a:solidFill>
              </a:rPr>
              <a:t>weinig</a:t>
            </a:r>
            <a:r>
              <a:rPr lang="en-US" sz="2000" dirty="0">
                <a:solidFill>
                  <a:srgbClr val="003366"/>
                </a:solidFill>
              </a:rPr>
              <a:t> </a:t>
            </a:r>
            <a:r>
              <a:rPr lang="en-US" sz="2000" dirty="0" err="1">
                <a:solidFill>
                  <a:srgbClr val="003366"/>
                </a:solidFill>
              </a:rPr>
              <a:t>ruimte</a:t>
            </a:r>
            <a:r>
              <a:rPr lang="en-US" sz="2000" dirty="0">
                <a:solidFill>
                  <a:srgbClr val="003366"/>
                </a:solidFill>
              </a:rPr>
              <a:t> </a:t>
            </a:r>
            <a:r>
              <a:rPr lang="en-US" sz="2000" dirty="0" err="1">
                <a:solidFill>
                  <a:srgbClr val="003366"/>
                </a:solidFill>
              </a:rPr>
              <a:t>krijgt</a:t>
            </a:r>
            <a:r>
              <a:rPr lang="en-US" sz="2000" dirty="0">
                <a:solidFill>
                  <a:srgbClr val="003366"/>
                </a:solidFill>
              </a:rPr>
              <a:t> om </a:t>
            </a:r>
            <a:r>
              <a:rPr lang="en-US" sz="2000" dirty="0" err="1">
                <a:solidFill>
                  <a:srgbClr val="003366"/>
                </a:solidFill>
              </a:rPr>
              <a:t>standpunt</a:t>
            </a:r>
            <a:r>
              <a:rPr lang="en-US" sz="2000" dirty="0">
                <a:solidFill>
                  <a:srgbClr val="003366"/>
                </a:solidFill>
              </a:rPr>
              <a:t> van je </a:t>
            </a:r>
            <a:r>
              <a:rPr lang="en-US" sz="2000" dirty="0" err="1">
                <a:solidFill>
                  <a:srgbClr val="003366"/>
                </a:solidFill>
              </a:rPr>
              <a:t>cliënt</a:t>
            </a:r>
            <a:r>
              <a:rPr lang="en-US" sz="2000" dirty="0">
                <a:solidFill>
                  <a:srgbClr val="003366"/>
                </a:solidFill>
              </a:rPr>
              <a:t> </a:t>
            </a:r>
            <a:r>
              <a:rPr lang="en-US" sz="2000" dirty="0" err="1">
                <a:solidFill>
                  <a:srgbClr val="003366"/>
                </a:solidFill>
              </a:rPr>
              <a:t>naar</a:t>
            </a:r>
            <a:r>
              <a:rPr lang="en-US" sz="2000" dirty="0">
                <a:solidFill>
                  <a:srgbClr val="003366"/>
                </a:solidFill>
              </a:rPr>
              <a:t> </a:t>
            </a:r>
            <a:r>
              <a:rPr lang="en-US" sz="2000" dirty="0" err="1">
                <a:solidFill>
                  <a:srgbClr val="003366"/>
                </a:solidFill>
              </a:rPr>
              <a:t>voren</a:t>
            </a:r>
            <a:r>
              <a:rPr lang="en-US" sz="2000" dirty="0">
                <a:solidFill>
                  <a:srgbClr val="003366"/>
                </a:solidFill>
              </a:rPr>
              <a:t> </a:t>
            </a:r>
            <a:r>
              <a:rPr lang="en-US" sz="2000" dirty="0" err="1">
                <a:solidFill>
                  <a:srgbClr val="003366"/>
                </a:solidFill>
              </a:rPr>
              <a:t>te</a:t>
            </a:r>
            <a:r>
              <a:rPr lang="en-US" sz="2000" dirty="0">
                <a:solidFill>
                  <a:srgbClr val="003366"/>
                </a:solidFill>
              </a:rPr>
              <a:t> </a:t>
            </a:r>
            <a:r>
              <a:rPr lang="en-US" sz="2000" dirty="0" err="1">
                <a:solidFill>
                  <a:srgbClr val="003366"/>
                </a:solidFill>
              </a:rPr>
              <a:t>brengen</a:t>
            </a:r>
            <a:endParaRPr lang="en-US" sz="2000" dirty="0">
              <a:solidFill>
                <a:srgbClr val="003366"/>
              </a:solidFill>
            </a:endParaRPr>
          </a:p>
          <a:p>
            <a:pPr marL="0" indent="0">
              <a:buNone/>
            </a:pPr>
            <a:endParaRPr lang="en-US" sz="2000" dirty="0">
              <a:solidFill>
                <a:srgbClr val="003366"/>
              </a:solidFill>
            </a:endParaRPr>
          </a:p>
          <a:p>
            <a:r>
              <a:rPr lang="en-US" sz="2000" dirty="0" err="1">
                <a:solidFill>
                  <a:srgbClr val="003366"/>
                </a:solidFill>
              </a:rPr>
              <a:t>Vraag</a:t>
            </a:r>
            <a:r>
              <a:rPr lang="en-US" sz="2000" dirty="0">
                <a:solidFill>
                  <a:srgbClr val="003366"/>
                </a:solidFill>
              </a:rPr>
              <a:t> </a:t>
            </a:r>
            <a:r>
              <a:rPr lang="en-US" sz="2000" dirty="0" err="1">
                <a:solidFill>
                  <a:srgbClr val="003366"/>
                </a:solidFill>
              </a:rPr>
              <a:t>eventueel</a:t>
            </a:r>
            <a:r>
              <a:rPr lang="en-US" sz="2000" dirty="0">
                <a:solidFill>
                  <a:srgbClr val="003366"/>
                </a:solidFill>
              </a:rPr>
              <a:t> om </a:t>
            </a:r>
            <a:r>
              <a:rPr lang="en-US" sz="2000" dirty="0" err="1">
                <a:solidFill>
                  <a:srgbClr val="003366"/>
                </a:solidFill>
              </a:rPr>
              <a:t>schorsing</a:t>
            </a:r>
            <a:r>
              <a:rPr lang="en-US" sz="2000" dirty="0">
                <a:solidFill>
                  <a:srgbClr val="003366"/>
                </a:solidFill>
              </a:rPr>
              <a:t> om met je </a:t>
            </a:r>
            <a:r>
              <a:rPr lang="en-US" sz="2000" dirty="0" err="1">
                <a:solidFill>
                  <a:srgbClr val="003366"/>
                </a:solidFill>
              </a:rPr>
              <a:t>cliënt</a:t>
            </a:r>
            <a:r>
              <a:rPr lang="en-US" sz="2000" dirty="0">
                <a:solidFill>
                  <a:srgbClr val="003366"/>
                </a:solidFill>
              </a:rPr>
              <a:t> </a:t>
            </a:r>
            <a:r>
              <a:rPr lang="en-US" sz="2000" dirty="0" err="1">
                <a:solidFill>
                  <a:srgbClr val="003366"/>
                </a:solidFill>
              </a:rPr>
              <a:t>te</a:t>
            </a:r>
            <a:r>
              <a:rPr lang="en-US" sz="2000" dirty="0">
                <a:solidFill>
                  <a:srgbClr val="003366"/>
                </a:solidFill>
              </a:rPr>
              <a:t> </a:t>
            </a:r>
            <a:r>
              <a:rPr lang="en-US" sz="2000" dirty="0" err="1">
                <a:solidFill>
                  <a:srgbClr val="003366"/>
                </a:solidFill>
              </a:rPr>
              <a:t>overleggen</a:t>
            </a:r>
            <a:r>
              <a:rPr lang="en-US" sz="2000" dirty="0">
                <a:solidFill>
                  <a:srgbClr val="003366"/>
                </a:solidFill>
              </a:rPr>
              <a:t> of er </a:t>
            </a:r>
            <a:r>
              <a:rPr lang="en-US" sz="2000" dirty="0" err="1">
                <a:solidFill>
                  <a:srgbClr val="003366"/>
                </a:solidFill>
              </a:rPr>
              <a:t>aanleiding</a:t>
            </a:r>
            <a:r>
              <a:rPr lang="en-US" sz="2000" dirty="0">
                <a:solidFill>
                  <a:srgbClr val="003366"/>
                </a:solidFill>
              </a:rPr>
              <a:t> is </a:t>
            </a:r>
            <a:r>
              <a:rPr lang="en-US" sz="2000" dirty="0" err="1">
                <a:solidFill>
                  <a:srgbClr val="003366"/>
                </a:solidFill>
              </a:rPr>
              <a:t>voor</a:t>
            </a:r>
            <a:r>
              <a:rPr lang="en-US" sz="2000" dirty="0">
                <a:solidFill>
                  <a:srgbClr val="003366"/>
                </a:solidFill>
              </a:rPr>
              <a:t> </a:t>
            </a:r>
            <a:r>
              <a:rPr lang="en-US" sz="2000" dirty="0" err="1">
                <a:solidFill>
                  <a:srgbClr val="003366"/>
                </a:solidFill>
              </a:rPr>
              <a:t>indiening</a:t>
            </a:r>
            <a:r>
              <a:rPr lang="en-US" sz="2000" dirty="0">
                <a:solidFill>
                  <a:srgbClr val="003366"/>
                </a:solidFill>
              </a:rPr>
              <a:t> van </a:t>
            </a:r>
            <a:r>
              <a:rPr lang="en-US" sz="2000" dirty="0" err="1">
                <a:solidFill>
                  <a:srgbClr val="003366"/>
                </a:solidFill>
              </a:rPr>
              <a:t>een</a:t>
            </a:r>
            <a:r>
              <a:rPr lang="en-US" sz="2000" dirty="0">
                <a:solidFill>
                  <a:srgbClr val="003366"/>
                </a:solidFill>
              </a:rPr>
              <a:t> </a:t>
            </a:r>
            <a:r>
              <a:rPr lang="en-US" sz="2000" dirty="0" err="1">
                <a:solidFill>
                  <a:srgbClr val="003366"/>
                </a:solidFill>
              </a:rPr>
              <a:t>wrakingsverzoek</a:t>
            </a:r>
            <a:endParaRPr lang="en-US" sz="2000" dirty="0">
              <a:solidFill>
                <a:srgbClr val="003366"/>
              </a:solidFill>
            </a:endParaRPr>
          </a:p>
          <a:p>
            <a:endParaRPr lang="en-US" sz="2000" dirty="0">
              <a:solidFill>
                <a:srgbClr val="003366"/>
              </a:solidFill>
            </a:endParaRPr>
          </a:p>
          <a:p>
            <a:r>
              <a:rPr lang="en-US" sz="2000" dirty="0" err="1">
                <a:solidFill>
                  <a:srgbClr val="003366"/>
                </a:solidFill>
              </a:rPr>
              <a:t>Realiseer</a:t>
            </a:r>
            <a:r>
              <a:rPr lang="en-US" sz="2000" dirty="0">
                <a:solidFill>
                  <a:srgbClr val="003366"/>
                </a:solidFill>
              </a:rPr>
              <a:t> je </a:t>
            </a:r>
            <a:r>
              <a:rPr lang="en-US" sz="2000" dirty="0" err="1">
                <a:solidFill>
                  <a:srgbClr val="003366"/>
                </a:solidFill>
              </a:rPr>
              <a:t>dat</a:t>
            </a:r>
            <a:r>
              <a:rPr lang="en-US" sz="2000" dirty="0">
                <a:solidFill>
                  <a:srgbClr val="003366"/>
                </a:solidFill>
              </a:rPr>
              <a:t> de </a:t>
            </a:r>
            <a:r>
              <a:rPr lang="en-US" sz="2000" dirty="0" err="1">
                <a:solidFill>
                  <a:srgbClr val="003366"/>
                </a:solidFill>
              </a:rPr>
              <a:t>meeste</a:t>
            </a:r>
            <a:r>
              <a:rPr lang="en-US" sz="2000" dirty="0">
                <a:solidFill>
                  <a:srgbClr val="003366"/>
                </a:solidFill>
              </a:rPr>
              <a:t> </a:t>
            </a:r>
            <a:r>
              <a:rPr lang="en-US" sz="2000" dirty="0" err="1">
                <a:solidFill>
                  <a:srgbClr val="003366"/>
                </a:solidFill>
              </a:rPr>
              <a:t>wrakingsverzoeken</a:t>
            </a:r>
            <a:r>
              <a:rPr lang="en-US" sz="2000" dirty="0">
                <a:solidFill>
                  <a:srgbClr val="003366"/>
                </a:solidFill>
              </a:rPr>
              <a:t> </a:t>
            </a:r>
            <a:r>
              <a:rPr lang="en-US" sz="2000" dirty="0" err="1">
                <a:solidFill>
                  <a:srgbClr val="003366"/>
                </a:solidFill>
              </a:rPr>
              <a:t>worden</a:t>
            </a:r>
            <a:r>
              <a:rPr lang="en-US" sz="2000" dirty="0">
                <a:solidFill>
                  <a:srgbClr val="003366"/>
                </a:solidFill>
              </a:rPr>
              <a:t> </a:t>
            </a:r>
            <a:r>
              <a:rPr lang="en-US" sz="2000" dirty="0" err="1">
                <a:solidFill>
                  <a:srgbClr val="003366"/>
                </a:solidFill>
              </a:rPr>
              <a:t>afgewezen</a:t>
            </a:r>
            <a:br>
              <a:rPr lang="en-US" sz="2000" dirty="0">
                <a:solidFill>
                  <a:srgbClr val="003366"/>
                </a:solidFill>
              </a:rPr>
            </a:br>
            <a:endParaRPr lang="en-US" sz="2000" dirty="0">
              <a:solidFill>
                <a:srgbClr val="003366"/>
              </a:solidFill>
            </a:endParaRPr>
          </a:p>
          <a:p>
            <a:r>
              <a:rPr lang="en-US" sz="2000" dirty="0" err="1">
                <a:solidFill>
                  <a:srgbClr val="003366"/>
                </a:solidFill>
              </a:rPr>
              <a:t>Bedenk</a:t>
            </a:r>
            <a:r>
              <a:rPr lang="en-US" sz="2000" dirty="0">
                <a:solidFill>
                  <a:srgbClr val="003366"/>
                </a:solidFill>
              </a:rPr>
              <a:t> </a:t>
            </a:r>
            <a:r>
              <a:rPr lang="en-US" sz="2000" dirty="0" err="1">
                <a:solidFill>
                  <a:srgbClr val="003366"/>
                </a:solidFill>
              </a:rPr>
              <a:t>dat</a:t>
            </a:r>
            <a:r>
              <a:rPr lang="en-US" sz="2000" dirty="0">
                <a:solidFill>
                  <a:srgbClr val="003366"/>
                </a:solidFill>
              </a:rPr>
              <a:t> de </a:t>
            </a:r>
            <a:r>
              <a:rPr lang="en-US" sz="2000" dirty="0" err="1">
                <a:solidFill>
                  <a:srgbClr val="003366"/>
                </a:solidFill>
              </a:rPr>
              <a:t>meeste</a:t>
            </a:r>
            <a:r>
              <a:rPr lang="en-US" sz="2000" dirty="0">
                <a:solidFill>
                  <a:srgbClr val="003366"/>
                </a:solidFill>
              </a:rPr>
              <a:t> </a:t>
            </a:r>
            <a:r>
              <a:rPr lang="en-US" sz="2000" dirty="0" err="1">
                <a:solidFill>
                  <a:srgbClr val="003366"/>
                </a:solidFill>
              </a:rPr>
              <a:t>rechters</a:t>
            </a:r>
            <a:r>
              <a:rPr lang="en-US" sz="2000" dirty="0">
                <a:solidFill>
                  <a:srgbClr val="003366"/>
                </a:solidFill>
              </a:rPr>
              <a:t> het heel </a:t>
            </a:r>
            <a:r>
              <a:rPr lang="en-US" sz="2000" dirty="0" err="1">
                <a:solidFill>
                  <a:srgbClr val="003366"/>
                </a:solidFill>
              </a:rPr>
              <a:t>vervelend</a:t>
            </a:r>
            <a:r>
              <a:rPr lang="en-US" sz="2000" dirty="0">
                <a:solidFill>
                  <a:srgbClr val="003366"/>
                </a:solidFill>
              </a:rPr>
              <a:t> </a:t>
            </a:r>
            <a:r>
              <a:rPr lang="en-US" sz="2000" dirty="0" err="1">
                <a:solidFill>
                  <a:srgbClr val="003366"/>
                </a:solidFill>
              </a:rPr>
              <a:t>vinden</a:t>
            </a:r>
            <a:r>
              <a:rPr lang="en-US" sz="2000" dirty="0">
                <a:solidFill>
                  <a:srgbClr val="003366"/>
                </a:solidFill>
              </a:rPr>
              <a:t> </a:t>
            </a:r>
            <a:r>
              <a:rPr lang="en-US" sz="2000" dirty="0" err="1">
                <a:solidFill>
                  <a:srgbClr val="003366"/>
                </a:solidFill>
              </a:rPr>
              <a:t>als</a:t>
            </a:r>
            <a:r>
              <a:rPr lang="en-US" sz="2000" dirty="0">
                <a:solidFill>
                  <a:srgbClr val="003366"/>
                </a:solidFill>
              </a:rPr>
              <a:t> </a:t>
            </a:r>
            <a:r>
              <a:rPr lang="en-US" sz="2000" dirty="0" err="1">
                <a:solidFill>
                  <a:srgbClr val="003366"/>
                </a:solidFill>
              </a:rPr>
              <a:t>zij</a:t>
            </a:r>
            <a:r>
              <a:rPr lang="en-US" sz="2000" dirty="0">
                <a:solidFill>
                  <a:srgbClr val="003366"/>
                </a:solidFill>
              </a:rPr>
              <a:t> </a:t>
            </a:r>
            <a:r>
              <a:rPr lang="en-US" sz="2000" dirty="0" err="1">
                <a:solidFill>
                  <a:srgbClr val="003366"/>
                </a:solidFill>
              </a:rPr>
              <a:t>een</a:t>
            </a:r>
            <a:r>
              <a:rPr lang="en-US" sz="2000" dirty="0">
                <a:solidFill>
                  <a:srgbClr val="003366"/>
                </a:solidFill>
              </a:rPr>
              <a:t> </a:t>
            </a:r>
            <a:r>
              <a:rPr lang="en-US" sz="2000" dirty="0" err="1">
                <a:solidFill>
                  <a:srgbClr val="003366"/>
                </a:solidFill>
              </a:rPr>
              <a:t>wrakingsverzoek</a:t>
            </a:r>
            <a:r>
              <a:rPr lang="en-US" sz="2000" dirty="0">
                <a:solidFill>
                  <a:srgbClr val="003366"/>
                </a:solidFill>
              </a:rPr>
              <a:t> </a:t>
            </a:r>
            <a:r>
              <a:rPr lang="en-US" sz="2000" dirty="0" err="1">
                <a:solidFill>
                  <a:srgbClr val="003366"/>
                </a:solidFill>
              </a:rPr>
              <a:t>aan</a:t>
            </a:r>
            <a:r>
              <a:rPr lang="en-US" sz="2000" dirty="0">
                <a:solidFill>
                  <a:srgbClr val="003366"/>
                </a:solidFill>
              </a:rPr>
              <a:t> </a:t>
            </a:r>
            <a:r>
              <a:rPr lang="en-US" sz="2000" dirty="0" err="1">
                <a:solidFill>
                  <a:srgbClr val="003366"/>
                </a:solidFill>
              </a:rPr>
              <a:t>hun</a:t>
            </a:r>
            <a:r>
              <a:rPr lang="en-US" sz="2000" dirty="0">
                <a:solidFill>
                  <a:srgbClr val="003366"/>
                </a:solidFill>
              </a:rPr>
              <a:t> </a:t>
            </a:r>
            <a:r>
              <a:rPr lang="en-US" sz="2000" dirty="0" err="1">
                <a:solidFill>
                  <a:srgbClr val="003366"/>
                </a:solidFill>
              </a:rPr>
              <a:t>broek</a:t>
            </a:r>
            <a:r>
              <a:rPr lang="en-US" sz="2000" dirty="0">
                <a:solidFill>
                  <a:srgbClr val="003366"/>
                </a:solidFill>
              </a:rPr>
              <a:t> </a:t>
            </a:r>
            <a:r>
              <a:rPr lang="en-US" sz="2000" dirty="0" err="1">
                <a:solidFill>
                  <a:srgbClr val="003366"/>
                </a:solidFill>
              </a:rPr>
              <a:t>krijgen</a:t>
            </a:r>
            <a:endParaRPr lang="en-US" sz="2000" dirty="0">
              <a:solidFill>
                <a:srgbClr val="003366"/>
              </a:solidFill>
            </a:endParaRPr>
          </a:p>
          <a:p>
            <a:pPr marL="0" indent="0">
              <a:buNone/>
            </a:pPr>
            <a:endParaRPr lang="en-US" sz="2000" dirty="0">
              <a:solidFill>
                <a:srgbClr val="003366"/>
              </a:solidFill>
            </a:endParaRPr>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22</a:t>
            </a:fld>
            <a:endParaRPr lang="nl-NL"/>
          </a:p>
        </p:txBody>
      </p:sp>
    </p:spTree>
    <p:extLst>
      <p:ext uri="{BB962C8B-B14F-4D97-AF65-F5344CB8AC3E}">
        <p14:creationId xmlns:p14="http://schemas.microsoft.com/office/powerpoint/2010/main" val="2985595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635793" y="207963"/>
            <a:ext cx="7336631" cy="825708"/>
          </a:xfrm>
        </p:spPr>
        <p:txBody>
          <a:bodyPr>
            <a:normAutofit/>
          </a:bodyPr>
          <a:lstStyle/>
          <a:p>
            <a:r>
              <a:rPr lang="en-US" dirty="0"/>
              <a:t>Wat </a:t>
            </a:r>
            <a:r>
              <a:rPr lang="en-US" dirty="0" err="1"/>
              <a:t>doet</a:t>
            </a:r>
            <a:r>
              <a:rPr lang="en-US" dirty="0"/>
              <a:t> </a:t>
            </a:r>
            <a:r>
              <a:rPr lang="en-US" dirty="0" err="1"/>
              <a:t>een</a:t>
            </a:r>
            <a:r>
              <a:rPr lang="en-US" dirty="0"/>
              <a:t> </a:t>
            </a:r>
            <a:r>
              <a:rPr lang="en-US" dirty="0" err="1"/>
              <a:t>wraking</a:t>
            </a:r>
            <a:r>
              <a:rPr lang="en-US" dirty="0"/>
              <a:t> met de </a:t>
            </a:r>
            <a:r>
              <a:rPr lang="en-US" dirty="0" err="1"/>
              <a:t>behandelend</a:t>
            </a:r>
            <a:r>
              <a:rPr lang="en-US" dirty="0"/>
              <a:t> </a:t>
            </a:r>
            <a:r>
              <a:rPr lang="en-US" dirty="0" err="1"/>
              <a:t>rechter</a:t>
            </a:r>
            <a:r>
              <a:rPr lang="en-US" dirty="0"/>
              <a:t>?</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557213" y="2351775"/>
            <a:ext cx="7887072" cy="4298263"/>
          </a:xfrm>
        </p:spPr>
        <p:txBody>
          <a:bodyPr/>
          <a:lstStyle/>
          <a:p>
            <a:r>
              <a:rPr lang="en-US" sz="2000" dirty="0" err="1">
                <a:solidFill>
                  <a:srgbClr val="003366"/>
                </a:solidFill>
              </a:rPr>
              <a:t>Rechters</a:t>
            </a:r>
            <a:r>
              <a:rPr lang="en-US" sz="2000" dirty="0">
                <a:solidFill>
                  <a:srgbClr val="003366"/>
                </a:solidFill>
              </a:rPr>
              <a:t> </a:t>
            </a:r>
            <a:r>
              <a:rPr lang="en-US" sz="2000" dirty="0" err="1">
                <a:solidFill>
                  <a:srgbClr val="003366"/>
                </a:solidFill>
              </a:rPr>
              <a:t>vinden</a:t>
            </a:r>
            <a:r>
              <a:rPr lang="en-US" sz="2000" dirty="0">
                <a:solidFill>
                  <a:srgbClr val="003366"/>
                </a:solidFill>
              </a:rPr>
              <a:t> </a:t>
            </a:r>
            <a:r>
              <a:rPr lang="en-US" sz="2000" dirty="0" err="1">
                <a:solidFill>
                  <a:srgbClr val="003366"/>
                </a:solidFill>
              </a:rPr>
              <a:t>een</a:t>
            </a:r>
            <a:r>
              <a:rPr lang="en-US" sz="2000" dirty="0">
                <a:solidFill>
                  <a:srgbClr val="003366"/>
                </a:solidFill>
              </a:rPr>
              <a:t> </a:t>
            </a:r>
            <a:r>
              <a:rPr lang="en-US" sz="2000" dirty="0" err="1">
                <a:solidFill>
                  <a:srgbClr val="003366"/>
                </a:solidFill>
              </a:rPr>
              <a:t>wraking</a:t>
            </a:r>
            <a:r>
              <a:rPr lang="en-US" sz="2000" dirty="0">
                <a:solidFill>
                  <a:srgbClr val="003366"/>
                </a:solidFill>
              </a:rPr>
              <a:t> </a:t>
            </a:r>
            <a:r>
              <a:rPr lang="en-US" sz="2000" dirty="0" err="1">
                <a:solidFill>
                  <a:srgbClr val="003366"/>
                </a:solidFill>
              </a:rPr>
              <a:t>vaak</a:t>
            </a:r>
            <a:r>
              <a:rPr lang="en-US" sz="2000" dirty="0">
                <a:solidFill>
                  <a:srgbClr val="003366"/>
                </a:solidFill>
              </a:rPr>
              <a:t> heel </a:t>
            </a:r>
            <a:r>
              <a:rPr lang="en-US" sz="2000" dirty="0" err="1">
                <a:solidFill>
                  <a:srgbClr val="003366"/>
                </a:solidFill>
              </a:rPr>
              <a:t>vervelend</a:t>
            </a:r>
            <a:endParaRPr lang="en-US" sz="2000" dirty="0">
              <a:solidFill>
                <a:srgbClr val="003366"/>
              </a:solidFill>
            </a:endParaRPr>
          </a:p>
          <a:p>
            <a:endParaRPr lang="en-US" sz="2000" dirty="0">
              <a:solidFill>
                <a:srgbClr val="003366"/>
              </a:solidFill>
            </a:endParaRPr>
          </a:p>
          <a:p>
            <a:r>
              <a:rPr lang="en-US" sz="2000" dirty="0" err="1">
                <a:solidFill>
                  <a:srgbClr val="003366"/>
                </a:solidFill>
              </a:rPr>
              <a:t>Ongemakkelijke</a:t>
            </a:r>
            <a:r>
              <a:rPr lang="en-US" sz="2000" dirty="0">
                <a:solidFill>
                  <a:srgbClr val="003366"/>
                </a:solidFill>
              </a:rPr>
              <a:t> </a:t>
            </a:r>
            <a:r>
              <a:rPr lang="en-US" sz="2000" dirty="0" err="1">
                <a:solidFill>
                  <a:srgbClr val="003366"/>
                </a:solidFill>
              </a:rPr>
              <a:t>situatie</a:t>
            </a:r>
            <a:r>
              <a:rPr lang="en-US" sz="2000" dirty="0">
                <a:solidFill>
                  <a:srgbClr val="003366"/>
                </a:solidFill>
              </a:rPr>
              <a:t> om </a:t>
            </a:r>
            <a:r>
              <a:rPr lang="en-US" sz="2000" dirty="0" err="1">
                <a:solidFill>
                  <a:srgbClr val="003366"/>
                </a:solidFill>
              </a:rPr>
              <a:t>samen</a:t>
            </a:r>
            <a:r>
              <a:rPr lang="en-US" sz="2000" dirty="0">
                <a:solidFill>
                  <a:srgbClr val="003366"/>
                </a:solidFill>
              </a:rPr>
              <a:t> met de </a:t>
            </a:r>
            <a:r>
              <a:rPr lang="en-US" sz="2000" dirty="0" err="1">
                <a:solidFill>
                  <a:srgbClr val="003366"/>
                </a:solidFill>
              </a:rPr>
              <a:t>wraker</a:t>
            </a:r>
            <a:r>
              <a:rPr lang="en-US" sz="2000" dirty="0">
                <a:solidFill>
                  <a:srgbClr val="003366"/>
                </a:solidFill>
              </a:rPr>
              <a:t> </a:t>
            </a:r>
            <a:r>
              <a:rPr lang="en-US" sz="2000" dirty="0" err="1">
                <a:solidFill>
                  <a:srgbClr val="003366"/>
                </a:solidFill>
              </a:rPr>
              <a:t>voor</a:t>
            </a:r>
            <a:r>
              <a:rPr lang="en-US" sz="2000" dirty="0">
                <a:solidFill>
                  <a:srgbClr val="003366"/>
                </a:solidFill>
              </a:rPr>
              <a:t> de </a:t>
            </a:r>
            <a:r>
              <a:rPr lang="en-US" sz="2000" dirty="0" err="1">
                <a:solidFill>
                  <a:srgbClr val="003366"/>
                </a:solidFill>
              </a:rPr>
              <a:t>collega’s</a:t>
            </a:r>
            <a:r>
              <a:rPr lang="en-US" sz="2000" dirty="0">
                <a:solidFill>
                  <a:srgbClr val="003366"/>
                </a:solidFill>
              </a:rPr>
              <a:t> </a:t>
            </a:r>
            <a:r>
              <a:rPr lang="en-US" sz="2000" dirty="0" err="1">
                <a:solidFill>
                  <a:srgbClr val="003366"/>
                </a:solidFill>
              </a:rPr>
              <a:t>te</a:t>
            </a:r>
            <a:r>
              <a:rPr lang="en-US" sz="2000" dirty="0">
                <a:solidFill>
                  <a:srgbClr val="003366"/>
                </a:solidFill>
              </a:rPr>
              <a:t> </a:t>
            </a:r>
            <a:r>
              <a:rPr lang="en-US" sz="2000" dirty="0" err="1">
                <a:solidFill>
                  <a:srgbClr val="003366"/>
                </a:solidFill>
              </a:rPr>
              <a:t>verschijnen</a:t>
            </a:r>
            <a:endParaRPr lang="en-US" sz="2000" dirty="0">
              <a:solidFill>
                <a:srgbClr val="003366"/>
              </a:solidFill>
            </a:endParaRPr>
          </a:p>
          <a:p>
            <a:endParaRPr lang="en-US" sz="2000" dirty="0">
              <a:solidFill>
                <a:srgbClr val="003366"/>
              </a:solidFill>
            </a:endParaRPr>
          </a:p>
          <a:p>
            <a:r>
              <a:rPr lang="en-US" sz="2000" dirty="0" err="1">
                <a:solidFill>
                  <a:srgbClr val="003366"/>
                </a:solidFill>
              </a:rPr>
              <a:t>Wraking</a:t>
            </a:r>
            <a:r>
              <a:rPr lang="en-US" sz="2000" dirty="0">
                <a:solidFill>
                  <a:srgbClr val="003366"/>
                </a:solidFill>
              </a:rPr>
              <a:t> </a:t>
            </a:r>
            <a:r>
              <a:rPr lang="en-US" sz="2000" dirty="0" err="1">
                <a:solidFill>
                  <a:srgbClr val="003366"/>
                </a:solidFill>
              </a:rPr>
              <a:t>voelt</a:t>
            </a:r>
            <a:r>
              <a:rPr lang="en-US" sz="2000" dirty="0">
                <a:solidFill>
                  <a:srgbClr val="003366"/>
                </a:solidFill>
              </a:rPr>
              <a:t> </a:t>
            </a:r>
            <a:r>
              <a:rPr lang="en-US" sz="2000" dirty="0" err="1">
                <a:solidFill>
                  <a:srgbClr val="003366"/>
                </a:solidFill>
              </a:rPr>
              <a:t>voor</a:t>
            </a:r>
            <a:r>
              <a:rPr lang="en-US" sz="2000" dirty="0">
                <a:solidFill>
                  <a:srgbClr val="003366"/>
                </a:solidFill>
              </a:rPr>
              <a:t> de </a:t>
            </a:r>
            <a:r>
              <a:rPr lang="en-US" sz="2000" dirty="0" err="1">
                <a:solidFill>
                  <a:srgbClr val="003366"/>
                </a:solidFill>
              </a:rPr>
              <a:t>meeste</a:t>
            </a:r>
            <a:r>
              <a:rPr lang="en-US" sz="2000" dirty="0">
                <a:solidFill>
                  <a:srgbClr val="003366"/>
                </a:solidFill>
              </a:rPr>
              <a:t> </a:t>
            </a:r>
            <a:r>
              <a:rPr lang="en-US" sz="2000" dirty="0" err="1">
                <a:solidFill>
                  <a:srgbClr val="003366"/>
                </a:solidFill>
              </a:rPr>
              <a:t>rechters</a:t>
            </a:r>
            <a:r>
              <a:rPr lang="en-US" sz="2000" dirty="0">
                <a:solidFill>
                  <a:srgbClr val="003366"/>
                </a:solidFill>
              </a:rPr>
              <a:t> </a:t>
            </a:r>
            <a:r>
              <a:rPr lang="en-US" sz="2000" dirty="0" err="1">
                <a:solidFill>
                  <a:srgbClr val="003366"/>
                </a:solidFill>
              </a:rPr>
              <a:t>als</a:t>
            </a:r>
            <a:r>
              <a:rPr lang="en-US" sz="2000" dirty="0">
                <a:solidFill>
                  <a:srgbClr val="003366"/>
                </a:solidFill>
              </a:rPr>
              <a:t> </a:t>
            </a:r>
            <a:r>
              <a:rPr lang="en-US" sz="2000" dirty="0" err="1">
                <a:solidFill>
                  <a:srgbClr val="003366"/>
                </a:solidFill>
              </a:rPr>
              <a:t>aantasting</a:t>
            </a:r>
            <a:r>
              <a:rPr lang="en-US" sz="2000" dirty="0">
                <a:solidFill>
                  <a:srgbClr val="003366"/>
                </a:solidFill>
              </a:rPr>
              <a:t> van  </a:t>
            </a:r>
            <a:r>
              <a:rPr lang="en-US" sz="2000" dirty="0" err="1">
                <a:solidFill>
                  <a:srgbClr val="003366"/>
                </a:solidFill>
              </a:rPr>
              <a:t>professionaliteit</a:t>
            </a:r>
            <a:r>
              <a:rPr lang="en-US" sz="2000" dirty="0">
                <a:solidFill>
                  <a:srgbClr val="003366"/>
                </a:solidFill>
              </a:rPr>
              <a:t> en </a:t>
            </a:r>
            <a:r>
              <a:rPr lang="en-US" sz="2000" dirty="0" err="1">
                <a:solidFill>
                  <a:srgbClr val="003366"/>
                </a:solidFill>
              </a:rPr>
              <a:t>beroepseer</a:t>
            </a:r>
            <a:endParaRPr lang="en-US" sz="2000" dirty="0">
              <a:solidFill>
                <a:srgbClr val="003366"/>
              </a:solidFill>
            </a:endParaRPr>
          </a:p>
          <a:p>
            <a:endParaRPr lang="en-US" sz="2000" dirty="0">
              <a:solidFill>
                <a:srgbClr val="003366"/>
              </a:solidFill>
            </a:endParaRPr>
          </a:p>
          <a:p>
            <a:r>
              <a:rPr lang="en-US" sz="2000" dirty="0" err="1">
                <a:solidFill>
                  <a:srgbClr val="003366"/>
                </a:solidFill>
              </a:rPr>
              <a:t>Zelf</a:t>
            </a:r>
            <a:r>
              <a:rPr lang="en-US" sz="2000" dirty="0">
                <a:solidFill>
                  <a:srgbClr val="003366"/>
                </a:solidFill>
              </a:rPr>
              <a:t> “</a:t>
            </a:r>
            <a:r>
              <a:rPr lang="en-US" sz="2000" dirty="0" err="1">
                <a:solidFill>
                  <a:srgbClr val="003366"/>
                </a:solidFill>
              </a:rPr>
              <a:t>lijdend</a:t>
            </a:r>
            <a:r>
              <a:rPr lang="en-US" sz="2000" dirty="0">
                <a:solidFill>
                  <a:srgbClr val="003366"/>
                </a:solidFill>
              </a:rPr>
              <a:t> </a:t>
            </a:r>
            <a:r>
              <a:rPr lang="en-US" sz="2000" dirty="0" err="1">
                <a:solidFill>
                  <a:srgbClr val="003366"/>
                </a:solidFill>
              </a:rPr>
              <a:t>voorwerp</a:t>
            </a:r>
            <a:r>
              <a:rPr lang="en-US" sz="2000" dirty="0">
                <a:solidFill>
                  <a:srgbClr val="003366"/>
                </a:solidFill>
              </a:rPr>
              <a:t>” in Rb. Rotterdam 21 </a:t>
            </a:r>
            <a:r>
              <a:rPr lang="en-US" sz="2000" dirty="0" err="1">
                <a:solidFill>
                  <a:srgbClr val="003366"/>
                </a:solidFill>
              </a:rPr>
              <a:t>september</a:t>
            </a:r>
            <a:r>
              <a:rPr lang="en-US" sz="2000" dirty="0">
                <a:solidFill>
                  <a:srgbClr val="003366"/>
                </a:solidFill>
              </a:rPr>
              <a:t> 2023, ECLI:NL:RBROT:2023:8814</a:t>
            </a:r>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23</a:t>
            </a:fld>
            <a:endParaRPr lang="nl-NL"/>
          </a:p>
        </p:txBody>
      </p:sp>
    </p:spTree>
    <p:extLst>
      <p:ext uri="{BB962C8B-B14F-4D97-AF65-F5344CB8AC3E}">
        <p14:creationId xmlns:p14="http://schemas.microsoft.com/office/powerpoint/2010/main" val="1441244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957263" y="357809"/>
            <a:ext cx="6739600" cy="771276"/>
          </a:xfrm>
        </p:spPr>
        <p:txBody>
          <a:bodyPr>
            <a:normAutofit/>
          </a:bodyPr>
          <a:lstStyle/>
          <a:p>
            <a:r>
              <a:rPr lang="en-US" dirty="0" err="1"/>
              <a:t>Verschoningsverzoek</a:t>
            </a:r>
            <a:r>
              <a:rPr lang="en-US" dirty="0"/>
              <a:t> door de </a:t>
            </a:r>
            <a:r>
              <a:rPr lang="en-US" dirty="0" err="1"/>
              <a:t>rechter</a:t>
            </a:r>
            <a:r>
              <a:rPr lang="en-US" dirty="0"/>
              <a:t> </a:t>
            </a:r>
            <a:r>
              <a:rPr lang="en-US" dirty="0" err="1"/>
              <a:t>zelf</a:t>
            </a:r>
            <a:endParaRPr lang="en-US" dirty="0"/>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238539" y="1987826"/>
            <a:ext cx="8674873" cy="4662212"/>
          </a:xfrm>
        </p:spPr>
        <p:txBody>
          <a:bodyPr>
            <a:normAutofit/>
          </a:bodyPr>
          <a:lstStyle/>
          <a:p>
            <a:r>
              <a:rPr lang="nl-NL" dirty="0">
                <a:solidFill>
                  <a:srgbClr val="003366"/>
                </a:solidFill>
              </a:rPr>
              <a:t>Aantal verschoningsverzoeken is de afgelopen jaren behoorlijk toegenomen als gevolg de nieuwe Code </a:t>
            </a:r>
            <a:r>
              <a:rPr lang="nl-NL" dirty="0" err="1">
                <a:solidFill>
                  <a:srgbClr val="003366"/>
                </a:solidFill>
              </a:rPr>
              <a:t>Zaakstoedeling</a:t>
            </a:r>
            <a:endParaRPr lang="nl-NL" dirty="0">
              <a:solidFill>
                <a:srgbClr val="003366"/>
              </a:solidFill>
            </a:endParaRPr>
          </a:p>
          <a:p>
            <a:endParaRPr lang="nl-NL" dirty="0">
              <a:solidFill>
                <a:srgbClr val="003366"/>
              </a:solidFill>
            </a:endParaRPr>
          </a:p>
          <a:p>
            <a:r>
              <a:rPr lang="nl-NL" dirty="0">
                <a:solidFill>
                  <a:srgbClr val="003366"/>
                </a:solidFill>
              </a:rPr>
              <a:t>Als naam van behandelend rechter aan partijen bekend is gemaakt mag de rechter zich in beginsel niet meer laten vervangen zonder toestemming van de verschoningskamer</a:t>
            </a:r>
          </a:p>
          <a:p>
            <a:endParaRPr lang="nl-NL" dirty="0">
              <a:solidFill>
                <a:srgbClr val="003366"/>
              </a:solidFill>
            </a:endParaRPr>
          </a:p>
          <a:p>
            <a:r>
              <a:rPr lang="nl-NL" dirty="0">
                <a:solidFill>
                  <a:srgbClr val="003366"/>
                </a:solidFill>
              </a:rPr>
              <a:t>Veel gerechten hebben daar een “trucje” op bedacht door aan partijen te melden dat de zaak behandeld wordt door mr. X, tenzij binnen 5 dagen voor de zitting een andere naam wordt bekend gemaakt.</a:t>
            </a:r>
          </a:p>
          <a:p>
            <a:endParaRPr lang="en-US"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24</a:t>
            </a:fld>
            <a:endParaRPr lang="nl-NL"/>
          </a:p>
        </p:txBody>
      </p:sp>
    </p:spTree>
    <p:extLst>
      <p:ext uri="{BB962C8B-B14F-4D97-AF65-F5344CB8AC3E}">
        <p14:creationId xmlns:p14="http://schemas.microsoft.com/office/powerpoint/2010/main" val="878182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946205" y="302151"/>
            <a:ext cx="5511746" cy="636103"/>
          </a:xfrm>
        </p:spPr>
        <p:txBody>
          <a:bodyPr>
            <a:normAutofit/>
          </a:bodyPr>
          <a:lstStyle/>
          <a:p>
            <a:r>
              <a:rPr lang="en-US" dirty="0" err="1"/>
              <a:t>Kortom</a:t>
            </a:r>
            <a:r>
              <a:rPr lang="en-US" dirty="0"/>
              <a:t>…</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349857" y="2043485"/>
            <a:ext cx="8229787" cy="4078709"/>
          </a:xfrm>
        </p:spPr>
        <p:txBody>
          <a:bodyPr>
            <a:normAutofit/>
          </a:bodyPr>
          <a:lstStyle/>
          <a:p>
            <a:pPr>
              <a:lnSpc>
                <a:spcPct val="80000"/>
              </a:lnSpc>
              <a:buClr>
                <a:schemeClr val="folHlink"/>
              </a:buClr>
            </a:pPr>
            <a:r>
              <a:rPr lang="nl-NL" dirty="0">
                <a:solidFill>
                  <a:srgbClr val="003366"/>
                </a:solidFill>
              </a:rPr>
              <a:t>Geen reden om reclame te maken voor het middel van wraking – wrakingskamer heeft het druk zat….</a:t>
            </a:r>
            <a:br>
              <a:rPr lang="nl-NL" dirty="0">
                <a:solidFill>
                  <a:srgbClr val="003366"/>
                </a:solidFill>
              </a:rPr>
            </a:br>
            <a:br>
              <a:rPr lang="nl-NL" dirty="0">
                <a:solidFill>
                  <a:srgbClr val="003366"/>
                </a:solidFill>
              </a:rPr>
            </a:br>
            <a:endParaRPr lang="nl-NL" dirty="0">
              <a:solidFill>
                <a:srgbClr val="003366"/>
              </a:solidFill>
            </a:endParaRPr>
          </a:p>
          <a:p>
            <a:pPr>
              <a:lnSpc>
                <a:spcPct val="80000"/>
              </a:lnSpc>
              <a:buClr>
                <a:schemeClr val="folHlink"/>
              </a:buClr>
            </a:pPr>
            <a:r>
              <a:rPr lang="nl-NL" dirty="0">
                <a:solidFill>
                  <a:srgbClr val="003366"/>
                </a:solidFill>
              </a:rPr>
              <a:t>Van de andere kant heel soms loopt een zitting “uit de rails” en kan het handig zijn om het middel van wraking in de strijd te gooien </a:t>
            </a:r>
            <a:br>
              <a:rPr lang="nl-NL" dirty="0">
                <a:solidFill>
                  <a:srgbClr val="003366"/>
                </a:solidFill>
              </a:rPr>
            </a:br>
            <a:endParaRPr lang="nl-NL" dirty="0">
              <a:solidFill>
                <a:srgbClr val="003366"/>
              </a:solidFill>
            </a:endParaRPr>
          </a:p>
          <a:p>
            <a:pPr>
              <a:lnSpc>
                <a:spcPct val="80000"/>
              </a:lnSpc>
              <a:buClr>
                <a:schemeClr val="folHlink"/>
              </a:buClr>
            </a:pPr>
            <a:r>
              <a:rPr lang="nl-NL" dirty="0">
                <a:solidFill>
                  <a:srgbClr val="003366"/>
                </a:solidFill>
              </a:rPr>
              <a:t>Kan ook helpen om te “dreigen” met het middel van wraking</a:t>
            </a:r>
          </a:p>
          <a:p>
            <a:pPr>
              <a:lnSpc>
                <a:spcPct val="80000"/>
              </a:lnSpc>
              <a:buClr>
                <a:schemeClr val="folHlink"/>
              </a:buClr>
            </a:pPr>
            <a:endParaRPr lang="nl-NL" dirty="0">
              <a:solidFill>
                <a:srgbClr val="003366"/>
              </a:solidFill>
            </a:endParaRPr>
          </a:p>
          <a:p>
            <a:pPr>
              <a:lnSpc>
                <a:spcPct val="80000"/>
              </a:lnSpc>
              <a:buClr>
                <a:schemeClr val="folHlink"/>
              </a:buClr>
            </a:pPr>
            <a:r>
              <a:rPr lang="nl-NL" dirty="0">
                <a:solidFill>
                  <a:srgbClr val="003366"/>
                </a:solidFill>
              </a:rPr>
              <a:t>Meeste rechters vinden een wrakingverzoek heel vervelend</a:t>
            </a:r>
          </a:p>
          <a:p>
            <a:endParaRPr lang="en-US"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25</a:t>
            </a:fld>
            <a:endParaRPr lang="nl-NL"/>
          </a:p>
        </p:txBody>
      </p:sp>
    </p:spTree>
    <p:extLst>
      <p:ext uri="{BB962C8B-B14F-4D97-AF65-F5344CB8AC3E}">
        <p14:creationId xmlns:p14="http://schemas.microsoft.com/office/powerpoint/2010/main" val="937929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p:txBody>
          <a:bodyPr/>
          <a:lstStyle/>
          <a:p>
            <a:r>
              <a:rPr lang="en-US" sz="3200" dirty="0" err="1"/>
              <a:t>Vragen</a:t>
            </a:r>
            <a:r>
              <a:rPr lang="en-US" sz="3200" dirty="0"/>
              <a:t>..???</a:t>
            </a:r>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26</a:t>
            </a:fld>
            <a:endParaRPr lang="nl-NL"/>
          </a:p>
        </p:txBody>
      </p:sp>
      <p:pic>
        <p:nvPicPr>
          <p:cNvPr id="5" name="Tijdelijke aanduiding voor inhoud 5" descr="vraagteken.jpg">
            <a:extLst>
              <a:ext uri="{FF2B5EF4-FFF2-40B4-BE49-F238E27FC236}">
                <a16:creationId xmlns:a16="http://schemas.microsoft.com/office/drawing/2014/main" id="{E76A4DC1-B8A4-A84D-F337-2700334F786C}"/>
              </a:ext>
            </a:extLst>
          </p:cNvPr>
          <p:cNvPicPr>
            <a:picLocks noGrp="1" noChangeAspect="1"/>
          </p:cNvPicPr>
          <p:nvPr>
            <p:ph idx="1"/>
          </p:nvPr>
        </p:nvPicPr>
        <p:blipFill rotWithShape="1">
          <a:blip r:embed="rId2" cstate="print"/>
          <a:srcRect l="-119159" t="-3172" r="-62088" b="-6628"/>
          <a:stretch/>
        </p:blipFill>
        <p:spPr bwMode="auto">
          <a:xfrm>
            <a:off x="1578769" y="3156667"/>
            <a:ext cx="7159714" cy="3101010"/>
          </a:xfrm>
          <a:prstGeom prst="rect">
            <a:avLst/>
          </a:prstGeom>
          <a:noFill/>
          <a:ln w="9525">
            <a:noFill/>
            <a:miter lim="800000"/>
            <a:headEnd/>
            <a:tailEnd/>
          </a:ln>
        </p:spPr>
      </p:pic>
    </p:spTree>
    <p:extLst>
      <p:ext uri="{BB962C8B-B14F-4D97-AF65-F5344CB8AC3E}">
        <p14:creationId xmlns:p14="http://schemas.microsoft.com/office/powerpoint/2010/main" val="2470559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a:extLst>
              <a:ext uri="{FF2B5EF4-FFF2-40B4-BE49-F238E27FC236}">
                <a16:creationId xmlns:a16="http://schemas.microsoft.com/office/drawing/2014/main" id="{8F0EA7A7-5C53-4596-91A9-BA6D70150E70}"/>
              </a:ext>
            </a:extLst>
          </p:cNvPr>
          <p:cNvSpPr>
            <a:spLocks noGrp="1"/>
          </p:cNvSpPr>
          <p:nvPr>
            <p:ph idx="1"/>
          </p:nvPr>
        </p:nvSpPr>
        <p:spPr/>
        <p:txBody>
          <a:bodyPr>
            <a:normAutofit/>
          </a:bodyPr>
          <a:lstStyle/>
          <a:p>
            <a:pPr marL="0" indent="0" algn="ctr">
              <a:lnSpc>
                <a:spcPct val="150000"/>
              </a:lnSpc>
              <a:buNone/>
            </a:pPr>
            <a:r>
              <a:rPr lang="nl-NL" sz="4500" dirty="0">
                <a:latin typeface="ScalaSans Regular"/>
              </a:rPr>
              <a:t>Dank voor uw aandacht</a:t>
            </a:r>
          </a:p>
          <a:p>
            <a:pPr marL="0" indent="0">
              <a:buNone/>
            </a:pPr>
            <a:endParaRPr lang="nl-NL" dirty="0"/>
          </a:p>
        </p:txBody>
      </p:sp>
    </p:spTree>
    <p:extLst>
      <p:ext uri="{BB962C8B-B14F-4D97-AF65-F5344CB8AC3E}">
        <p14:creationId xmlns:p14="http://schemas.microsoft.com/office/powerpoint/2010/main" val="336023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1524000" y="322262"/>
            <a:ext cx="6096000" cy="695505"/>
          </a:xfrm>
        </p:spPr>
        <p:txBody>
          <a:bodyPr/>
          <a:lstStyle/>
          <a:p>
            <a:r>
              <a:rPr lang="en-US" dirty="0" err="1"/>
              <a:t>Wettelijke</a:t>
            </a:r>
            <a:r>
              <a:rPr lang="en-US" dirty="0"/>
              <a:t> basis </a:t>
            </a:r>
            <a:r>
              <a:rPr lang="en-US" dirty="0" err="1"/>
              <a:t>wraking</a:t>
            </a:r>
            <a:endParaRPr lang="en-US" dirty="0"/>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938254" y="2107097"/>
            <a:ext cx="6681746" cy="4428642"/>
          </a:xfrm>
        </p:spPr>
        <p:txBody>
          <a:bodyPr>
            <a:normAutofit/>
          </a:bodyPr>
          <a:lstStyle/>
          <a:p>
            <a:r>
              <a:rPr lang="en-US" sz="1800" dirty="0" err="1">
                <a:solidFill>
                  <a:srgbClr val="003366"/>
                </a:solidFill>
              </a:rPr>
              <a:t>Civiele</a:t>
            </a:r>
            <a:r>
              <a:rPr lang="en-US" sz="1800" dirty="0">
                <a:solidFill>
                  <a:srgbClr val="003366"/>
                </a:solidFill>
              </a:rPr>
              <a:t> </a:t>
            </a:r>
            <a:r>
              <a:rPr lang="en-US" sz="1800" dirty="0" err="1">
                <a:solidFill>
                  <a:srgbClr val="003366"/>
                </a:solidFill>
              </a:rPr>
              <a:t>zaken</a:t>
            </a:r>
            <a:r>
              <a:rPr lang="en-US" sz="1800" dirty="0">
                <a:solidFill>
                  <a:srgbClr val="003366"/>
                </a:solidFill>
              </a:rPr>
              <a:t>: </a:t>
            </a:r>
            <a:r>
              <a:rPr lang="en-US" sz="1800" dirty="0" err="1">
                <a:solidFill>
                  <a:srgbClr val="003366"/>
                </a:solidFill>
              </a:rPr>
              <a:t>artt</a:t>
            </a:r>
            <a:r>
              <a:rPr lang="en-US" sz="1800" dirty="0">
                <a:solidFill>
                  <a:srgbClr val="003366"/>
                </a:solidFill>
              </a:rPr>
              <a:t>. 36- 39 Rv.</a:t>
            </a:r>
          </a:p>
          <a:p>
            <a:endParaRPr lang="en-US" sz="1800" dirty="0">
              <a:solidFill>
                <a:srgbClr val="003366"/>
              </a:solidFill>
            </a:endParaRPr>
          </a:p>
          <a:p>
            <a:r>
              <a:rPr lang="en-US" sz="1800" dirty="0" err="1">
                <a:solidFill>
                  <a:srgbClr val="003366"/>
                </a:solidFill>
              </a:rPr>
              <a:t>Bestuurszaken</a:t>
            </a:r>
            <a:r>
              <a:rPr lang="en-US" sz="1800" dirty="0">
                <a:solidFill>
                  <a:srgbClr val="003366"/>
                </a:solidFill>
              </a:rPr>
              <a:t>: </a:t>
            </a:r>
            <a:r>
              <a:rPr lang="en-US" sz="1800" dirty="0" err="1">
                <a:solidFill>
                  <a:srgbClr val="003366"/>
                </a:solidFill>
              </a:rPr>
              <a:t>artt</a:t>
            </a:r>
            <a:r>
              <a:rPr lang="en-US" sz="1800" dirty="0">
                <a:solidFill>
                  <a:srgbClr val="003366"/>
                </a:solidFill>
              </a:rPr>
              <a:t>. 8:15 </a:t>
            </a:r>
            <a:r>
              <a:rPr lang="en-US" sz="1800" dirty="0" err="1">
                <a:solidFill>
                  <a:srgbClr val="003366"/>
                </a:solidFill>
              </a:rPr>
              <a:t>Awb</a:t>
            </a:r>
            <a:endParaRPr lang="en-US" sz="1800" dirty="0">
              <a:solidFill>
                <a:srgbClr val="003366"/>
              </a:solidFill>
            </a:endParaRPr>
          </a:p>
          <a:p>
            <a:endParaRPr lang="en-US" sz="1800" dirty="0">
              <a:solidFill>
                <a:srgbClr val="003366"/>
              </a:solidFill>
            </a:endParaRPr>
          </a:p>
          <a:p>
            <a:r>
              <a:rPr lang="en-US" sz="1800" dirty="0" err="1">
                <a:solidFill>
                  <a:srgbClr val="003366"/>
                </a:solidFill>
              </a:rPr>
              <a:t>Strafzaken</a:t>
            </a:r>
            <a:r>
              <a:rPr lang="en-US" sz="1800" dirty="0">
                <a:solidFill>
                  <a:srgbClr val="003366"/>
                </a:solidFill>
              </a:rPr>
              <a:t>: art. 512 </a:t>
            </a:r>
            <a:r>
              <a:rPr lang="en-US" sz="1800" dirty="0" err="1">
                <a:solidFill>
                  <a:srgbClr val="003366"/>
                </a:solidFill>
              </a:rPr>
              <a:t>Sv</a:t>
            </a:r>
            <a:endParaRPr lang="en-US" sz="1800" dirty="0">
              <a:solidFill>
                <a:srgbClr val="003366"/>
              </a:solidFill>
            </a:endParaRPr>
          </a:p>
          <a:p>
            <a:endParaRPr lang="en-US" sz="1800" dirty="0">
              <a:solidFill>
                <a:srgbClr val="003366"/>
              </a:solidFill>
            </a:endParaRPr>
          </a:p>
          <a:p>
            <a:r>
              <a:rPr lang="en-US" sz="1800" dirty="0">
                <a:solidFill>
                  <a:srgbClr val="003366"/>
                </a:solidFill>
              </a:rPr>
              <a:t>In alle </a:t>
            </a:r>
            <a:r>
              <a:rPr lang="en-US" sz="1800" dirty="0" err="1">
                <a:solidFill>
                  <a:srgbClr val="003366"/>
                </a:solidFill>
              </a:rPr>
              <a:t>gevallen</a:t>
            </a:r>
            <a:r>
              <a:rPr lang="en-US" sz="1800" dirty="0">
                <a:solidFill>
                  <a:srgbClr val="003366"/>
                </a:solidFill>
              </a:rPr>
              <a:t> is de </a:t>
            </a:r>
            <a:r>
              <a:rPr lang="en-US" sz="1800" dirty="0" err="1">
                <a:solidFill>
                  <a:srgbClr val="003366"/>
                </a:solidFill>
              </a:rPr>
              <a:t>grond</a:t>
            </a:r>
            <a:r>
              <a:rPr lang="en-US" sz="1800" dirty="0">
                <a:solidFill>
                  <a:srgbClr val="003366"/>
                </a:solidFill>
              </a:rPr>
              <a:t> “</a:t>
            </a:r>
            <a:r>
              <a:rPr lang="en-US" sz="1800" dirty="0" err="1">
                <a:solidFill>
                  <a:srgbClr val="003366"/>
                </a:solidFill>
              </a:rPr>
              <a:t>feiten</a:t>
            </a:r>
            <a:r>
              <a:rPr lang="en-US" sz="1800" dirty="0">
                <a:solidFill>
                  <a:srgbClr val="003366"/>
                </a:solidFill>
              </a:rPr>
              <a:t> of </a:t>
            </a:r>
            <a:r>
              <a:rPr lang="en-US" sz="1800" dirty="0" err="1">
                <a:solidFill>
                  <a:srgbClr val="003366"/>
                </a:solidFill>
              </a:rPr>
              <a:t>omstandigheden</a:t>
            </a:r>
            <a:r>
              <a:rPr lang="en-US" sz="1800" dirty="0">
                <a:solidFill>
                  <a:srgbClr val="003366"/>
                </a:solidFill>
              </a:rPr>
              <a:t> </a:t>
            </a:r>
            <a:r>
              <a:rPr lang="en-US" sz="1800" dirty="0" err="1">
                <a:solidFill>
                  <a:srgbClr val="003366"/>
                </a:solidFill>
              </a:rPr>
              <a:t>waardoor</a:t>
            </a:r>
            <a:r>
              <a:rPr lang="en-US" sz="1800" dirty="0">
                <a:solidFill>
                  <a:srgbClr val="003366"/>
                </a:solidFill>
              </a:rPr>
              <a:t> de </a:t>
            </a:r>
            <a:r>
              <a:rPr lang="en-US" sz="1800" dirty="0" err="1">
                <a:solidFill>
                  <a:srgbClr val="003366"/>
                </a:solidFill>
              </a:rPr>
              <a:t>rechterlijke</a:t>
            </a:r>
            <a:r>
              <a:rPr lang="en-US" sz="1800" dirty="0">
                <a:solidFill>
                  <a:srgbClr val="003366"/>
                </a:solidFill>
              </a:rPr>
              <a:t> </a:t>
            </a:r>
            <a:r>
              <a:rPr lang="en-US" sz="1800" dirty="0" err="1">
                <a:solidFill>
                  <a:srgbClr val="003366"/>
                </a:solidFill>
              </a:rPr>
              <a:t>onpartijdigheid</a:t>
            </a:r>
            <a:r>
              <a:rPr lang="en-US" sz="1800" dirty="0">
                <a:solidFill>
                  <a:srgbClr val="003366"/>
                </a:solidFill>
              </a:rPr>
              <a:t> </a:t>
            </a:r>
            <a:r>
              <a:rPr lang="en-US" sz="1800" dirty="0" err="1">
                <a:solidFill>
                  <a:srgbClr val="003366"/>
                </a:solidFill>
              </a:rPr>
              <a:t>schade</a:t>
            </a:r>
            <a:r>
              <a:rPr lang="en-US" sz="1800" dirty="0">
                <a:solidFill>
                  <a:srgbClr val="003366"/>
                </a:solidFill>
              </a:rPr>
              <a:t> </a:t>
            </a:r>
            <a:r>
              <a:rPr lang="en-US" sz="1800" dirty="0" err="1">
                <a:solidFill>
                  <a:srgbClr val="003366"/>
                </a:solidFill>
              </a:rPr>
              <a:t>zou</a:t>
            </a:r>
            <a:r>
              <a:rPr lang="en-US" sz="1800" dirty="0">
                <a:solidFill>
                  <a:srgbClr val="003366"/>
                </a:solidFill>
              </a:rPr>
              <a:t> </a:t>
            </a:r>
            <a:r>
              <a:rPr lang="en-US" sz="1800" dirty="0" err="1">
                <a:solidFill>
                  <a:srgbClr val="003366"/>
                </a:solidFill>
              </a:rPr>
              <a:t>kunnen</a:t>
            </a:r>
            <a:r>
              <a:rPr lang="en-US" sz="1800" dirty="0">
                <a:solidFill>
                  <a:srgbClr val="003366"/>
                </a:solidFill>
              </a:rPr>
              <a:t> </a:t>
            </a:r>
            <a:r>
              <a:rPr lang="en-US" sz="1800" dirty="0" err="1">
                <a:solidFill>
                  <a:srgbClr val="003366"/>
                </a:solidFill>
              </a:rPr>
              <a:t>lijden</a:t>
            </a:r>
            <a:r>
              <a:rPr lang="en-US" sz="1800" dirty="0">
                <a:solidFill>
                  <a:srgbClr val="003366"/>
                </a:solidFill>
              </a:rPr>
              <a:t>”.</a:t>
            </a:r>
          </a:p>
          <a:p>
            <a:endParaRPr lang="en-US" sz="1800" dirty="0">
              <a:solidFill>
                <a:srgbClr val="003366"/>
              </a:solidFill>
            </a:endParaRPr>
          </a:p>
          <a:p>
            <a:pPr marL="0" indent="0">
              <a:buNone/>
            </a:pPr>
            <a:endParaRPr lang="en-US"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3</a:t>
            </a:fld>
            <a:endParaRPr lang="nl-NL"/>
          </a:p>
        </p:txBody>
      </p:sp>
    </p:spTree>
    <p:extLst>
      <p:ext uri="{BB962C8B-B14F-4D97-AF65-F5344CB8AC3E}">
        <p14:creationId xmlns:p14="http://schemas.microsoft.com/office/powerpoint/2010/main" val="643815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1924215" y="166977"/>
            <a:ext cx="4533735" cy="818985"/>
          </a:xfrm>
        </p:spPr>
        <p:txBody>
          <a:bodyPr/>
          <a:lstStyle/>
          <a:p>
            <a:r>
              <a:rPr lang="en-US" dirty="0"/>
              <a:t>Hoe in </a:t>
            </a:r>
            <a:r>
              <a:rPr lang="en-US" dirty="0" err="1"/>
              <a:t>te</a:t>
            </a:r>
            <a:r>
              <a:rPr lang="en-US" dirty="0"/>
              <a:t> </a:t>
            </a:r>
            <a:r>
              <a:rPr lang="en-US" dirty="0" err="1"/>
              <a:t>dienen</a:t>
            </a:r>
            <a:r>
              <a:rPr lang="en-US" dirty="0"/>
              <a:t>?</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564356" y="1844703"/>
            <a:ext cx="8058150" cy="4156047"/>
          </a:xfrm>
        </p:spPr>
        <p:txBody>
          <a:bodyPr>
            <a:normAutofit fontScale="92500"/>
          </a:bodyPr>
          <a:lstStyle/>
          <a:p>
            <a:r>
              <a:rPr lang="en-US" sz="2100" dirty="0" err="1">
                <a:solidFill>
                  <a:srgbClr val="003366"/>
                </a:solidFill>
              </a:rPr>
              <a:t>Mondeling</a:t>
            </a:r>
            <a:r>
              <a:rPr lang="en-US" sz="2100" dirty="0">
                <a:solidFill>
                  <a:srgbClr val="003366"/>
                </a:solidFill>
              </a:rPr>
              <a:t> ter </a:t>
            </a:r>
            <a:r>
              <a:rPr lang="en-US" sz="2100" dirty="0" err="1">
                <a:solidFill>
                  <a:srgbClr val="003366"/>
                </a:solidFill>
              </a:rPr>
              <a:t>zitting</a:t>
            </a:r>
            <a:r>
              <a:rPr lang="en-US" sz="2100" dirty="0">
                <a:solidFill>
                  <a:srgbClr val="003366"/>
                </a:solidFill>
              </a:rPr>
              <a:t> – </a:t>
            </a:r>
            <a:r>
              <a:rPr lang="en-US" sz="2100" dirty="0" err="1">
                <a:solidFill>
                  <a:srgbClr val="003366"/>
                </a:solidFill>
              </a:rPr>
              <a:t>griffier</a:t>
            </a:r>
            <a:r>
              <a:rPr lang="en-US" sz="2100" dirty="0">
                <a:solidFill>
                  <a:srgbClr val="003366"/>
                </a:solidFill>
              </a:rPr>
              <a:t> </a:t>
            </a:r>
            <a:r>
              <a:rPr lang="en-US" sz="2100" dirty="0" err="1">
                <a:solidFill>
                  <a:srgbClr val="003366"/>
                </a:solidFill>
              </a:rPr>
              <a:t>moet</a:t>
            </a:r>
            <a:r>
              <a:rPr lang="en-US" sz="2100" dirty="0">
                <a:solidFill>
                  <a:srgbClr val="003366"/>
                </a:solidFill>
              </a:rPr>
              <a:t> dan in het </a:t>
            </a:r>
            <a:r>
              <a:rPr lang="en-US" sz="2100" dirty="0" err="1">
                <a:solidFill>
                  <a:srgbClr val="003366"/>
                </a:solidFill>
              </a:rPr>
              <a:t>pv</a:t>
            </a:r>
            <a:r>
              <a:rPr lang="en-US" sz="2100" dirty="0">
                <a:solidFill>
                  <a:srgbClr val="003366"/>
                </a:solidFill>
              </a:rPr>
              <a:t> van de </a:t>
            </a:r>
            <a:r>
              <a:rPr lang="en-US" sz="2100" dirty="0" err="1">
                <a:solidFill>
                  <a:srgbClr val="003366"/>
                </a:solidFill>
              </a:rPr>
              <a:t>zitting</a:t>
            </a:r>
            <a:r>
              <a:rPr lang="en-US" sz="2100" dirty="0">
                <a:solidFill>
                  <a:srgbClr val="003366"/>
                </a:solidFill>
              </a:rPr>
              <a:t> de </a:t>
            </a:r>
            <a:r>
              <a:rPr lang="en-US" sz="2100" dirty="0" err="1">
                <a:solidFill>
                  <a:srgbClr val="003366"/>
                </a:solidFill>
              </a:rPr>
              <a:t>gronden</a:t>
            </a:r>
            <a:r>
              <a:rPr lang="en-US" sz="2100" dirty="0">
                <a:solidFill>
                  <a:srgbClr val="003366"/>
                </a:solidFill>
              </a:rPr>
              <a:t> van de </a:t>
            </a:r>
            <a:r>
              <a:rPr lang="en-US" sz="2100" dirty="0" err="1">
                <a:solidFill>
                  <a:srgbClr val="003366"/>
                </a:solidFill>
              </a:rPr>
              <a:t>wraking</a:t>
            </a:r>
            <a:r>
              <a:rPr lang="en-US" sz="2100" dirty="0">
                <a:solidFill>
                  <a:srgbClr val="003366"/>
                </a:solidFill>
              </a:rPr>
              <a:t> </a:t>
            </a:r>
            <a:r>
              <a:rPr lang="en-US" sz="2100" dirty="0" err="1">
                <a:solidFill>
                  <a:srgbClr val="003366"/>
                </a:solidFill>
              </a:rPr>
              <a:t>vermelden</a:t>
            </a:r>
            <a:r>
              <a:rPr lang="en-US" sz="2100" dirty="0">
                <a:solidFill>
                  <a:srgbClr val="003366"/>
                </a:solidFill>
              </a:rPr>
              <a:t>, </a:t>
            </a:r>
            <a:r>
              <a:rPr lang="en-US" sz="2100" dirty="0" err="1">
                <a:solidFill>
                  <a:srgbClr val="003366"/>
                </a:solidFill>
              </a:rPr>
              <a:t>zie</a:t>
            </a:r>
            <a:r>
              <a:rPr lang="nl-NL" sz="2100" dirty="0">
                <a:solidFill>
                  <a:srgbClr val="003366"/>
                </a:solidFill>
              </a:rPr>
              <a:t> (art. 8:15, lid 3 </a:t>
            </a:r>
            <a:r>
              <a:rPr lang="nl-NL" sz="2100" dirty="0" err="1">
                <a:solidFill>
                  <a:srgbClr val="003366"/>
                </a:solidFill>
              </a:rPr>
              <a:t>Abw</a:t>
            </a:r>
            <a:r>
              <a:rPr lang="nl-NL" sz="2100" dirty="0">
                <a:solidFill>
                  <a:srgbClr val="003366"/>
                </a:solidFill>
              </a:rPr>
              <a:t>, art. 37, lid 3 Rv, art. 513, lid 3 Sv).</a:t>
            </a:r>
            <a:endParaRPr lang="en-US" sz="2100" dirty="0">
              <a:solidFill>
                <a:srgbClr val="003366"/>
              </a:solidFill>
            </a:endParaRPr>
          </a:p>
          <a:p>
            <a:endParaRPr lang="en-US" sz="2100" dirty="0">
              <a:solidFill>
                <a:srgbClr val="003366"/>
              </a:solidFill>
            </a:endParaRPr>
          </a:p>
          <a:p>
            <a:r>
              <a:rPr lang="en-US" sz="2100" dirty="0">
                <a:solidFill>
                  <a:srgbClr val="003366"/>
                </a:solidFill>
              </a:rPr>
              <a:t>Na </a:t>
            </a:r>
            <a:r>
              <a:rPr lang="en-US" sz="2100" dirty="0" err="1">
                <a:solidFill>
                  <a:srgbClr val="003366"/>
                </a:solidFill>
              </a:rPr>
              <a:t>afloop</a:t>
            </a:r>
            <a:r>
              <a:rPr lang="en-US" sz="2100" dirty="0">
                <a:solidFill>
                  <a:srgbClr val="003366"/>
                </a:solidFill>
              </a:rPr>
              <a:t> van de </a:t>
            </a:r>
            <a:r>
              <a:rPr lang="en-US" sz="2100" dirty="0" err="1">
                <a:solidFill>
                  <a:srgbClr val="003366"/>
                </a:solidFill>
              </a:rPr>
              <a:t>zitting</a:t>
            </a:r>
            <a:r>
              <a:rPr lang="en-US" sz="2100" dirty="0">
                <a:solidFill>
                  <a:srgbClr val="003366"/>
                </a:solidFill>
              </a:rPr>
              <a:t> </a:t>
            </a:r>
            <a:r>
              <a:rPr lang="en-US" sz="2100" dirty="0" err="1">
                <a:solidFill>
                  <a:srgbClr val="003366"/>
                </a:solidFill>
              </a:rPr>
              <a:t>schriftelijk</a:t>
            </a:r>
            <a:r>
              <a:rPr lang="en-US" sz="2100" dirty="0">
                <a:solidFill>
                  <a:srgbClr val="003366"/>
                </a:solidFill>
              </a:rPr>
              <a:t> – </a:t>
            </a:r>
            <a:r>
              <a:rPr lang="en-US" sz="2100" dirty="0" err="1">
                <a:solidFill>
                  <a:srgbClr val="003366"/>
                </a:solidFill>
              </a:rPr>
              <a:t>gericht</a:t>
            </a:r>
            <a:r>
              <a:rPr lang="en-US" sz="2100" dirty="0">
                <a:solidFill>
                  <a:srgbClr val="003366"/>
                </a:solidFill>
              </a:rPr>
              <a:t> </a:t>
            </a:r>
            <a:r>
              <a:rPr lang="en-US" sz="2100" dirty="0" err="1">
                <a:solidFill>
                  <a:srgbClr val="003366"/>
                </a:solidFill>
              </a:rPr>
              <a:t>aan</a:t>
            </a:r>
            <a:r>
              <a:rPr lang="en-US" sz="2100" dirty="0">
                <a:solidFill>
                  <a:srgbClr val="003366"/>
                </a:solidFill>
              </a:rPr>
              <a:t> de </a:t>
            </a:r>
            <a:r>
              <a:rPr lang="en-US" sz="2100" dirty="0" err="1">
                <a:solidFill>
                  <a:srgbClr val="003366"/>
                </a:solidFill>
              </a:rPr>
              <a:t>griffier</a:t>
            </a:r>
            <a:r>
              <a:rPr lang="en-US" sz="2100" dirty="0">
                <a:solidFill>
                  <a:srgbClr val="003366"/>
                </a:solidFill>
              </a:rPr>
              <a:t> van de </a:t>
            </a:r>
            <a:r>
              <a:rPr lang="en-US" sz="2100" dirty="0" err="1">
                <a:solidFill>
                  <a:srgbClr val="003366"/>
                </a:solidFill>
              </a:rPr>
              <a:t>wrakingskamer</a:t>
            </a:r>
            <a:endParaRPr lang="en-US" sz="2100" dirty="0">
              <a:solidFill>
                <a:srgbClr val="003366"/>
              </a:solidFill>
            </a:endParaRPr>
          </a:p>
          <a:p>
            <a:endParaRPr lang="en-US" sz="2100" dirty="0">
              <a:solidFill>
                <a:srgbClr val="003366"/>
              </a:solidFill>
            </a:endParaRPr>
          </a:p>
          <a:p>
            <a:r>
              <a:rPr lang="en-US" sz="2100" dirty="0">
                <a:solidFill>
                  <a:srgbClr val="003366"/>
                </a:solidFill>
              </a:rPr>
              <a:t>Let op: de wet </a:t>
            </a:r>
            <a:r>
              <a:rPr lang="en-US" sz="2100" dirty="0" err="1">
                <a:solidFill>
                  <a:srgbClr val="003366"/>
                </a:solidFill>
              </a:rPr>
              <a:t>bepaalt</a:t>
            </a:r>
            <a:r>
              <a:rPr lang="en-US" sz="2100" dirty="0">
                <a:solidFill>
                  <a:srgbClr val="003366"/>
                </a:solidFill>
              </a:rPr>
              <a:t> </a:t>
            </a:r>
            <a:r>
              <a:rPr lang="en-US" sz="2100" dirty="0" err="1">
                <a:solidFill>
                  <a:srgbClr val="003366"/>
                </a:solidFill>
              </a:rPr>
              <a:t>dat</a:t>
            </a:r>
            <a:r>
              <a:rPr lang="en-US" sz="2100" dirty="0">
                <a:solidFill>
                  <a:srgbClr val="003366"/>
                </a:solidFill>
              </a:rPr>
              <a:t> het </a:t>
            </a:r>
            <a:r>
              <a:rPr lang="en-US" sz="2100" dirty="0" err="1">
                <a:solidFill>
                  <a:srgbClr val="003366"/>
                </a:solidFill>
              </a:rPr>
              <a:t>verzoek</a:t>
            </a:r>
            <a:r>
              <a:rPr lang="en-US" sz="2100" dirty="0">
                <a:solidFill>
                  <a:srgbClr val="003366"/>
                </a:solidFill>
              </a:rPr>
              <a:t> </a:t>
            </a:r>
            <a:r>
              <a:rPr lang="en-US" sz="2100" dirty="0" err="1">
                <a:solidFill>
                  <a:srgbClr val="003366"/>
                </a:solidFill>
              </a:rPr>
              <a:t>moet</a:t>
            </a:r>
            <a:r>
              <a:rPr lang="en-US" sz="2100" dirty="0">
                <a:solidFill>
                  <a:srgbClr val="003366"/>
                </a:solidFill>
              </a:rPr>
              <a:t> </a:t>
            </a:r>
            <a:r>
              <a:rPr lang="en-US" sz="2100" dirty="0" err="1">
                <a:solidFill>
                  <a:srgbClr val="003366"/>
                </a:solidFill>
              </a:rPr>
              <a:t>worden</a:t>
            </a:r>
            <a:r>
              <a:rPr lang="en-US" sz="2100" dirty="0">
                <a:solidFill>
                  <a:srgbClr val="003366"/>
                </a:solidFill>
              </a:rPr>
              <a:t> </a:t>
            </a:r>
            <a:r>
              <a:rPr lang="en-US" sz="2100" dirty="0" err="1">
                <a:solidFill>
                  <a:srgbClr val="003366"/>
                </a:solidFill>
              </a:rPr>
              <a:t>gedaan</a:t>
            </a:r>
            <a:r>
              <a:rPr lang="en-US" sz="2100" dirty="0">
                <a:solidFill>
                  <a:srgbClr val="003366"/>
                </a:solidFill>
              </a:rPr>
              <a:t>, </a:t>
            </a:r>
            <a:r>
              <a:rPr lang="en-US" sz="2100" dirty="0" err="1">
                <a:solidFill>
                  <a:srgbClr val="003366"/>
                </a:solidFill>
              </a:rPr>
              <a:t>zodra</a:t>
            </a:r>
            <a:r>
              <a:rPr lang="en-US" sz="2100" dirty="0">
                <a:solidFill>
                  <a:srgbClr val="003366"/>
                </a:solidFill>
              </a:rPr>
              <a:t> de </a:t>
            </a:r>
            <a:r>
              <a:rPr lang="en-US" sz="2100" dirty="0" err="1">
                <a:solidFill>
                  <a:srgbClr val="003366"/>
                </a:solidFill>
              </a:rPr>
              <a:t>feiten</a:t>
            </a:r>
            <a:r>
              <a:rPr lang="en-US" sz="2100" dirty="0">
                <a:solidFill>
                  <a:srgbClr val="003366"/>
                </a:solidFill>
              </a:rPr>
              <a:t> of de </a:t>
            </a:r>
            <a:r>
              <a:rPr lang="en-US" sz="2100" dirty="0" err="1">
                <a:solidFill>
                  <a:srgbClr val="003366"/>
                </a:solidFill>
              </a:rPr>
              <a:t>omstandigheden</a:t>
            </a:r>
            <a:r>
              <a:rPr lang="en-US" sz="2100" dirty="0">
                <a:solidFill>
                  <a:srgbClr val="003366"/>
                </a:solidFill>
              </a:rPr>
              <a:t> </a:t>
            </a:r>
            <a:r>
              <a:rPr lang="nl-NL" sz="2100" dirty="0">
                <a:solidFill>
                  <a:srgbClr val="003366"/>
                </a:solidFill>
              </a:rPr>
              <a:t>aan</a:t>
            </a:r>
            <a:r>
              <a:rPr lang="en-US" sz="2100" dirty="0">
                <a:solidFill>
                  <a:srgbClr val="003366"/>
                </a:solidFill>
              </a:rPr>
              <a:t> de </a:t>
            </a:r>
            <a:r>
              <a:rPr lang="en-US" sz="2100" dirty="0" err="1">
                <a:solidFill>
                  <a:srgbClr val="003366"/>
                </a:solidFill>
              </a:rPr>
              <a:t>verzoeker</a:t>
            </a:r>
            <a:r>
              <a:rPr lang="en-US" sz="2100" dirty="0">
                <a:solidFill>
                  <a:srgbClr val="003366"/>
                </a:solidFill>
              </a:rPr>
              <a:t> </a:t>
            </a:r>
            <a:r>
              <a:rPr lang="en-US" sz="2100" dirty="0" err="1">
                <a:solidFill>
                  <a:srgbClr val="003366"/>
                </a:solidFill>
              </a:rPr>
              <a:t>bekend</a:t>
            </a:r>
            <a:r>
              <a:rPr lang="en-US" sz="2100" dirty="0">
                <a:solidFill>
                  <a:srgbClr val="003366"/>
                </a:solidFill>
              </a:rPr>
              <a:t> </a:t>
            </a:r>
            <a:r>
              <a:rPr lang="en-US" sz="2100" dirty="0" err="1">
                <a:solidFill>
                  <a:srgbClr val="003366"/>
                </a:solidFill>
              </a:rPr>
              <a:t>zijn</a:t>
            </a:r>
            <a:r>
              <a:rPr lang="en-US" sz="2100" dirty="0">
                <a:solidFill>
                  <a:srgbClr val="003366"/>
                </a:solidFill>
              </a:rPr>
              <a:t> </a:t>
            </a:r>
            <a:r>
              <a:rPr lang="en-US" sz="2100" dirty="0" err="1">
                <a:solidFill>
                  <a:srgbClr val="003366"/>
                </a:solidFill>
              </a:rPr>
              <a:t>geworden</a:t>
            </a:r>
            <a:r>
              <a:rPr lang="en-US" sz="2100" dirty="0">
                <a:solidFill>
                  <a:srgbClr val="003366"/>
                </a:solidFill>
              </a:rPr>
              <a:t>”</a:t>
            </a:r>
          </a:p>
          <a:p>
            <a:endParaRPr lang="en-US" sz="2100" dirty="0">
              <a:solidFill>
                <a:srgbClr val="003366"/>
              </a:solidFill>
            </a:endParaRPr>
          </a:p>
          <a:p>
            <a:r>
              <a:rPr lang="en-US" sz="2100" dirty="0">
                <a:solidFill>
                  <a:srgbClr val="003366"/>
                </a:solidFill>
              </a:rPr>
              <a:t>Geen concrete </a:t>
            </a:r>
            <a:r>
              <a:rPr lang="en-US" sz="2100" dirty="0" err="1">
                <a:solidFill>
                  <a:srgbClr val="003366"/>
                </a:solidFill>
              </a:rPr>
              <a:t>termijn</a:t>
            </a:r>
            <a:r>
              <a:rPr lang="en-US" sz="2100" dirty="0">
                <a:solidFill>
                  <a:srgbClr val="003366"/>
                </a:solidFill>
              </a:rPr>
              <a:t> – </a:t>
            </a:r>
            <a:r>
              <a:rPr lang="en-US" sz="2100" dirty="0" err="1">
                <a:solidFill>
                  <a:srgbClr val="003366"/>
                </a:solidFill>
              </a:rPr>
              <a:t>hangt</a:t>
            </a:r>
            <a:r>
              <a:rPr lang="en-US" sz="2100" dirty="0">
                <a:solidFill>
                  <a:srgbClr val="003366"/>
                </a:solidFill>
              </a:rPr>
              <a:t> </a:t>
            </a:r>
            <a:r>
              <a:rPr lang="en-US" sz="2100" dirty="0" err="1">
                <a:solidFill>
                  <a:srgbClr val="003366"/>
                </a:solidFill>
              </a:rPr>
              <a:t>af</a:t>
            </a:r>
            <a:r>
              <a:rPr lang="en-US" sz="2100" dirty="0">
                <a:solidFill>
                  <a:srgbClr val="003366"/>
                </a:solidFill>
              </a:rPr>
              <a:t> van </a:t>
            </a:r>
            <a:r>
              <a:rPr lang="en-US" sz="2100" dirty="0" err="1">
                <a:solidFill>
                  <a:srgbClr val="003366"/>
                </a:solidFill>
              </a:rPr>
              <a:t>omstandigheden</a:t>
            </a:r>
            <a:r>
              <a:rPr lang="en-US" sz="2100" dirty="0">
                <a:solidFill>
                  <a:srgbClr val="003366"/>
                </a:solidFill>
              </a:rPr>
              <a:t> van het </a:t>
            </a:r>
            <a:r>
              <a:rPr lang="en-US" sz="2100" dirty="0" err="1">
                <a:solidFill>
                  <a:srgbClr val="003366"/>
                </a:solidFill>
              </a:rPr>
              <a:t>geval</a:t>
            </a:r>
            <a:r>
              <a:rPr lang="en-US" sz="2100" dirty="0">
                <a:solidFill>
                  <a:srgbClr val="003366"/>
                </a:solidFill>
              </a:rPr>
              <a:t> – </a:t>
            </a:r>
            <a:r>
              <a:rPr lang="en-US" sz="2100" dirty="0" err="1">
                <a:solidFill>
                  <a:srgbClr val="003366"/>
                </a:solidFill>
              </a:rPr>
              <a:t>termijn</a:t>
            </a:r>
            <a:r>
              <a:rPr lang="en-US" sz="2100" dirty="0">
                <a:solidFill>
                  <a:srgbClr val="003366"/>
                </a:solidFill>
              </a:rPr>
              <a:t> van </a:t>
            </a:r>
            <a:r>
              <a:rPr lang="en-US" sz="2100" dirty="0" err="1">
                <a:solidFill>
                  <a:srgbClr val="003366"/>
                </a:solidFill>
              </a:rPr>
              <a:t>één</a:t>
            </a:r>
            <a:r>
              <a:rPr lang="en-US" sz="2100" dirty="0">
                <a:solidFill>
                  <a:srgbClr val="003366"/>
                </a:solidFill>
              </a:rPr>
              <a:t> week is </a:t>
            </a:r>
            <a:r>
              <a:rPr lang="en-US" sz="2100" dirty="0" err="1">
                <a:solidFill>
                  <a:srgbClr val="003366"/>
                </a:solidFill>
              </a:rPr>
              <a:t>vaak</a:t>
            </a:r>
            <a:r>
              <a:rPr lang="en-US" sz="2100" dirty="0">
                <a:solidFill>
                  <a:srgbClr val="003366"/>
                </a:solidFill>
              </a:rPr>
              <a:t> al </a:t>
            </a:r>
            <a:r>
              <a:rPr lang="en-US" sz="2100" dirty="0" err="1">
                <a:solidFill>
                  <a:srgbClr val="003366"/>
                </a:solidFill>
              </a:rPr>
              <a:t>te</a:t>
            </a:r>
            <a:r>
              <a:rPr lang="en-US" sz="2100" dirty="0">
                <a:solidFill>
                  <a:srgbClr val="003366"/>
                </a:solidFill>
              </a:rPr>
              <a:t> lang – </a:t>
            </a:r>
            <a:r>
              <a:rPr lang="en-US" sz="2100" dirty="0" err="1">
                <a:solidFill>
                  <a:srgbClr val="003366"/>
                </a:solidFill>
              </a:rPr>
              <a:t>leidt</a:t>
            </a:r>
            <a:r>
              <a:rPr lang="en-US" sz="2100" dirty="0">
                <a:solidFill>
                  <a:srgbClr val="003366"/>
                </a:solidFill>
              </a:rPr>
              <a:t> tot </a:t>
            </a:r>
            <a:r>
              <a:rPr lang="en-US" sz="2100" dirty="0" err="1">
                <a:solidFill>
                  <a:srgbClr val="003366"/>
                </a:solidFill>
              </a:rPr>
              <a:t>niet-ontvankelijkheid</a:t>
            </a:r>
            <a:endParaRPr lang="en-US" sz="2100" dirty="0">
              <a:solidFill>
                <a:srgbClr val="003366"/>
              </a:solidFill>
            </a:endParaRPr>
          </a:p>
          <a:p>
            <a:endParaRPr lang="en-US" i="1"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4</a:t>
            </a:fld>
            <a:endParaRPr lang="nl-NL"/>
          </a:p>
        </p:txBody>
      </p:sp>
    </p:spTree>
    <p:extLst>
      <p:ext uri="{BB962C8B-B14F-4D97-AF65-F5344CB8AC3E}">
        <p14:creationId xmlns:p14="http://schemas.microsoft.com/office/powerpoint/2010/main" val="830295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1524000" y="190831"/>
            <a:ext cx="6096000" cy="723569"/>
          </a:xfrm>
        </p:spPr>
        <p:txBody>
          <a:bodyPr>
            <a:normAutofit/>
          </a:bodyPr>
          <a:lstStyle/>
          <a:p>
            <a:r>
              <a:rPr lang="en-US" dirty="0" err="1"/>
              <a:t>Gevolg</a:t>
            </a:r>
            <a:r>
              <a:rPr lang="en-US" dirty="0"/>
              <a:t> van de </a:t>
            </a:r>
            <a:r>
              <a:rPr lang="en-US" dirty="0" err="1"/>
              <a:t>wraking</a:t>
            </a:r>
            <a:r>
              <a:rPr lang="en-US" dirty="0"/>
              <a:t> (1)</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628651" y="1892410"/>
            <a:ext cx="8117784" cy="4965590"/>
          </a:xfrm>
        </p:spPr>
        <p:txBody>
          <a:bodyPr>
            <a:normAutofit fontScale="25000" lnSpcReduction="20000"/>
          </a:bodyPr>
          <a:lstStyle/>
          <a:p>
            <a:r>
              <a:rPr lang="en-US" sz="6400" dirty="0" err="1">
                <a:solidFill>
                  <a:srgbClr val="003366"/>
                </a:solidFill>
              </a:rPr>
              <a:t>Behandeling</a:t>
            </a:r>
            <a:r>
              <a:rPr lang="en-US" sz="6400" dirty="0">
                <a:solidFill>
                  <a:srgbClr val="003366"/>
                </a:solidFill>
              </a:rPr>
              <a:t> van de </a:t>
            </a:r>
            <a:r>
              <a:rPr lang="en-US" sz="6400" dirty="0" err="1">
                <a:solidFill>
                  <a:srgbClr val="003366"/>
                </a:solidFill>
              </a:rPr>
              <a:t>zaak</a:t>
            </a:r>
            <a:r>
              <a:rPr lang="en-US" sz="6400" dirty="0">
                <a:solidFill>
                  <a:srgbClr val="003366"/>
                </a:solidFill>
              </a:rPr>
              <a:t> </a:t>
            </a:r>
            <a:r>
              <a:rPr lang="en-US" sz="6400" dirty="0" err="1">
                <a:solidFill>
                  <a:srgbClr val="003366"/>
                </a:solidFill>
              </a:rPr>
              <a:t>wordt</a:t>
            </a:r>
            <a:r>
              <a:rPr lang="en-US" sz="6400" dirty="0">
                <a:solidFill>
                  <a:srgbClr val="003366"/>
                </a:solidFill>
              </a:rPr>
              <a:t> </a:t>
            </a:r>
            <a:r>
              <a:rPr lang="en-US" sz="6400" dirty="0" err="1">
                <a:solidFill>
                  <a:srgbClr val="003366"/>
                </a:solidFill>
              </a:rPr>
              <a:t>geschorst</a:t>
            </a:r>
            <a:r>
              <a:rPr lang="en-US" sz="6400" dirty="0">
                <a:solidFill>
                  <a:srgbClr val="003366"/>
                </a:solidFill>
              </a:rPr>
              <a:t>, </a:t>
            </a:r>
            <a:r>
              <a:rPr lang="en-US" sz="6400" dirty="0" err="1">
                <a:solidFill>
                  <a:srgbClr val="003366"/>
                </a:solidFill>
              </a:rPr>
              <a:t>zie</a:t>
            </a:r>
            <a:r>
              <a:rPr lang="en-US" sz="6400" dirty="0">
                <a:solidFill>
                  <a:srgbClr val="003366"/>
                </a:solidFill>
              </a:rPr>
              <a:t> </a:t>
            </a:r>
            <a:r>
              <a:rPr lang="nl-NL" sz="6400" dirty="0">
                <a:solidFill>
                  <a:srgbClr val="003366"/>
                </a:solidFill>
              </a:rPr>
              <a:t>art. 8:16, lid 5 </a:t>
            </a:r>
            <a:r>
              <a:rPr lang="nl-NL" sz="6400" dirty="0" err="1">
                <a:solidFill>
                  <a:srgbClr val="003366"/>
                </a:solidFill>
              </a:rPr>
              <a:t>Abw</a:t>
            </a:r>
            <a:r>
              <a:rPr lang="nl-NL" sz="6400" dirty="0">
                <a:solidFill>
                  <a:srgbClr val="003366"/>
                </a:solidFill>
              </a:rPr>
              <a:t>, art. 37, lid 5 Rv, art. 513, lid 5 Sv</a:t>
            </a:r>
          </a:p>
          <a:p>
            <a:endParaRPr lang="nl-NL" sz="6400" dirty="0">
              <a:solidFill>
                <a:srgbClr val="003366"/>
              </a:solidFill>
            </a:endParaRPr>
          </a:p>
          <a:p>
            <a:r>
              <a:rPr lang="nl-NL" sz="6400" dirty="0">
                <a:solidFill>
                  <a:srgbClr val="003366"/>
                </a:solidFill>
              </a:rPr>
              <a:t>Echter HR 1 november 2019, ECLI:NL:HR:2019: 1691:</a:t>
            </a:r>
          </a:p>
          <a:p>
            <a:r>
              <a:rPr lang="nl-NL" sz="6400" dirty="0">
                <a:solidFill>
                  <a:srgbClr val="003366"/>
                </a:solidFill>
              </a:rPr>
              <a:t>Onverkorte toepassing van art. 37 lid 5 Rv kan echter in verband met de bijzondere omstandigheden van het geval in strijd komen met andere wettelijke bepalingen of fundamentele rechtsbeginselen en daarmee gediende belangen. De eisen van een goede procesorde kunnen daarom meebrengen dat, ondanks het bepaalde in art. 37 lid 5 Rv, de rechter tegen wie het wrakingsverzoek is gericht, </a:t>
            </a:r>
            <a:r>
              <a:rPr lang="nl-NL" sz="6400" b="1" dirty="0">
                <a:solidFill>
                  <a:srgbClr val="003366"/>
                </a:solidFill>
              </a:rPr>
              <a:t>in de zaak handelingen mag verrichten of beslissingen mag nemen die geen uitstel dulden en ten aanzien waarvan de beslissing op het wrakingsverzoek dus niet kan worden afgewacht. </a:t>
            </a:r>
            <a:r>
              <a:rPr lang="nl-NL" sz="6400" dirty="0">
                <a:solidFill>
                  <a:srgbClr val="003366"/>
                </a:solidFill>
              </a:rPr>
              <a:t>Gelet op het belang van een procespartij om voordat in haar zaak een beslissing wordt genomen het wrakingsverzoek te laten beoordelen, mag de mogelijkheid om ondanks de schorsende werking van een wrakingsverzoek de zaak zelf te beslissen</a:t>
            </a:r>
            <a:r>
              <a:rPr lang="nl-NL" sz="6400" b="1" dirty="0">
                <a:solidFill>
                  <a:srgbClr val="003366"/>
                </a:solidFill>
              </a:rPr>
              <a:t>, alleen bij uiterste noodzaak worden gebruikt. Daarbij valt te denken aan beslissingen ten aanzien van zeer spoedeisende, noodzakelijke voorzieningen</a:t>
            </a:r>
            <a:r>
              <a:rPr lang="nl-NL" sz="6400" dirty="0">
                <a:solidFill>
                  <a:srgbClr val="003366"/>
                </a:solidFill>
              </a:rPr>
              <a:t>. De rechter die geheel of gedeeltelijk de zaak beslist terwijl nog geen beslissing is genomen op een tegen hem gericht wrakingsverzoek, zal in de uitspraak moeten motiveren waarom de beslissing geen uitstel duldt en de beslissing op het wrakingsverzoek dus niet kan worden afgewacht.</a:t>
            </a:r>
          </a:p>
          <a:p>
            <a:endParaRPr lang="nl-NL" sz="6400" dirty="0">
              <a:solidFill>
                <a:srgbClr val="003366"/>
              </a:solidFill>
            </a:endParaRPr>
          </a:p>
          <a:p>
            <a:r>
              <a:rPr lang="nl-NL" sz="6400" dirty="0">
                <a:solidFill>
                  <a:srgbClr val="003366"/>
                </a:solidFill>
              </a:rPr>
              <a:t>Ging in die zaak om </a:t>
            </a:r>
            <a:r>
              <a:rPr lang="nl-NL" sz="6400" dirty="0" err="1">
                <a:solidFill>
                  <a:srgbClr val="003366"/>
                </a:solidFill>
              </a:rPr>
              <a:t>inbewaringsstelling</a:t>
            </a:r>
            <a:r>
              <a:rPr lang="nl-NL" sz="6400" dirty="0">
                <a:solidFill>
                  <a:srgbClr val="003366"/>
                </a:solidFill>
              </a:rPr>
              <a:t> in </a:t>
            </a:r>
            <a:r>
              <a:rPr lang="nl-NL" sz="6400" dirty="0" err="1">
                <a:solidFill>
                  <a:srgbClr val="003366"/>
                </a:solidFill>
              </a:rPr>
              <a:t>Bopz</a:t>
            </a:r>
            <a:r>
              <a:rPr lang="nl-NL" sz="6400" dirty="0">
                <a:solidFill>
                  <a:srgbClr val="003366"/>
                </a:solidFill>
              </a:rPr>
              <a:t> zaak</a:t>
            </a:r>
          </a:p>
          <a:p>
            <a:endParaRPr lang="en-US"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5</a:t>
            </a:fld>
            <a:endParaRPr lang="nl-NL" dirty="0"/>
          </a:p>
        </p:txBody>
      </p:sp>
    </p:spTree>
    <p:extLst>
      <p:ext uri="{BB962C8B-B14F-4D97-AF65-F5344CB8AC3E}">
        <p14:creationId xmlns:p14="http://schemas.microsoft.com/office/powerpoint/2010/main" val="1762816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1524000" y="214685"/>
            <a:ext cx="6096000" cy="642565"/>
          </a:xfrm>
        </p:spPr>
        <p:txBody>
          <a:bodyPr>
            <a:normAutofit/>
          </a:bodyPr>
          <a:lstStyle/>
          <a:p>
            <a:r>
              <a:rPr lang="en-US" dirty="0" err="1"/>
              <a:t>Gevolg</a:t>
            </a:r>
            <a:r>
              <a:rPr lang="en-US" dirty="0"/>
              <a:t> van de </a:t>
            </a:r>
            <a:r>
              <a:rPr lang="en-US" dirty="0" err="1"/>
              <a:t>wraking</a:t>
            </a:r>
            <a:r>
              <a:rPr lang="en-US" dirty="0"/>
              <a:t> (2)</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557213" y="2351776"/>
            <a:ext cx="7836694" cy="3648974"/>
          </a:xfrm>
        </p:spPr>
        <p:txBody>
          <a:bodyPr>
            <a:normAutofit/>
          </a:bodyPr>
          <a:lstStyle/>
          <a:p>
            <a:r>
              <a:rPr lang="en-US" sz="1900" dirty="0">
                <a:solidFill>
                  <a:srgbClr val="003366"/>
                </a:solidFill>
              </a:rPr>
              <a:t>Geen </a:t>
            </a:r>
            <a:r>
              <a:rPr lang="en-US" sz="1900" dirty="0" err="1">
                <a:solidFill>
                  <a:srgbClr val="003366"/>
                </a:solidFill>
              </a:rPr>
              <a:t>uitstel</a:t>
            </a:r>
            <a:r>
              <a:rPr lang="en-US" sz="1900" dirty="0">
                <a:solidFill>
                  <a:srgbClr val="003366"/>
                </a:solidFill>
              </a:rPr>
              <a:t> </a:t>
            </a:r>
            <a:r>
              <a:rPr lang="en-US" sz="1900" dirty="0" err="1">
                <a:solidFill>
                  <a:srgbClr val="003366"/>
                </a:solidFill>
              </a:rPr>
              <a:t>dulden</a:t>
            </a:r>
            <a:r>
              <a:rPr lang="en-US" sz="1900" dirty="0">
                <a:solidFill>
                  <a:srgbClr val="003366"/>
                </a:solidFill>
              </a:rPr>
              <a:t> – </a:t>
            </a:r>
            <a:r>
              <a:rPr lang="en-US" sz="1900" dirty="0" err="1">
                <a:solidFill>
                  <a:srgbClr val="003366"/>
                </a:solidFill>
              </a:rPr>
              <a:t>ziet</a:t>
            </a:r>
            <a:r>
              <a:rPr lang="en-US" sz="1900" dirty="0">
                <a:solidFill>
                  <a:srgbClr val="003366"/>
                </a:solidFill>
              </a:rPr>
              <a:t> met name op </a:t>
            </a:r>
            <a:r>
              <a:rPr lang="en-US" sz="1900" dirty="0" err="1">
                <a:solidFill>
                  <a:srgbClr val="003366"/>
                </a:solidFill>
              </a:rPr>
              <a:t>zaken</a:t>
            </a:r>
            <a:r>
              <a:rPr lang="en-US" sz="1900" dirty="0">
                <a:solidFill>
                  <a:srgbClr val="003366"/>
                </a:solidFill>
              </a:rPr>
              <a:t> met fatale </a:t>
            </a:r>
            <a:r>
              <a:rPr lang="en-US" sz="1900" dirty="0" err="1">
                <a:solidFill>
                  <a:srgbClr val="003366"/>
                </a:solidFill>
              </a:rPr>
              <a:t>termijnen</a:t>
            </a:r>
            <a:r>
              <a:rPr lang="en-US" sz="1900" dirty="0">
                <a:solidFill>
                  <a:srgbClr val="003366"/>
                </a:solidFill>
              </a:rPr>
              <a:t> – </a:t>
            </a:r>
            <a:r>
              <a:rPr lang="en-US" sz="1900" dirty="0" err="1">
                <a:solidFill>
                  <a:srgbClr val="003366"/>
                </a:solidFill>
              </a:rPr>
              <a:t>bijv</a:t>
            </a:r>
            <a:r>
              <a:rPr lang="en-US" sz="1900" dirty="0">
                <a:solidFill>
                  <a:srgbClr val="003366"/>
                </a:solidFill>
              </a:rPr>
              <a:t>. in </a:t>
            </a:r>
            <a:r>
              <a:rPr lang="en-US" sz="1900" dirty="0" err="1">
                <a:solidFill>
                  <a:srgbClr val="003366"/>
                </a:solidFill>
              </a:rPr>
              <a:t>jeugdrecht</a:t>
            </a:r>
            <a:r>
              <a:rPr lang="en-US" sz="1900" dirty="0">
                <a:solidFill>
                  <a:srgbClr val="003366"/>
                </a:solidFill>
              </a:rPr>
              <a:t> met </a:t>
            </a:r>
            <a:r>
              <a:rPr lang="en-US" sz="1900" dirty="0" err="1">
                <a:solidFill>
                  <a:srgbClr val="003366"/>
                </a:solidFill>
              </a:rPr>
              <a:t>ots’en</a:t>
            </a:r>
            <a:r>
              <a:rPr lang="en-US" sz="1900" dirty="0">
                <a:solidFill>
                  <a:srgbClr val="003366"/>
                </a:solidFill>
              </a:rPr>
              <a:t> – </a:t>
            </a:r>
            <a:r>
              <a:rPr lang="en-US" sz="1900" dirty="0" err="1">
                <a:solidFill>
                  <a:srgbClr val="003366"/>
                </a:solidFill>
              </a:rPr>
              <a:t>rechter</a:t>
            </a:r>
            <a:r>
              <a:rPr lang="en-US" sz="1900" dirty="0">
                <a:solidFill>
                  <a:srgbClr val="003366"/>
                </a:solidFill>
              </a:rPr>
              <a:t> </a:t>
            </a:r>
            <a:r>
              <a:rPr lang="en-US" sz="1900" dirty="0" err="1">
                <a:solidFill>
                  <a:srgbClr val="003366"/>
                </a:solidFill>
              </a:rPr>
              <a:t>verlengt</a:t>
            </a:r>
            <a:r>
              <a:rPr lang="en-US" sz="1900" dirty="0">
                <a:solidFill>
                  <a:srgbClr val="003366"/>
                </a:solidFill>
              </a:rPr>
              <a:t> dan </a:t>
            </a:r>
            <a:r>
              <a:rPr lang="en-US" sz="1900" dirty="0" err="1">
                <a:solidFill>
                  <a:srgbClr val="003366"/>
                </a:solidFill>
              </a:rPr>
              <a:t>vaak</a:t>
            </a:r>
            <a:r>
              <a:rPr lang="en-US" sz="1900" dirty="0">
                <a:solidFill>
                  <a:srgbClr val="003366"/>
                </a:solidFill>
              </a:rPr>
              <a:t> de </a:t>
            </a:r>
            <a:r>
              <a:rPr lang="en-US" sz="1900" dirty="0" err="1">
                <a:solidFill>
                  <a:srgbClr val="003366"/>
                </a:solidFill>
              </a:rPr>
              <a:t>ots</a:t>
            </a:r>
            <a:r>
              <a:rPr lang="en-US" sz="1900" dirty="0">
                <a:solidFill>
                  <a:srgbClr val="003366"/>
                </a:solidFill>
              </a:rPr>
              <a:t> met </a:t>
            </a:r>
            <a:r>
              <a:rPr lang="en-US" sz="1900" dirty="0" err="1">
                <a:solidFill>
                  <a:srgbClr val="003366"/>
                </a:solidFill>
              </a:rPr>
              <a:t>bijv</a:t>
            </a:r>
            <a:r>
              <a:rPr lang="en-US" sz="1900" dirty="0">
                <a:solidFill>
                  <a:srgbClr val="003366"/>
                </a:solidFill>
              </a:rPr>
              <a:t>. </a:t>
            </a:r>
            <a:r>
              <a:rPr lang="en-US" sz="1900" dirty="0" err="1">
                <a:solidFill>
                  <a:srgbClr val="003366"/>
                </a:solidFill>
              </a:rPr>
              <a:t>één</a:t>
            </a:r>
            <a:r>
              <a:rPr lang="en-US" sz="1900" dirty="0">
                <a:solidFill>
                  <a:srgbClr val="003366"/>
                </a:solidFill>
              </a:rPr>
              <a:t> </a:t>
            </a:r>
            <a:r>
              <a:rPr lang="en-US" sz="1900" dirty="0" err="1">
                <a:solidFill>
                  <a:srgbClr val="003366"/>
                </a:solidFill>
              </a:rPr>
              <a:t>maand</a:t>
            </a:r>
            <a:r>
              <a:rPr lang="en-US" sz="1900" dirty="0">
                <a:solidFill>
                  <a:srgbClr val="003366"/>
                </a:solidFill>
              </a:rPr>
              <a:t> in </a:t>
            </a:r>
            <a:r>
              <a:rPr lang="en-US" sz="1900" dirty="0" err="1">
                <a:solidFill>
                  <a:srgbClr val="003366"/>
                </a:solidFill>
              </a:rPr>
              <a:t>afwachting</a:t>
            </a:r>
            <a:r>
              <a:rPr lang="en-US" sz="1900" dirty="0">
                <a:solidFill>
                  <a:srgbClr val="003366"/>
                </a:solidFill>
              </a:rPr>
              <a:t> van </a:t>
            </a:r>
            <a:r>
              <a:rPr lang="en-US" sz="1900" dirty="0" err="1">
                <a:solidFill>
                  <a:srgbClr val="003366"/>
                </a:solidFill>
              </a:rPr>
              <a:t>uitkomst</a:t>
            </a:r>
            <a:r>
              <a:rPr lang="en-US" sz="1900" dirty="0">
                <a:solidFill>
                  <a:srgbClr val="003366"/>
                </a:solidFill>
              </a:rPr>
              <a:t> </a:t>
            </a:r>
            <a:r>
              <a:rPr lang="en-US" sz="1900" dirty="0" err="1">
                <a:solidFill>
                  <a:srgbClr val="003366"/>
                </a:solidFill>
              </a:rPr>
              <a:t>wrakingsprocedure</a:t>
            </a:r>
            <a:r>
              <a:rPr lang="en-US" sz="1900" dirty="0">
                <a:solidFill>
                  <a:srgbClr val="003366"/>
                </a:solidFill>
              </a:rPr>
              <a:t> </a:t>
            </a:r>
          </a:p>
          <a:p>
            <a:endParaRPr lang="en-US" sz="1900" dirty="0">
              <a:solidFill>
                <a:srgbClr val="003366"/>
              </a:solidFill>
            </a:endParaRPr>
          </a:p>
          <a:p>
            <a:r>
              <a:rPr lang="en-US" sz="1900" dirty="0" err="1">
                <a:solidFill>
                  <a:srgbClr val="003366"/>
                </a:solidFill>
              </a:rPr>
              <a:t>Wraking</a:t>
            </a:r>
            <a:r>
              <a:rPr lang="en-US" sz="1900" dirty="0">
                <a:solidFill>
                  <a:srgbClr val="003366"/>
                </a:solidFill>
              </a:rPr>
              <a:t> </a:t>
            </a:r>
            <a:r>
              <a:rPr lang="en-US" sz="1900" dirty="0" err="1">
                <a:solidFill>
                  <a:srgbClr val="003366"/>
                </a:solidFill>
              </a:rPr>
              <a:t>leidt</a:t>
            </a:r>
            <a:r>
              <a:rPr lang="en-US" sz="1900" dirty="0">
                <a:solidFill>
                  <a:srgbClr val="003366"/>
                </a:solidFill>
              </a:rPr>
              <a:t> in de </a:t>
            </a:r>
            <a:r>
              <a:rPr lang="en-US" sz="1900" dirty="0" err="1">
                <a:solidFill>
                  <a:srgbClr val="003366"/>
                </a:solidFill>
              </a:rPr>
              <a:t>meeste</a:t>
            </a:r>
            <a:r>
              <a:rPr lang="en-US" sz="1900" dirty="0">
                <a:solidFill>
                  <a:srgbClr val="003366"/>
                </a:solidFill>
              </a:rPr>
              <a:t> </a:t>
            </a:r>
            <a:r>
              <a:rPr lang="en-US" sz="1900" dirty="0" err="1">
                <a:solidFill>
                  <a:srgbClr val="003366"/>
                </a:solidFill>
              </a:rPr>
              <a:t>gevallen</a:t>
            </a:r>
            <a:r>
              <a:rPr lang="en-US" sz="1900" dirty="0">
                <a:solidFill>
                  <a:srgbClr val="003366"/>
                </a:solidFill>
              </a:rPr>
              <a:t> tot </a:t>
            </a:r>
            <a:r>
              <a:rPr lang="en-US" sz="1900" dirty="0" err="1">
                <a:solidFill>
                  <a:srgbClr val="003366"/>
                </a:solidFill>
              </a:rPr>
              <a:t>vertraging</a:t>
            </a:r>
            <a:r>
              <a:rPr lang="en-US" sz="1900" dirty="0">
                <a:solidFill>
                  <a:srgbClr val="003366"/>
                </a:solidFill>
              </a:rPr>
              <a:t> van de </a:t>
            </a:r>
            <a:r>
              <a:rPr lang="en-US" sz="1900" dirty="0" err="1">
                <a:solidFill>
                  <a:srgbClr val="003366"/>
                </a:solidFill>
              </a:rPr>
              <a:t>bodemprocedure</a:t>
            </a:r>
            <a:r>
              <a:rPr lang="en-US" sz="1900" dirty="0">
                <a:solidFill>
                  <a:srgbClr val="003366"/>
                </a:solidFill>
              </a:rPr>
              <a:t> – </a:t>
            </a:r>
            <a:r>
              <a:rPr lang="en-US" sz="1900" dirty="0" err="1">
                <a:solidFill>
                  <a:srgbClr val="003366"/>
                </a:solidFill>
              </a:rPr>
              <a:t>soms</a:t>
            </a:r>
            <a:r>
              <a:rPr lang="en-US" sz="1900" dirty="0">
                <a:solidFill>
                  <a:srgbClr val="003366"/>
                </a:solidFill>
              </a:rPr>
              <a:t> </a:t>
            </a:r>
            <a:r>
              <a:rPr lang="en-US" sz="1900" dirty="0" err="1">
                <a:solidFill>
                  <a:srgbClr val="003366"/>
                </a:solidFill>
              </a:rPr>
              <a:t>ook</a:t>
            </a:r>
            <a:r>
              <a:rPr lang="en-US" sz="1900" dirty="0">
                <a:solidFill>
                  <a:srgbClr val="003366"/>
                </a:solidFill>
              </a:rPr>
              <a:t> </a:t>
            </a:r>
            <a:r>
              <a:rPr lang="en-US" sz="1900" dirty="0" err="1">
                <a:solidFill>
                  <a:srgbClr val="003366"/>
                </a:solidFill>
              </a:rPr>
              <a:t>oneigenlijke</a:t>
            </a:r>
            <a:r>
              <a:rPr lang="en-US" sz="1900" dirty="0">
                <a:solidFill>
                  <a:srgbClr val="003366"/>
                </a:solidFill>
              </a:rPr>
              <a:t> </a:t>
            </a:r>
            <a:r>
              <a:rPr lang="en-US" sz="1900" dirty="0" err="1">
                <a:solidFill>
                  <a:srgbClr val="003366"/>
                </a:solidFill>
              </a:rPr>
              <a:t>verzoeken</a:t>
            </a:r>
            <a:r>
              <a:rPr lang="en-US" sz="1900" dirty="0">
                <a:solidFill>
                  <a:srgbClr val="003366"/>
                </a:solidFill>
              </a:rPr>
              <a:t>, </a:t>
            </a:r>
            <a:r>
              <a:rPr lang="en-US" sz="1900" dirty="0" err="1">
                <a:solidFill>
                  <a:srgbClr val="003366"/>
                </a:solidFill>
              </a:rPr>
              <a:t>bijv</a:t>
            </a:r>
            <a:r>
              <a:rPr lang="en-US" sz="1900" dirty="0">
                <a:solidFill>
                  <a:srgbClr val="003366"/>
                </a:solidFill>
              </a:rPr>
              <a:t>. </a:t>
            </a:r>
            <a:r>
              <a:rPr lang="en-US" sz="1900" dirty="0" err="1">
                <a:solidFill>
                  <a:srgbClr val="003366"/>
                </a:solidFill>
              </a:rPr>
              <a:t>als</a:t>
            </a:r>
            <a:r>
              <a:rPr lang="en-US" sz="1900" dirty="0">
                <a:solidFill>
                  <a:srgbClr val="003366"/>
                </a:solidFill>
              </a:rPr>
              <a:t> </a:t>
            </a:r>
            <a:r>
              <a:rPr lang="en-US" sz="1900" dirty="0" err="1">
                <a:solidFill>
                  <a:srgbClr val="003366"/>
                </a:solidFill>
              </a:rPr>
              <a:t>wrakingsverzoek</a:t>
            </a:r>
            <a:r>
              <a:rPr lang="en-US" sz="1900" dirty="0">
                <a:solidFill>
                  <a:srgbClr val="003366"/>
                </a:solidFill>
              </a:rPr>
              <a:t> </a:t>
            </a:r>
            <a:r>
              <a:rPr lang="en-US" sz="1900" dirty="0" err="1">
                <a:solidFill>
                  <a:srgbClr val="003366"/>
                </a:solidFill>
              </a:rPr>
              <a:t>gebaseerd</a:t>
            </a:r>
            <a:r>
              <a:rPr lang="en-US" sz="1900" dirty="0">
                <a:solidFill>
                  <a:srgbClr val="003366"/>
                </a:solidFill>
              </a:rPr>
              <a:t> is op het </a:t>
            </a:r>
            <a:r>
              <a:rPr lang="en-US" sz="1900" dirty="0" err="1">
                <a:solidFill>
                  <a:srgbClr val="003366"/>
                </a:solidFill>
              </a:rPr>
              <a:t>feit</a:t>
            </a:r>
            <a:r>
              <a:rPr lang="en-US" sz="1900" dirty="0">
                <a:solidFill>
                  <a:srgbClr val="003366"/>
                </a:solidFill>
              </a:rPr>
              <a:t> </a:t>
            </a:r>
            <a:r>
              <a:rPr lang="en-US" sz="1900" dirty="0" err="1">
                <a:solidFill>
                  <a:srgbClr val="003366"/>
                </a:solidFill>
              </a:rPr>
              <a:t>dat</a:t>
            </a:r>
            <a:r>
              <a:rPr lang="en-US" sz="1900" dirty="0">
                <a:solidFill>
                  <a:srgbClr val="003366"/>
                </a:solidFill>
              </a:rPr>
              <a:t> </a:t>
            </a:r>
            <a:r>
              <a:rPr lang="en-US" sz="1900" dirty="0" err="1">
                <a:solidFill>
                  <a:srgbClr val="003366"/>
                </a:solidFill>
              </a:rPr>
              <a:t>uitstel</a:t>
            </a:r>
            <a:r>
              <a:rPr lang="en-US" sz="1900" dirty="0">
                <a:solidFill>
                  <a:srgbClr val="003366"/>
                </a:solidFill>
              </a:rPr>
              <a:t> van de </a:t>
            </a:r>
            <a:r>
              <a:rPr lang="en-US" sz="1900" dirty="0" err="1">
                <a:solidFill>
                  <a:srgbClr val="003366"/>
                </a:solidFill>
              </a:rPr>
              <a:t>mondelinge</a:t>
            </a:r>
            <a:r>
              <a:rPr lang="en-US" sz="1900" dirty="0">
                <a:solidFill>
                  <a:srgbClr val="003366"/>
                </a:solidFill>
              </a:rPr>
              <a:t> </a:t>
            </a:r>
            <a:r>
              <a:rPr lang="en-US" sz="1900" dirty="0" err="1">
                <a:solidFill>
                  <a:srgbClr val="003366"/>
                </a:solidFill>
              </a:rPr>
              <a:t>behandeling</a:t>
            </a:r>
            <a:r>
              <a:rPr lang="en-US" sz="1900" dirty="0">
                <a:solidFill>
                  <a:srgbClr val="003366"/>
                </a:solidFill>
              </a:rPr>
              <a:t> in de </a:t>
            </a:r>
            <a:r>
              <a:rPr lang="en-US" sz="1900" dirty="0" err="1">
                <a:solidFill>
                  <a:srgbClr val="003366"/>
                </a:solidFill>
              </a:rPr>
              <a:t>bodemzaak</a:t>
            </a:r>
            <a:r>
              <a:rPr lang="en-US" sz="1900" dirty="0">
                <a:solidFill>
                  <a:srgbClr val="003366"/>
                </a:solidFill>
              </a:rPr>
              <a:t> </a:t>
            </a:r>
            <a:r>
              <a:rPr lang="en-US" sz="1900" dirty="0" err="1">
                <a:solidFill>
                  <a:srgbClr val="003366"/>
                </a:solidFill>
              </a:rPr>
              <a:t>geweigerd</a:t>
            </a:r>
            <a:r>
              <a:rPr lang="en-US" sz="1900" dirty="0">
                <a:solidFill>
                  <a:srgbClr val="003366"/>
                </a:solidFill>
              </a:rPr>
              <a:t> is – </a:t>
            </a:r>
            <a:r>
              <a:rPr lang="en-US" sz="1900" dirty="0" err="1">
                <a:solidFill>
                  <a:srgbClr val="003366"/>
                </a:solidFill>
              </a:rPr>
              <a:t>ook</a:t>
            </a:r>
            <a:r>
              <a:rPr lang="en-US" sz="1900" dirty="0">
                <a:solidFill>
                  <a:srgbClr val="003366"/>
                </a:solidFill>
              </a:rPr>
              <a:t> </a:t>
            </a:r>
            <a:r>
              <a:rPr lang="en-US" sz="1900" dirty="0" err="1">
                <a:solidFill>
                  <a:srgbClr val="003366"/>
                </a:solidFill>
              </a:rPr>
              <a:t>als</a:t>
            </a:r>
            <a:r>
              <a:rPr lang="en-US" sz="1900" dirty="0">
                <a:solidFill>
                  <a:srgbClr val="003366"/>
                </a:solidFill>
              </a:rPr>
              <a:t> </a:t>
            </a:r>
            <a:r>
              <a:rPr lang="en-US" sz="1900" dirty="0" err="1">
                <a:solidFill>
                  <a:srgbClr val="003366"/>
                </a:solidFill>
              </a:rPr>
              <a:t>wrakingsverzoek</a:t>
            </a:r>
            <a:r>
              <a:rPr lang="en-US" sz="1900" dirty="0">
                <a:solidFill>
                  <a:srgbClr val="003366"/>
                </a:solidFill>
              </a:rPr>
              <a:t> </a:t>
            </a:r>
            <a:r>
              <a:rPr lang="en-US" sz="1900" dirty="0" err="1">
                <a:solidFill>
                  <a:srgbClr val="003366"/>
                </a:solidFill>
              </a:rPr>
              <a:t>wordt</a:t>
            </a:r>
            <a:r>
              <a:rPr lang="en-US" sz="1900" dirty="0">
                <a:solidFill>
                  <a:srgbClr val="003366"/>
                </a:solidFill>
              </a:rPr>
              <a:t> </a:t>
            </a:r>
            <a:r>
              <a:rPr lang="en-US" sz="1900" dirty="0" err="1">
                <a:solidFill>
                  <a:srgbClr val="003366"/>
                </a:solidFill>
              </a:rPr>
              <a:t>afgewezen</a:t>
            </a:r>
            <a:r>
              <a:rPr lang="en-US" sz="1900" dirty="0">
                <a:solidFill>
                  <a:srgbClr val="003366"/>
                </a:solidFill>
              </a:rPr>
              <a:t>, is </a:t>
            </a:r>
            <a:r>
              <a:rPr lang="en-US" sz="1900" dirty="0" err="1">
                <a:solidFill>
                  <a:srgbClr val="003366"/>
                </a:solidFill>
              </a:rPr>
              <a:t>uiteindelijke</a:t>
            </a:r>
            <a:r>
              <a:rPr lang="en-US" sz="1900" dirty="0">
                <a:solidFill>
                  <a:srgbClr val="003366"/>
                </a:solidFill>
              </a:rPr>
              <a:t> </a:t>
            </a:r>
            <a:r>
              <a:rPr lang="en-US" sz="1900" dirty="0" err="1">
                <a:solidFill>
                  <a:srgbClr val="003366"/>
                </a:solidFill>
              </a:rPr>
              <a:t>doel</a:t>
            </a:r>
            <a:r>
              <a:rPr lang="en-US" sz="1900" dirty="0">
                <a:solidFill>
                  <a:srgbClr val="003366"/>
                </a:solidFill>
              </a:rPr>
              <a:t> (</a:t>
            </a:r>
            <a:r>
              <a:rPr lang="en-US" sz="1900" dirty="0" err="1">
                <a:solidFill>
                  <a:srgbClr val="003366"/>
                </a:solidFill>
              </a:rPr>
              <a:t>uitstel</a:t>
            </a:r>
            <a:r>
              <a:rPr lang="en-US" sz="1900" dirty="0">
                <a:solidFill>
                  <a:srgbClr val="003366"/>
                </a:solidFill>
              </a:rPr>
              <a:t> van de mb) </a:t>
            </a:r>
            <a:r>
              <a:rPr lang="en-US" sz="1900" dirty="0" err="1">
                <a:solidFill>
                  <a:srgbClr val="003366"/>
                </a:solidFill>
              </a:rPr>
              <a:t>bereikt</a:t>
            </a:r>
            <a:r>
              <a:rPr lang="en-US" sz="1900" dirty="0">
                <a:solidFill>
                  <a:srgbClr val="003366"/>
                </a:solidFill>
              </a:rPr>
              <a:t> </a:t>
            </a:r>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63B14925-4A79-4B9B-BA59-FDE0DDE4C3D2}" type="slidenum">
              <a:rPr lang="nl-NL" smtClean="0"/>
              <a:t>6</a:t>
            </a:fld>
            <a:endParaRPr lang="nl-NL" dirty="0"/>
          </a:p>
        </p:txBody>
      </p:sp>
    </p:spTree>
    <p:extLst>
      <p:ext uri="{BB962C8B-B14F-4D97-AF65-F5344CB8AC3E}">
        <p14:creationId xmlns:p14="http://schemas.microsoft.com/office/powerpoint/2010/main" val="2833957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1391477" y="349857"/>
            <a:ext cx="5669281" cy="795131"/>
          </a:xfrm>
        </p:spPr>
        <p:txBody>
          <a:bodyPr>
            <a:normAutofit/>
          </a:bodyPr>
          <a:lstStyle/>
          <a:p>
            <a:r>
              <a:rPr lang="en-US" dirty="0" err="1"/>
              <a:t>Behandeling</a:t>
            </a:r>
            <a:r>
              <a:rPr lang="en-US" dirty="0"/>
              <a:t> door </a:t>
            </a:r>
            <a:r>
              <a:rPr lang="en-US" dirty="0" err="1"/>
              <a:t>wrakingskamer</a:t>
            </a:r>
            <a:r>
              <a:rPr lang="en-US" dirty="0"/>
              <a:t> (1)</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628650" y="1943100"/>
            <a:ext cx="7932738" cy="4706938"/>
          </a:xfrm>
        </p:spPr>
        <p:txBody>
          <a:bodyPr>
            <a:normAutofit/>
          </a:bodyPr>
          <a:lstStyle/>
          <a:p>
            <a:r>
              <a:rPr lang="nl-NL" sz="1900" dirty="0" err="1">
                <a:solidFill>
                  <a:srgbClr val="003366"/>
                </a:solidFill>
              </a:rPr>
              <a:t>Standby</a:t>
            </a:r>
            <a:r>
              <a:rPr lang="nl-NL" sz="1900" dirty="0">
                <a:solidFill>
                  <a:srgbClr val="003366"/>
                </a:solidFill>
              </a:rPr>
              <a:t> situatie</a:t>
            </a:r>
          </a:p>
          <a:p>
            <a:r>
              <a:rPr lang="nl-NL" sz="1900" dirty="0">
                <a:solidFill>
                  <a:srgbClr val="003366"/>
                </a:solidFill>
              </a:rPr>
              <a:t>Zitting op basis van het rooster</a:t>
            </a:r>
          </a:p>
          <a:p>
            <a:r>
              <a:rPr lang="nl-NL" sz="1900" dirty="0">
                <a:solidFill>
                  <a:srgbClr val="003366"/>
                </a:solidFill>
              </a:rPr>
              <a:t>In Rotterdam om de 2 weken zitting en in Dordrecht één keer per maand</a:t>
            </a:r>
          </a:p>
          <a:p>
            <a:r>
              <a:rPr lang="nl-NL" sz="1900" dirty="0">
                <a:solidFill>
                  <a:srgbClr val="003366"/>
                </a:solidFill>
              </a:rPr>
              <a:t>Kleinere gerechten werken niet met een rooster, maar plannen zitting na indiening verzoek</a:t>
            </a:r>
          </a:p>
          <a:p>
            <a:r>
              <a:rPr lang="nl-NL" sz="1900" dirty="0">
                <a:solidFill>
                  <a:srgbClr val="003366"/>
                </a:solidFill>
              </a:rPr>
              <a:t>Meervoudige setting </a:t>
            </a:r>
          </a:p>
          <a:p>
            <a:r>
              <a:rPr lang="nl-NL" sz="1900" dirty="0">
                <a:solidFill>
                  <a:srgbClr val="003366"/>
                </a:solidFill>
              </a:rPr>
              <a:t>Verzoeker en rechter krijgen oproep – uitgangspunt is dat rechter ook verschijnt – in toga</a:t>
            </a:r>
          </a:p>
          <a:p>
            <a:r>
              <a:rPr lang="nl-NL" sz="1900" dirty="0">
                <a:solidFill>
                  <a:srgbClr val="003366"/>
                </a:solidFill>
              </a:rPr>
              <a:t>Ook de wederpartij in de bodemzaak krijgt bericht van de zitting – zij mag verschijnen – is echter strikt genomen geen partij – heeft dus strikt genomen ook geen spreekrecht – wederpartij kan er belang bij hebben om zitting bij te wonen om te bezien of er niets over de zaak zelf gezegd wordt</a:t>
            </a:r>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7</a:t>
            </a:fld>
            <a:endParaRPr lang="nl-NL"/>
          </a:p>
        </p:txBody>
      </p:sp>
    </p:spTree>
    <p:extLst>
      <p:ext uri="{BB962C8B-B14F-4D97-AF65-F5344CB8AC3E}">
        <p14:creationId xmlns:p14="http://schemas.microsoft.com/office/powerpoint/2010/main" val="20595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1017767" y="286248"/>
            <a:ext cx="5525908" cy="673396"/>
          </a:xfrm>
        </p:spPr>
        <p:txBody>
          <a:bodyPr>
            <a:normAutofit/>
          </a:bodyPr>
          <a:lstStyle/>
          <a:p>
            <a:r>
              <a:rPr lang="en-US" dirty="0" err="1"/>
              <a:t>Behandeling</a:t>
            </a:r>
            <a:r>
              <a:rPr lang="en-US" dirty="0"/>
              <a:t> door </a:t>
            </a:r>
            <a:r>
              <a:rPr lang="en-US" dirty="0" err="1"/>
              <a:t>wrakingskamer</a:t>
            </a:r>
            <a:r>
              <a:rPr lang="en-US" dirty="0"/>
              <a:t> (2)</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628650" y="1820850"/>
            <a:ext cx="7932738" cy="4829188"/>
          </a:xfrm>
        </p:spPr>
        <p:txBody>
          <a:bodyPr>
            <a:normAutofit fontScale="32500" lnSpcReduction="20000"/>
          </a:bodyPr>
          <a:lstStyle/>
          <a:p>
            <a:pPr>
              <a:lnSpc>
                <a:spcPct val="110000"/>
              </a:lnSpc>
            </a:pPr>
            <a:r>
              <a:rPr lang="en-US" sz="4900" dirty="0" err="1">
                <a:solidFill>
                  <a:srgbClr val="003366"/>
                </a:solidFill>
              </a:rPr>
              <a:t>Rechter</a:t>
            </a:r>
            <a:r>
              <a:rPr lang="en-US" sz="4900" dirty="0">
                <a:solidFill>
                  <a:srgbClr val="003366"/>
                </a:solidFill>
              </a:rPr>
              <a:t> </a:t>
            </a:r>
            <a:r>
              <a:rPr lang="en-US" sz="4900" dirty="0" err="1">
                <a:solidFill>
                  <a:srgbClr val="003366"/>
                </a:solidFill>
              </a:rPr>
              <a:t>krijgt</a:t>
            </a:r>
            <a:r>
              <a:rPr lang="en-US" sz="4900" dirty="0">
                <a:solidFill>
                  <a:srgbClr val="003366"/>
                </a:solidFill>
              </a:rPr>
              <a:t> </a:t>
            </a:r>
            <a:r>
              <a:rPr lang="en-US" sz="4900" dirty="0" err="1">
                <a:solidFill>
                  <a:srgbClr val="003366"/>
                </a:solidFill>
              </a:rPr>
              <a:t>voorafgaande</a:t>
            </a:r>
            <a:r>
              <a:rPr lang="en-US" sz="4900" dirty="0">
                <a:solidFill>
                  <a:srgbClr val="003366"/>
                </a:solidFill>
              </a:rPr>
              <a:t> </a:t>
            </a:r>
            <a:r>
              <a:rPr lang="en-US" sz="4900" dirty="0" err="1">
                <a:solidFill>
                  <a:srgbClr val="003366"/>
                </a:solidFill>
              </a:rPr>
              <a:t>aan</a:t>
            </a:r>
            <a:r>
              <a:rPr lang="en-US" sz="4900" dirty="0">
                <a:solidFill>
                  <a:srgbClr val="003366"/>
                </a:solidFill>
              </a:rPr>
              <a:t> de mb </a:t>
            </a:r>
            <a:r>
              <a:rPr lang="en-US" sz="4900" dirty="0" err="1">
                <a:solidFill>
                  <a:srgbClr val="003366"/>
                </a:solidFill>
              </a:rPr>
              <a:t>gelegenheid</a:t>
            </a:r>
            <a:r>
              <a:rPr lang="en-US" sz="4900" dirty="0">
                <a:solidFill>
                  <a:srgbClr val="003366"/>
                </a:solidFill>
              </a:rPr>
              <a:t> om </a:t>
            </a:r>
            <a:r>
              <a:rPr lang="en-US" sz="4900" dirty="0" err="1">
                <a:solidFill>
                  <a:srgbClr val="003366"/>
                </a:solidFill>
              </a:rPr>
              <a:t>schriftelijk</a:t>
            </a:r>
            <a:r>
              <a:rPr lang="en-US" sz="4900" dirty="0">
                <a:solidFill>
                  <a:srgbClr val="003366"/>
                </a:solidFill>
              </a:rPr>
              <a:t> </a:t>
            </a:r>
            <a:r>
              <a:rPr lang="en-US" sz="4900" dirty="0" err="1">
                <a:solidFill>
                  <a:srgbClr val="003366"/>
                </a:solidFill>
              </a:rPr>
              <a:t>te</a:t>
            </a:r>
            <a:r>
              <a:rPr lang="en-US" sz="4900" dirty="0">
                <a:solidFill>
                  <a:srgbClr val="003366"/>
                </a:solidFill>
              </a:rPr>
              <a:t> </a:t>
            </a:r>
            <a:r>
              <a:rPr lang="en-US" sz="4900" dirty="0" err="1">
                <a:solidFill>
                  <a:srgbClr val="003366"/>
                </a:solidFill>
              </a:rPr>
              <a:t>reageren</a:t>
            </a:r>
            <a:r>
              <a:rPr lang="en-US" sz="4900" dirty="0">
                <a:solidFill>
                  <a:srgbClr val="003366"/>
                </a:solidFill>
              </a:rPr>
              <a:t> op het </a:t>
            </a:r>
            <a:r>
              <a:rPr lang="en-US" sz="4900" dirty="0" err="1">
                <a:solidFill>
                  <a:srgbClr val="003366"/>
                </a:solidFill>
              </a:rPr>
              <a:t>wrakingsverzoek</a:t>
            </a:r>
            <a:endParaRPr lang="en-US" sz="4900" dirty="0">
              <a:solidFill>
                <a:srgbClr val="003366"/>
              </a:solidFill>
            </a:endParaRPr>
          </a:p>
          <a:p>
            <a:pPr>
              <a:lnSpc>
                <a:spcPct val="110000"/>
              </a:lnSpc>
            </a:pPr>
            <a:endParaRPr lang="en-US" sz="4900" dirty="0">
              <a:solidFill>
                <a:srgbClr val="003366"/>
              </a:solidFill>
            </a:endParaRPr>
          </a:p>
          <a:p>
            <a:pPr>
              <a:lnSpc>
                <a:spcPct val="110000"/>
              </a:lnSpc>
            </a:pPr>
            <a:r>
              <a:rPr lang="en-US" sz="4900" dirty="0">
                <a:solidFill>
                  <a:srgbClr val="003366"/>
                </a:solidFill>
              </a:rPr>
              <a:t>Op </a:t>
            </a:r>
            <a:r>
              <a:rPr lang="en-US" sz="4900" dirty="0" err="1">
                <a:solidFill>
                  <a:srgbClr val="003366"/>
                </a:solidFill>
              </a:rPr>
              <a:t>zitting</a:t>
            </a:r>
            <a:r>
              <a:rPr lang="en-US" sz="4900" dirty="0">
                <a:solidFill>
                  <a:srgbClr val="003366"/>
                </a:solidFill>
              </a:rPr>
              <a:t> </a:t>
            </a:r>
            <a:r>
              <a:rPr lang="en-US" sz="4900" dirty="0" err="1">
                <a:solidFill>
                  <a:srgbClr val="003366"/>
                </a:solidFill>
              </a:rPr>
              <a:t>kunnen</a:t>
            </a:r>
            <a:r>
              <a:rPr lang="en-US" sz="4900" dirty="0">
                <a:solidFill>
                  <a:srgbClr val="003366"/>
                </a:solidFill>
              </a:rPr>
              <a:t> de </a:t>
            </a:r>
            <a:r>
              <a:rPr lang="en-US" sz="4900" dirty="0" err="1">
                <a:solidFill>
                  <a:srgbClr val="003366"/>
                </a:solidFill>
              </a:rPr>
              <a:t>verzoeker</a:t>
            </a:r>
            <a:r>
              <a:rPr lang="en-US" sz="4900" dirty="0">
                <a:solidFill>
                  <a:srgbClr val="003366"/>
                </a:solidFill>
              </a:rPr>
              <a:t> en de </a:t>
            </a:r>
            <a:r>
              <a:rPr lang="en-US" sz="4900" dirty="0" err="1">
                <a:solidFill>
                  <a:srgbClr val="003366"/>
                </a:solidFill>
              </a:rPr>
              <a:t>rechter</a:t>
            </a:r>
            <a:r>
              <a:rPr lang="en-US" sz="4900" dirty="0">
                <a:solidFill>
                  <a:srgbClr val="003366"/>
                </a:solidFill>
              </a:rPr>
              <a:t> </a:t>
            </a:r>
            <a:r>
              <a:rPr lang="en-US" sz="4900" dirty="0" err="1">
                <a:solidFill>
                  <a:srgbClr val="003366"/>
                </a:solidFill>
              </a:rPr>
              <a:t>hun</a:t>
            </a:r>
            <a:r>
              <a:rPr lang="en-US" sz="4900" dirty="0">
                <a:solidFill>
                  <a:srgbClr val="003366"/>
                </a:solidFill>
              </a:rPr>
              <a:t> </a:t>
            </a:r>
            <a:r>
              <a:rPr lang="en-US" sz="4900" dirty="0" err="1">
                <a:solidFill>
                  <a:srgbClr val="003366"/>
                </a:solidFill>
              </a:rPr>
              <a:t>standpunt</a:t>
            </a:r>
            <a:r>
              <a:rPr lang="en-US" sz="4900" dirty="0">
                <a:solidFill>
                  <a:srgbClr val="003366"/>
                </a:solidFill>
              </a:rPr>
              <a:t> </a:t>
            </a:r>
            <a:r>
              <a:rPr lang="en-US" sz="4900" dirty="0" err="1">
                <a:solidFill>
                  <a:srgbClr val="003366"/>
                </a:solidFill>
              </a:rPr>
              <a:t>verduidelijken</a:t>
            </a:r>
            <a:r>
              <a:rPr lang="en-US" sz="4900" dirty="0">
                <a:solidFill>
                  <a:srgbClr val="003366"/>
                </a:solidFill>
              </a:rPr>
              <a:t> en </a:t>
            </a:r>
            <a:r>
              <a:rPr lang="en-US" sz="4900" dirty="0" err="1">
                <a:solidFill>
                  <a:srgbClr val="003366"/>
                </a:solidFill>
              </a:rPr>
              <a:t>vragen</a:t>
            </a:r>
            <a:r>
              <a:rPr lang="en-US" sz="4900" dirty="0">
                <a:solidFill>
                  <a:srgbClr val="003366"/>
                </a:solidFill>
              </a:rPr>
              <a:t> van de </a:t>
            </a:r>
            <a:r>
              <a:rPr lang="en-US" sz="4900" dirty="0" err="1">
                <a:solidFill>
                  <a:srgbClr val="003366"/>
                </a:solidFill>
              </a:rPr>
              <a:t>wrakingskamer</a:t>
            </a:r>
            <a:r>
              <a:rPr lang="en-US" sz="4900" dirty="0">
                <a:solidFill>
                  <a:srgbClr val="003366"/>
                </a:solidFill>
              </a:rPr>
              <a:t> </a:t>
            </a:r>
            <a:r>
              <a:rPr lang="en-US" sz="4900" dirty="0" err="1">
                <a:solidFill>
                  <a:srgbClr val="003366"/>
                </a:solidFill>
              </a:rPr>
              <a:t>beantwoorden</a:t>
            </a:r>
            <a:endParaRPr lang="en-US" sz="4900" dirty="0">
              <a:solidFill>
                <a:srgbClr val="003366"/>
              </a:solidFill>
            </a:endParaRPr>
          </a:p>
          <a:p>
            <a:pPr>
              <a:lnSpc>
                <a:spcPct val="110000"/>
              </a:lnSpc>
            </a:pPr>
            <a:endParaRPr lang="en-US" sz="4900" dirty="0">
              <a:solidFill>
                <a:srgbClr val="003366"/>
              </a:solidFill>
            </a:endParaRPr>
          </a:p>
          <a:p>
            <a:pPr>
              <a:lnSpc>
                <a:spcPct val="110000"/>
              </a:lnSpc>
            </a:pPr>
            <a:r>
              <a:rPr lang="nl-NL" sz="4900" dirty="0">
                <a:solidFill>
                  <a:srgbClr val="003366"/>
                </a:solidFill>
              </a:rPr>
              <a:t>Beoordelingscriterium dat de wrakingskamer hanteert:</a:t>
            </a:r>
            <a:br>
              <a:rPr lang="nl-NL" sz="4900" dirty="0">
                <a:solidFill>
                  <a:srgbClr val="003366"/>
                </a:solidFill>
              </a:rPr>
            </a:br>
            <a:br>
              <a:rPr lang="nl-NL" sz="4900" dirty="0">
                <a:solidFill>
                  <a:srgbClr val="003366"/>
                </a:solidFill>
              </a:rPr>
            </a:br>
            <a:r>
              <a:rPr lang="nl-NL" sz="4900" i="1" dirty="0">
                <a:solidFill>
                  <a:srgbClr val="003366"/>
                </a:solidFill>
              </a:rPr>
              <a:t>“Wraking is een middel ter verzekering van de onafhankelijkheid en onpartijdigheid van de rechter. Bij de beoordeling van een beroep op het ontbreken van onpartijdigheid van de rechter dient voorop te staan dat een rechter uit hoofde van zijn aanstelling moet worden vermoed onpartijdig te zijn, tenzij zich uitzonderlijke omstandigheden voordoen die zwaarwegende aanwijzingen opleveren voor het oordeel dat een rechter jegens een partij een subjectieve vooringenomenheid koestert, althans dat de bij deze partij dienaangaande bestaande vrees objectief gerechtvaardigd is”. </a:t>
            </a:r>
          </a:p>
          <a:p>
            <a:pPr>
              <a:lnSpc>
                <a:spcPct val="110000"/>
              </a:lnSpc>
            </a:pPr>
            <a:endParaRPr lang="nl-NL" sz="4900" dirty="0">
              <a:solidFill>
                <a:srgbClr val="003366"/>
              </a:solidFill>
            </a:endParaRPr>
          </a:p>
          <a:p>
            <a:pPr>
              <a:lnSpc>
                <a:spcPct val="110000"/>
              </a:lnSpc>
              <a:buClr>
                <a:schemeClr val="folHlink"/>
              </a:buClr>
            </a:pPr>
            <a:r>
              <a:rPr lang="nl-NL" sz="4900" dirty="0">
                <a:solidFill>
                  <a:srgbClr val="003366"/>
                </a:solidFill>
              </a:rPr>
              <a:t>Vaste rechtspraak wrakingskamer dat rechter ruimte moet hebben om voorlopig oordeel kenbaar te maken op comparitie</a:t>
            </a:r>
          </a:p>
          <a:p>
            <a:endParaRPr lang="en-US" dirty="0"/>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8</a:t>
            </a:fld>
            <a:endParaRPr lang="nl-NL"/>
          </a:p>
        </p:txBody>
      </p:sp>
    </p:spTree>
    <p:extLst>
      <p:ext uri="{BB962C8B-B14F-4D97-AF65-F5344CB8AC3E}">
        <p14:creationId xmlns:p14="http://schemas.microsoft.com/office/powerpoint/2010/main" val="2641370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BCBF13-60EE-4F13-85C7-DE2468768112}"/>
              </a:ext>
            </a:extLst>
          </p:cNvPr>
          <p:cNvSpPr>
            <a:spLocks noGrp="1"/>
          </p:cNvSpPr>
          <p:nvPr>
            <p:ph type="title"/>
          </p:nvPr>
        </p:nvSpPr>
        <p:spPr>
          <a:xfrm>
            <a:off x="550069" y="238539"/>
            <a:ext cx="5993606" cy="795131"/>
          </a:xfrm>
        </p:spPr>
        <p:txBody>
          <a:bodyPr>
            <a:normAutofit/>
          </a:bodyPr>
          <a:lstStyle/>
          <a:p>
            <a:r>
              <a:rPr lang="en-US" dirty="0" err="1"/>
              <a:t>Behandeling</a:t>
            </a:r>
            <a:r>
              <a:rPr lang="en-US" dirty="0"/>
              <a:t> door </a:t>
            </a:r>
            <a:r>
              <a:rPr lang="en-US" dirty="0" err="1"/>
              <a:t>wrakingskamer</a:t>
            </a:r>
            <a:r>
              <a:rPr lang="en-US" dirty="0"/>
              <a:t> (3)</a:t>
            </a:r>
          </a:p>
        </p:txBody>
      </p:sp>
      <p:sp>
        <p:nvSpPr>
          <p:cNvPr id="3" name="Tijdelijke aanduiding voor inhoud 2">
            <a:extLst>
              <a:ext uri="{FF2B5EF4-FFF2-40B4-BE49-F238E27FC236}">
                <a16:creationId xmlns:a16="http://schemas.microsoft.com/office/drawing/2014/main" id="{C2F365D9-E662-450B-9A01-95F579D9F209}"/>
              </a:ext>
            </a:extLst>
          </p:cNvPr>
          <p:cNvSpPr>
            <a:spLocks noGrp="1"/>
          </p:cNvSpPr>
          <p:nvPr>
            <p:ph idx="1"/>
          </p:nvPr>
        </p:nvSpPr>
        <p:spPr>
          <a:xfrm>
            <a:off x="628651" y="1943100"/>
            <a:ext cx="8348372" cy="4847314"/>
          </a:xfrm>
        </p:spPr>
        <p:txBody>
          <a:bodyPr>
            <a:normAutofit/>
          </a:bodyPr>
          <a:lstStyle/>
          <a:p>
            <a:r>
              <a:rPr lang="en-US" sz="2000" dirty="0" err="1">
                <a:solidFill>
                  <a:srgbClr val="003366"/>
                </a:solidFill>
              </a:rPr>
              <a:t>Procesbeslissingen</a:t>
            </a:r>
            <a:r>
              <a:rPr lang="en-US" sz="2000" dirty="0">
                <a:solidFill>
                  <a:srgbClr val="003366"/>
                </a:solidFill>
              </a:rPr>
              <a:t> </a:t>
            </a:r>
            <a:r>
              <a:rPr lang="en-US" sz="2000" dirty="0" err="1">
                <a:solidFill>
                  <a:srgbClr val="003366"/>
                </a:solidFill>
              </a:rPr>
              <a:t>vormen</a:t>
            </a:r>
            <a:r>
              <a:rPr lang="en-US" sz="2000" dirty="0">
                <a:solidFill>
                  <a:srgbClr val="003366"/>
                </a:solidFill>
              </a:rPr>
              <a:t> in </a:t>
            </a:r>
            <a:r>
              <a:rPr lang="en-US" sz="2000" dirty="0" err="1">
                <a:solidFill>
                  <a:srgbClr val="003366"/>
                </a:solidFill>
              </a:rPr>
              <a:t>beginsel</a:t>
            </a:r>
            <a:r>
              <a:rPr lang="en-US" sz="2000" dirty="0">
                <a:solidFill>
                  <a:srgbClr val="003366"/>
                </a:solidFill>
              </a:rPr>
              <a:t> nooit </a:t>
            </a:r>
            <a:r>
              <a:rPr lang="en-US" sz="2000" dirty="0" err="1">
                <a:solidFill>
                  <a:srgbClr val="003366"/>
                </a:solidFill>
              </a:rPr>
              <a:t>reden</a:t>
            </a:r>
            <a:r>
              <a:rPr lang="en-US" sz="2000" dirty="0">
                <a:solidFill>
                  <a:srgbClr val="003366"/>
                </a:solidFill>
              </a:rPr>
              <a:t> </a:t>
            </a:r>
            <a:r>
              <a:rPr lang="en-US" sz="2000" dirty="0" err="1">
                <a:solidFill>
                  <a:srgbClr val="003366"/>
                </a:solidFill>
              </a:rPr>
              <a:t>voor</a:t>
            </a:r>
            <a:r>
              <a:rPr lang="en-US" sz="2000" dirty="0">
                <a:solidFill>
                  <a:srgbClr val="003366"/>
                </a:solidFill>
              </a:rPr>
              <a:t> </a:t>
            </a:r>
            <a:r>
              <a:rPr lang="en-US" sz="2000" dirty="0" err="1">
                <a:solidFill>
                  <a:srgbClr val="003366"/>
                </a:solidFill>
              </a:rPr>
              <a:t>wraking</a:t>
            </a:r>
            <a:r>
              <a:rPr lang="en-US" sz="2000" dirty="0">
                <a:solidFill>
                  <a:srgbClr val="003366"/>
                </a:solidFill>
              </a:rPr>
              <a:t>, </a:t>
            </a:r>
            <a:r>
              <a:rPr lang="en-US" sz="2000" dirty="0" err="1">
                <a:solidFill>
                  <a:srgbClr val="003366"/>
                </a:solidFill>
              </a:rPr>
              <a:t>tenzij</a:t>
            </a:r>
            <a:r>
              <a:rPr lang="nl-NL" sz="2000" dirty="0">
                <a:solidFill>
                  <a:srgbClr val="003366"/>
                </a:solidFill>
              </a:rPr>
              <a:t> de motivering van die beslissing naar objectieve maatstaven gemeten niet anders kan worden verstaan dan als blijk van vooringenomenheid van de rechter die deze beslissing heeft genomen.</a:t>
            </a:r>
            <a:br>
              <a:rPr lang="nl-NL" sz="2000" dirty="0">
                <a:solidFill>
                  <a:srgbClr val="003366"/>
                </a:solidFill>
              </a:rPr>
            </a:br>
            <a:endParaRPr lang="en-US" sz="2000" dirty="0">
              <a:solidFill>
                <a:srgbClr val="003366"/>
              </a:solidFill>
            </a:endParaRPr>
          </a:p>
          <a:p>
            <a:r>
              <a:rPr lang="en-US" sz="2000" dirty="0">
                <a:solidFill>
                  <a:srgbClr val="003366"/>
                </a:solidFill>
              </a:rPr>
              <a:t>Na de </a:t>
            </a:r>
            <a:r>
              <a:rPr lang="en-US" sz="2000" dirty="0" err="1">
                <a:solidFill>
                  <a:srgbClr val="003366"/>
                </a:solidFill>
              </a:rPr>
              <a:t>zitting</a:t>
            </a:r>
            <a:r>
              <a:rPr lang="en-US" sz="2000" dirty="0">
                <a:solidFill>
                  <a:srgbClr val="003366"/>
                </a:solidFill>
              </a:rPr>
              <a:t>  </a:t>
            </a:r>
            <a:r>
              <a:rPr lang="en-US" sz="2000" dirty="0" err="1">
                <a:solidFill>
                  <a:srgbClr val="003366"/>
                </a:solidFill>
              </a:rPr>
              <a:t>als</a:t>
            </a:r>
            <a:r>
              <a:rPr lang="en-US" sz="2000" dirty="0">
                <a:solidFill>
                  <a:srgbClr val="003366"/>
                </a:solidFill>
              </a:rPr>
              <a:t> regel </a:t>
            </a:r>
            <a:r>
              <a:rPr lang="en-US" sz="2000" dirty="0" err="1">
                <a:solidFill>
                  <a:srgbClr val="003366"/>
                </a:solidFill>
              </a:rPr>
              <a:t>binnen</a:t>
            </a:r>
            <a:r>
              <a:rPr lang="en-US" sz="2000" dirty="0">
                <a:solidFill>
                  <a:srgbClr val="003366"/>
                </a:solidFill>
              </a:rPr>
              <a:t> 2 </a:t>
            </a:r>
            <a:r>
              <a:rPr lang="en-US" sz="2000" dirty="0" err="1">
                <a:solidFill>
                  <a:srgbClr val="003366"/>
                </a:solidFill>
              </a:rPr>
              <a:t>weken</a:t>
            </a:r>
            <a:r>
              <a:rPr lang="en-US" sz="2000" dirty="0">
                <a:solidFill>
                  <a:srgbClr val="003366"/>
                </a:solidFill>
              </a:rPr>
              <a:t> </a:t>
            </a:r>
            <a:r>
              <a:rPr lang="en-US" sz="2000" dirty="0" err="1">
                <a:solidFill>
                  <a:srgbClr val="003366"/>
                </a:solidFill>
              </a:rPr>
              <a:t>uitspraak</a:t>
            </a:r>
            <a:r>
              <a:rPr lang="en-US" sz="2000" dirty="0">
                <a:solidFill>
                  <a:srgbClr val="003366"/>
                </a:solidFill>
              </a:rPr>
              <a:t> </a:t>
            </a:r>
            <a:r>
              <a:rPr lang="en-US" sz="2000" dirty="0" err="1">
                <a:solidFill>
                  <a:srgbClr val="003366"/>
                </a:solidFill>
              </a:rPr>
              <a:t>wrakingskamer</a:t>
            </a:r>
            <a:r>
              <a:rPr lang="en-US" sz="2000" dirty="0">
                <a:solidFill>
                  <a:srgbClr val="003366"/>
                </a:solidFill>
              </a:rPr>
              <a:t> </a:t>
            </a:r>
            <a:br>
              <a:rPr lang="en-US" sz="2000" dirty="0">
                <a:solidFill>
                  <a:srgbClr val="003366"/>
                </a:solidFill>
              </a:rPr>
            </a:br>
            <a:endParaRPr lang="en-US" sz="2000" dirty="0">
              <a:solidFill>
                <a:srgbClr val="003366"/>
              </a:solidFill>
            </a:endParaRPr>
          </a:p>
          <a:p>
            <a:r>
              <a:rPr lang="en-US" sz="2000" dirty="0" err="1">
                <a:solidFill>
                  <a:srgbClr val="003366"/>
                </a:solidFill>
              </a:rPr>
              <a:t>Wraking</a:t>
            </a:r>
            <a:r>
              <a:rPr lang="en-US" sz="2000" dirty="0">
                <a:solidFill>
                  <a:srgbClr val="003366"/>
                </a:solidFill>
              </a:rPr>
              <a:t> </a:t>
            </a:r>
            <a:r>
              <a:rPr lang="en-US" sz="2000" dirty="0" err="1">
                <a:solidFill>
                  <a:srgbClr val="003366"/>
                </a:solidFill>
              </a:rPr>
              <a:t>ongegrond</a:t>
            </a:r>
            <a:r>
              <a:rPr lang="en-US" sz="2000" dirty="0">
                <a:solidFill>
                  <a:srgbClr val="003366"/>
                </a:solidFill>
              </a:rPr>
              <a:t> – </a:t>
            </a:r>
            <a:r>
              <a:rPr lang="en-US" sz="2000" dirty="0" err="1">
                <a:solidFill>
                  <a:srgbClr val="003366"/>
                </a:solidFill>
              </a:rPr>
              <a:t>bodemzaak</a:t>
            </a:r>
            <a:r>
              <a:rPr lang="en-US" sz="2000" dirty="0">
                <a:solidFill>
                  <a:srgbClr val="003366"/>
                </a:solidFill>
              </a:rPr>
              <a:t> </a:t>
            </a:r>
            <a:r>
              <a:rPr lang="en-US" sz="2000" dirty="0" err="1">
                <a:solidFill>
                  <a:srgbClr val="003366"/>
                </a:solidFill>
              </a:rPr>
              <a:t>gaat</a:t>
            </a:r>
            <a:r>
              <a:rPr lang="en-US" sz="2000" dirty="0">
                <a:solidFill>
                  <a:srgbClr val="003366"/>
                </a:solidFill>
              </a:rPr>
              <a:t> </a:t>
            </a:r>
            <a:r>
              <a:rPr lang="en-US" sz="2000" dirty="0" err="1">
                <a:solidFill>
                  <a:srgbClr val="003366"/>
                </a:solidFill>
              </a:rPr>
              <a:t>verder</a:t>
            </a:r>
            <a:r>
              <a:rPr lang="en-US" sz="2000" dirty="0">
                <a:solidFill>
                  <a:srgbClr val="003366"/>
                </a:solidFill>
              </a:rPr>
              <a:t> </a:t>
            </a:r>
            <a:r>
              <a:rPr lang="en-US" sz="2000" dirty="0" err="1">
                <a:solidFill>
                  <a:srgbClr val="003366"/>
                </a:solidFill>
              </a:rPr>
              <a:t>olv</a:t>
            </a:r>
            <a:r>
              <a:rPr lang="en-US" sz="2000" dirty="0">
                <a:solidFill>
                  <a:srgbClr val="003366"/>
                </a:solidFill>
              </a:rPr>
              <a:t> de </a:t>
            </a:r>
            <a:r>
              <a:rPr lang="en-US" sz="2000" dirty="0" err="1">
                <a:solidFill>
                  <a:srgbClr val="003366"/>
                </a:solidFill>
              </a:rPr>
              <a:t>gewraakte</a:t>
            </a:r>
            <a:r>
              <a:rPr lang="en-US" sz="2000" dirty="0">
                <a:solidFill>
                  <a:srgbClr val="003366"/>
                </a:solidFill>
              </a:rPr>
              <a:t> </a:t>
            </a:r>
            <a:r>
              <a:rPr lang="en-US" sz="2000" dirty="0" err="1">
                <a:solidFill>
                  <a:srgbClr val="003366"/>
                </a:solidFill>
              </a:rPr>
              <a:t>rechter</a:t>
            </a:r>
            <a:r>
              <a:rPr lang="en-US" sz="2000" dirty="0">
                <a:solidFill>
                  <a:srgbClr val="003366"/>
                </a:solidFill>
              </a:rPr>
              <a:t> – </a:t>
            </a:r>
            <a:r>
              <a:rPr lang="en-US" sz="2000" dirty="0" err="1">
                <a:solidFill>
                  <a:srgbClr val="003366"/>
                </a:solidFill>
              </a:rPr>
              <a:t>voelt</a:t>
            </a:r>
            <a:r>
              <a:rPr lang="en-US" sz="2000" dirty="0">
                <a:solidFill>
                  <a:srgbClr val="003366"/>
                </a:solidFill>
              </a:rPr>
              <a:t> </a:t>
            </a:r>
            <a:r>
              <a:rPr lang="en-US" sz="2000" dirty="0" err="1">
                <a:solidFill>
                  <a:srgbClr val="003366"/>
                </a:solidFill>
              </a:rPr>
              <a:t>wel</a:t>
            </a:r>
            <a:r>
              <a:rPr lang="en-US" sz="2000" dirty="0">
                <a:solidFill>
                  <a:srgbClr val="003366"/>
                </a:solidFill>
              </a:rPr>
              <a:t> </a:t>
            </a:r>
            <a:r>
              <a:rPr lang="en-US" sz="2000" dirty="0" err="1">
                <a:solidFill>
                  <a:srgbClr val="003366"/>
                </a:solidFill>
              </a:rPr>
              <a:t>een</a:t>
            </a:r>
            <a:r>
              <a:rPr lang="en-US" sz="2000" dirty="0">
                <a:solidFill>
                  <a:srgbClr val="003366"/>
                </a:solidFill>
              </a:rPr>
              <a:t> </a:t>
            </a:r>
            <a:r>
              <a:rPr lang="en-US" sz="2000" dirty="0" err="1">
                <a:solidFill>
                  <a:srgbClr val="003366"/>
                </a:solidFill>
              </a:rPr>
              <a:t>beetje</a:t>
            </a:r>
            <a:r>
              <a:rPr lang="en-US" sz="2000" dirty="0">
                <a:solidFill>
                  <a:srgbClr val="003366"/>
                </a:solidFill>
              </a:rPr>
              <a:t> “</a:t>
            </a:r>
            <a:r>
              <a:rPr lang="en-US" sz="2000" dirty="0" err="1">
                <a:solidFill>
                  <a:srgbClr val="003366"/>
                </a:solidFill>
              </a:rPr>
              <a:t>lastig</a:t>
            </a:r>
            <a:r>
              <a:rPr lang="en-US" sz="2000" dirty="0">
                <a:solidFill>
                  <a:srgbClr val="003366"/>
                </a:solidFill>
              </a:rPr>
              <a:t>”….</a:t>
            </a:r>
            <a:br>
              <a:rPr lang="en-US" sz="2000" dirty="0">
                <a:solidFill>
                  <a:srgbClr val="003366"/>
                </a:solidFill>
              </a:rPr>
            </a:br>
            <a:endParaRPr lang="en-US" sz="2000" dirty="0">
              <a:solidFill>
                <a:srgbClr val="003366"/>
              </a:solidFill>
            </a:endParaRPr>
          </a:p>
          <a:p>
            <a:r>
              <a:rPr lang="en-US" sz="2000" dirty="0" err="1">
                <a:solidFill>
                  <a:srgbClr val="003366"/>
                </a:solidFill>
              </a:rPr>
              <a:t>Wraking</a:t>
            </a:r>
            <a:r>
              <a:rPr lang="en-US" sz="2000" dirty="0">
                <a:solidFill>
                  <a:srgbClr val="003366"/>
                </a:solidFill>
              </a:rPr>
              <a:t> </a:t>
            </a:r>
            <a:r>
              <a:rPr lang="en-US" sz="2000" dirty="0" err="1">
                <a:solidFill>
                  <a:srgbClr val="003366"/>
                </a:solidFill>
              </a:rPr>
              <a:t>gegrond</a:t>
            </a:r>
            <a:r>
              <a:rPr lang="en-US" sz="2000" dirty="0">
                <a:solidFill>
                  <a:srgbClr val="003366"/>
                </a:solidFill>
              </a:rPr>
              <a:t> – </a:t>
            </a:r>
            <a:r>
              <a:rPr lang="en-US" sz="2000" dirty="0" err="1">
                <a:solidFill>
                  <a:srgbClr val="003366"/>
                </a:solidFill>
              </a:rPr>
              <a:t>bodemzaak</a:t>
            </a:r>
            <a:r>
              <a:rPr lang="en-US" sz="2000" dirty="0">
                <a:solidFill>
                  <a:srgbClr val="003366"/>
                </a:solidFill>
              </a:rPr>
              <a:t> </a:t>
            </a:r>
            <a:r>
              <a:rPr lang="en-US" sz="2000" dirty="0" err="1">
                <a:solidFill>
                  <a:srgbClr val="003366"/>
                </a:solidFill>
              </a:rPr>
              <a:t>wordt</a:t>
            </a:r>
            <a:r>
              <a:rPr lang="en-US" sz="2000" dirty="0">
                <a:solidFill>
                  <a:srgbClr val="003366"/>
                </a:solidFill>
              </a:rPr>
              <a:t> </a:t>
            </a:r>
            <a:r>
              <a:rPr lang="en-US" sz="2000" dirty="0" err="1">
                <a:solidFill>
                  <a:srgbClr val="003366"/>
                </a:solidFill>
              </a:rPr>
              <a:t>overgedaan</a:t>
            </a:r>
            <a:r>
              <a:rPr lang="en-US" sz="2000" dirty="0">
                <a:solidFill>
                  <a:srgbClr val="003366"/>
                </a:solidFill>
              </a:rPr>
              <a:t> door </a:t>
            </a:r>
            <a:r>
              <a:rPr lang="en-US" sz="2000" dirty="0" err="1">
                <a:solidFill>
                  <a:srgbClr val="003366"/>
                </a:solidFill>
              </a:rPr>
              <a:t>een</a:t>
            </a:r>
            <a:r>
              <a:rPr lang="en-US" sz="2000" dirty="0">
                <a:solidFill>
                  <a:srgbClr val="003366"/>
                </a:solidFill>
              </a:rPr>
              <a:t> </a:t>
            </a:r>
            <a:r>
              <a:rPr lang="en-US" sz="2000" dirty="0" err="1">
                <a:solidFill>
                  <a:srgbClr val="003366"/>
                </a:solidFill>
              </a:rPr>
              <a:t>andere</a:t>
            </a:r>
            <a:r>
              <a:rPr lang="en-US" sz="2000" dirty="0">
                <a:solidFill>
                  <a:srgbClr val="003366"/>
                </a:solidFill>
              </a:rPr>
              <a:t> </a:t>
            </a:r>
            <a:r>
              <a:rPr lang="en-US" sz="2000" dirty="0" err="1">
                <a:solidFill>
                  <a:srgbClr val="003366"/>
                </a:solidFill>
              </a:rPr>
              <a:t>rechter</a:t>
            </a:r>
            <a:endParaRPr lang="en-US" sz="2000" dirty="0">
              <a:solidFill>
                <a:srgbClr val="003366"/>
              </a:solidFill>
            </a:endParaRPr>
          </a:p>
        </p:txBody>
      </p:sp>
      <p:sp>
        <p:nvSpPr>
          <p:cNvPr id="4" name="Tijdelijke aanduiding voor dianummer 3">
            <a:extLst>
              <a:ext uri="{FF2B5EF4-FFF2-40B4-BE49-F238E27FC236}">
                <a16:creationId xmlns:a16="http://schemas.microsoft.com/office/drawing/2014/main" id="{01D68C0E-258F-4BE6-970A-CD305839631B}"/>
              </a:ext>
            </a:extLst>
          </p:cNvPr>
          <p:cNvSpPr>
            <a:spLocks noGrp="1"/>
          </p:cNvSpPr>
          <p:nvPr>
            <p:ph type="sldNum" sz="quarter" idx="12"/>
          </p:nvPr>
        </p:nvSpPr>
        <p:spPr/>
        <p:txBody>
          <a:bodyPr/>
          <a:lstStyle/>
          <a:p>
            <a:fld id="{AC91B48E-560E-4DA9-91AC-0BB2E84D7F5D}" type="slidenum">
              <a:rPr lang="nl-NL" smtClean="0"/>
              <a:t>9</a:t>
            </a:fld>
            <a:endParaRPr lang="nl-NL"/>
          </a:p>
        </p:txBody>
      </p:sp>
    </p:spTree>
    <p:extLst>
      <p:ext uri="{BB962C8B-B14F-4D97-AF65-F5344CB8AC3E}">
        <p14:creationId xmlns:p14="http://schemas.microsoft.com/office/powerpoint/2010/main" val="2684059217"/>
      </p:ext>
    </p:extLst>
  </p:cSld>
  <p:clrMapOvr>
    <a:masterClrMapping/>
  </p:clrMapOvr>
</p:sld>
</file>

<file path=ppt/theme/theme1.xml><?xml version="1.0" encoding="utf-8"?>
<a:theme xmlns:a="http://schemas.openxmlformats.org/drawingml/2006/main" name="Plato">
  <a:themeElements>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to.potx" id="{6C146796-4991-4798-97BD-3B32C6952F37}" vid="{1CB34CED-D2D7-48CB-9928-0F686C70BD83}"/>
    </a:ext>
  </a:ext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2_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Plato</Template>
  <TotalTime>3999</TotalTime>
  <Words>3172</Words>
  <Application>Microsoft Office PowerPoint</Application>
  <PresentationFormat>Diavoorstelling (4:3)</PresentationFormat>
  <Paragraphs>202</Paragraphs>
  <Slides>27</Slides>
  <Notes>2</Notes>
  <HiddenSlides>0</HiddenSlides>
  <MMClips>0</MMClips>
  <ScaleCrop>false</ScaleCrop>
  <HeadingPairs>
    <vt:vector size="6" baseType="variant">
      <vt:variant>
        <vt:lpstr>Gebruikte lettertypen</vt:lpstr>
      </vt:variant>
      <vt:variant>
        <vt:i4>8</vt:i4>
      </vt:variant>
      <vt:variant>
        <vt:lpstr>Thema</vt:lpstr>
      </vt:variant>
      <vt:variant>
        <vt:i4>8</vt:i4>
      </vt:variant>
      <vt:variant>
        <vt:lpstr>Diatitels</vt:lpstr>
      </vt:variant>
      <vt:variant>
        <vt:i4>27</vt:i4>
      </vt:variant>
    </vt:vector>
  </HeadingPairs>
  <TitlesOfParts>
    <vt:vector size="43" baseType="lpstr">
      <vt:lpstr>Arial</vt:lpstr>
      <vt:lpstr>Calibri</vt:lpstr>
      <vt:lpstr>Calibri Light</vt:lpstr>
      <vt:lpstr>Fira Sans</vt:lpstr>
      <vt:lpstr>Helvetica Neue</vt:lpstr>
      <vt:lpstr>ScalaSans Regular</vt:lpstr>
      <vt:lpstr>Times New Roman</vt:lpstr>
      <vt:lpstr>Verdana</vt:lpstr>
      <vt:lpstr>Plato</vt:lpstr>
      <vt:lpstr>6_Aangepast ontwerp</vt:lpstr>
      <vt:lpstr>5_Aangepast ontwerp</vt:lpstr>
      <vt:lpstr>4_Aangepast ontwerp</vt:lpstr>
      <vt:lpstr>3_Aangepast ontwerp</vt:lpstr>
      <vt:lpstr>1_Aangepast ontwerp</vt:lpstr>
      <vt:lpstr>2_Aangepast ontwerp</vt:lpstr>
      <vt:lpstr>Aangepast ontwerp</vt:lpstr>
      <vt:lpstr>De wrakingsprocedure  VRAA Rotterdam, donderdag 7 december 2023  mr. W.J.J. (Wim) Wetzels, kantonrechter/ senior rechter A te Rotterdam, tevens raadsheer-plv. Hof Amsterdam.  </vt:lpstr>
      <vt:lpstr>PowerPoint-presentatie</vt:lpstr>
      <vt:lpstr>Wettelijke basis wraking</vt:lpstr>
      <vt:lpstr>Hoe in te dienen?</vt:lpstr>
      <vt:lpstr>Gevolg van de wraking (1)</vt:lpstr>
      <vt:lpstr>Gevolg van de wraking (2)</vt:lpstr>
      <vt:lpstr>Behandeling door wrakingskamer (1)</vt:lpstr>
      <vt:lpstr>Behandeling door wrakingskamer (2)</vt:lpstr>
      <vt:lpstr>Behandeling door wrakingskamer (3)</vt:lpstr>
      <vt:lpstr>Behandeling door wrakingskamer (4)</vt:lpstr>
      <vt:lpstr>Hoe vaak wordt er in Rotterdam gewraakt?</vt:lpstr>
      <vt:lpstr>Recente rechtspraak (1)</vt:lpstr>
      <vt:lpstr>Recente rechtspraak (2)</vt:lpstr>
      <vt:lpstr>Recente rechtspraak (3)</vt:lpstr>
      <vt:lpstr>Recente rechtspraak (4)</vt:lpstr>
      <vt:lpstr>Recente rechtspraak (5)</vt:lpstr>
      <vt:lpstr>Recente rechtspraak (6)</vt:lpstr>
      <vt:lpstr>Recente rechtspraak (7)</vt:lpstr>
      <vt:lpstr>Recente rechtspraak (8)</vt:lpstr>
      <vt:lpstr>Recente rechtspraak (9)</vt:lpstr>
      <vt:lpstr>Recente rechtspraak (10)</vt:lpstr>
      <vt:lpstr>Tips &amp; trics wraking</vt:lpstr>
      <vt:lpstr>Wat doet een wraking met de behandelend rechter?</vt:lpstr>
      <vt:lpstr>Verschoningsverzoek door de rechter zelf</vt:lpstr>
      <vt:lpstr>Kortom…</vt:lpstr>
      <vt:lpstr>Vragen..???</vt:lpstr>
      <vt:lpstr>PowerPoint-presentatie</vt:lpstr>
    </vt:vector>
  </TitlesOfParts>
  <Company>Rechtbank Rotterdam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dc:title>
  <dc:creator>Ellerbroek, R (Rechtbank Rotterdam)</dc:creator>
  <cp:lastModifiedBy>Michelle Visser</cp:lastModifiedBy>
  <cp:revision>274</cp:revision>
  <cp:lastPrinted>2019-10-27T20:48:20Z</cp:lastPrinted>
  <dcterms:created xsi:type="dcterms:W3CDTF">2015-09-15T05:33:54Z</dcterms:created>
  <dcterms:modified xsi:type="dcterms:W3CDTF">2024-01-14T14:44:59Z</dcterms:modified>
</cp:coreProperties>
</file>