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7" r:id="rId2"/>
  </p:sldMasterIdLst>
  <p:notesMasterIdLst>
    <p:notesMasterId r:id="rId48"/>
  </p:notesMasterIdLst>
  <p:handoutMasterIdLst>
    <p:handoutMasterId r:id="rId49"/>
  </p:handoutMasterIdLst>
  <p:sldIdLst>
    <p:sldId id="256" r:id="rId3"/>
    <p:sldId id="1049" r:id="rId4"/>
    <p:sldId id="636" r:id="rId5"/>
    <p:sldId id="726" r:id="rId6"/>
    <p:sldId id="904" r:id="rId7"/>
    <p:sldId id="926" r:id="rId8"/>
    <p:sldId id="1050" r:id="rId9"/>
    <p:sldId id="947" r:id="rId10"/>
    <p:sldId id="957" r:id="rId11"/>
    <p:sldId id="1023" r:id="rId12"/>
    <p:sldId id="1020" r:id="rId13"/>
    <p:sldId id="1021" r:id="rId14"/>
    <p:sldId id="1012" r:id="rId15"/>
    <p:sldId id="1066" r:id="rId16"/>
    <p:sldId id="1051" r:id="rId17"/>
    <p:sldId id="1052" r:id="rId18"/>
    <p:sldId id="1053" r:id="rId19"/>
    <p:sldId id="1054" r:id="rId20"/>
    <p:sldId id="958" r:id="rId21"/>
    <p:sldId id="959" r:id="rId22"/>
    <p:sldId id="1077" r:id="rId23"/>
    <p:sldId id="1056" r:id="rId24"/>
    <p:sldId id="1057" r:id="rId25"/>
    <p:sldId id="1058" r:id="rId26"/>
    <p:sldId id="1055" r:id="rId27"/>
    <p:sldId id="1067" r:id="rId28"/>
    <p:sldId id="1069" r:id="rId29"/>
    <p:sldId id="1070" r:id="rId30"/>
    <p:sldId id="1071" r:id="rId31"/>
    <p:sldId id="1059" r:id="rId32"/>
    <p:sldId id="1068" r:id="rId33"/>
    <p:sldId id="1072" r:id="rId34"/>
    <p:sldId id="1073" r:id="rId35"/>
    <p:sldId id="1074" r:id="rId36"/>
    <p:sldId id="1075" r:id="rId37"/>
    <p:sldId id="1076" r:id="rId38"/>
    <p:sldId id="1080" r:id="rId39"/>
    <p:sldId id="1060" r:id="rId40"/>
    <p:sldId id="1061" r:id="rId41"/>
    <p:sldId id="1063" r:id="rId42"/>
    <p:sldId id="1064" r:id="rId43"/>
    <p:sldId id="1065" r:id="rId44"/>
    <p:sldId id="1078" r:id="rId45"/>
    <p:sldId id="1079" r:id="rId46"/>
    <p:sldId id="627" r:id="rId47"/>
  </p:sldIdLst>
  <p:sldSz cx="9144000" cy="6858000" type="screen4x3"/>
  <p:notesSz cx="7099300" cy="10234613"/>
  <p:custDataLst>
    <p:tags r:id="rId50"/>
  </p:custDataLst>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95" userDrawn="1">
          <p15:clr>
            <a:srgbClr val="A4A3A4"/>
          </p15:clr>
        </p15:guide>
      </p15:sldGuideLst>
    </p:ext>
    <p:ext uri="{2D200454-40CA-4A62-9FC3-DE9A4176ACB9}">
      <p15:notesGuideLst xmlns:p15="http://schemas.microsoft.com/office/powerpoint/2012/main">
        <p15:guide id="1" orient="horz" pos="3230" userDrawn="1">
          <p15:clr>
            <a:srgbClr val="A4A3A4"/>
          </p15:clr>
        </p15:guide>
        <p15:guide id="2" pos="2241" userDrawn="1">
          <p15:clr>
            <a:srgbClr val="A4A3A4"/>
          </p15:clr>
        </p15:guide>
        <p15:guide id="3" orient="horz" pos="3225" userDrawn="1">
          <p15:clr>
            <a:srgbClr val="A4A3A4"/>
          </p15:clr>
        </p15:guide>
        <p15:guide id="4"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varScale="1">
        <p:scale>
          <a:sx n="22" d="100"/>
          <a:sy n="22" d="100"/>
        </p:scale>
        <p:origin x="3667" y="24"/>
      </p:cViewPr>
      <p:guideLst>
        <p:guide orient="horz" pos="482"/>
        <p:guide pos="295"/>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8" d="100"/>
          <a:sy n="98" d="100"/>
        </p:scale>
        <p:origin x="3516" y="84"/>
      </p:cViewPr>
      <p:guideLst>
        <p:guide orient="horz" pos="3230"/>
        <p:guide pos="2241"/>
        <p:guide orient="horz" pos="3225"/>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ags" Target="tags/tag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2" name="sHeader"/>
          <p:cNvSpPr>
            <a:spLocks noGrp="1" noChangeArrowheads="1"/>
          </p:cNvSpPr>
          <p:nvPr>
            <p:ph type="hdr" sz="quarter"/>
          </p:nvPr>
        </p:nvSpPr>
        <p:spPr bwMode="auto">
          <a:xfrm>
            <a:off x="787169" y="401568"/>
            <a:ext cx="5521678"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vl1pPr>
          </a:lstStyle>
          <a:p>
            <a:endParaRPr lang="nl-NL"/>
          </a:p>
        </p:txBody>
      </p:sp>
      <p:sp>
        <p:nvSpPr>
          <p:cNvPr id="14343" name="sDateTime" hidden="1"/>
          <p:cNvSpPr>
            <a:spLocks noGrp="1" noChangeArrowheads="1"/>
          </p:cNvSpPr>
          <p:nvPr>
            <p:ph type="dt" sz="quarter" idx="1"/>
          </p:nvPr>
        </p:nvSpPr>
        <p:spPr bwMode="auto">
          <a:xfrm>
            <a:off x="1529967" y="9630488"/>
            <a:ext cx="4404194"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a:latin typeface="Times New Roman" panose="02020603050405020304" pitchFamily="18" charset="0"/>
              </a:defRPr>
            </a:lvl1pPr>
          </a:lstStyle>
          <a:p>
            <a:r>
              <a:rPr lang="nl-NL"/>
              <a:t>25 november 2013</a:t>
            </a:r>
          </a:p>
        </p:txBody>
      </p:sp>
      <p:sp>
        <p:nvSpPr>
          <p:cNvPr id="14346" name="sFooter"/>
          <p:cNvSpPr>
            <a:spLocks noGrp="1" noChangeArrowheads="1"/>
          </p:cNvSpPr>
          <p:nvPr>
            <p:ph type="ftr" sz="quarter" idx="2"/>
          </p:nvPr>
        </p:nvSpPr>
        <p:spPr bwMode="auto">
          <a:xfrm>
            <a:off x="1529967" y="9630488"/>
            <a:ext cx="4404194"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a:latin typeface="Times New Roman" panose="02020603050405020304" pitchFamily="18" charset="0"/>
              </a:defRPr>
            </a:lvl1pPr>
          </a:lstStyle>
          <a:p>
            <a:endParaRPr lang="nl-NL"/>
          </a:p>
        </p:txBody>
      </p:sp>
      <p:sp>
        <p:nvSpPr>
          <p:cNvPr id="14347" name="sSlideNumber"/>
          <p:cNvSpPr>
            <a:spLocks noGrp="1" noChangeArrowheads="1"/>
          </p:cNvSpPr>
          <p:nvPr>
            <p:ph type="sldNum" sz="quarter" idx="3"/>
          </p:nvPr>
        </p:nvSpPr>
        <p:spPr bwMode="auto">
          <a:xfrm>
            <a:off x="5934163" y="9630488"/>
            <a:ext cx="373041"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200">
                <a:latin typeface="Times New Roman" panose="02020603050405020304" pitchFamily="18" charset="0"/>
              </a:defRPr>
            </a:lvl1pPr>
          </a:lstStyle>
          <a:p>
            <a:fld id="{BB1C8681-22B9-4900-BB9E-403373184B6B}" type="slidenum">
              <a:rPr lang="nl-NL"/>
              <a:pPr/>
              <a:t>‹nr.›</a:t>
            </a:fld>
            <a:endParaRPr lang="nl-NL"/>
          </a:p>
        </p:txBody>
      </p:sp>
      <p:sp>
        <p:nvSpPr>
          <p:cNvPr id="14348" name="sFooterHeading"/>
          <p:cNvSpPr txBox="1">
            <a:spLocks noChangeArrowheads="1"/>
          </p:cNvSpPr>
          <p:nvPr/>
        </p:nvSpPr>
        <p:spPr bwMode="auto">
          <a:xfrm>
            <a:off x="785526" y="9630488"/>
            <a:ext cx="744440"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195" rIns="190977" bIns="0"/>
          <a:lstStyle/>
          <a:p>
            <a:pPr algn="r">
              <a:spcBef>
                <a:spcPct val="50000"/>
              </a:spcBef>
            </a:pPr>
            <a:r>
              <a:rPr lang="nl-NL" sz="800"/>
              <a:t>Titel</a:t>
            </a:r>
          </a:p>
        </p:txBody>
      </p:sp>
      <p:sp>
        <p:nvSpPr>
          <p:cNvPr id="14349" name="sDateTimeHeading" hidden="1"/>
          <p:cNvSpPr txBox="1">
            <a:spLocks noChangeArrowheads="1"/>
          </p:cNvSpPr>
          <p:nvPr/>
        </p:nvSpPr>
        <p:spPr bwMode="auto">
          <a:xfrm>
            <a:off x="785526" y="9630488"/>
            <a:ext cx="744440"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195" rIns="190977" bIns="0"/>
          <a:lstStyle/>
          <a:p>
            <a:pPr algn="r">
              <a:spcBef>
                <a:spcPct val="50000"/>
              </a:spcBef>
            </a:pPr>
            <a:r>
              <a:rPr lang="nl-NL" sz="800"/>
              <a:t>Datum</a:t>
            </a:r>
          </a:p>
        </p:txBody>
      </p:sp>
    </p:spTree>
    <p:extLst>
      <p:ext uri="{BB962C8B-B14F-4D97-AF65-F5344CB8AC3E}">
        <p14:creationId xmlns:p14="http://schemas.microsoft.com/office/powerpoint/2010/main" val="21054432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569913" y="766763"/>
            <a:ext cx="5959475" cy="44704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85525" y="5682344"/>
            <a:ext cx="5521678" cy="3464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200" name="sHeader"/>
          <p:cNvSpPr>
            <a:spLocks noGrp="1" noChangeArrowheads="1"/>
          </p:cNvSpPr>
          <p:nvPr>
            <p:ph type="hdr" sz="quarter"/>
          </p:nvPr>
        </p:nvSpPr>
        <p:spPr bwMode="auto">
          <a:xfrm>
            <a:off x="787169" y="401568"/>
            <a:ext cx="5521678"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vl1pPr>
          </a:lstStyle>
          <a:p>
            <a:endParaRPr lang="nl-NL"/>
          </a:p>
        </p:txBody>
      </p:sp>
      <p:sp>
        <p:nvSpPr>
          <p:cNvPr id="8201" name="sDateTime" hidden="1"/>
          <p:cNvSpPr>
            <a:spLocks noGrp="1" noChangeArrowheads="1"/>
          </p:cNvSpPr>
          <p:nvPr>
            <p:ph type="dt" sz="quarter" idx="1"/>
          </p:nvPr>
        </p:nvSpPr>
        <p:spPr bwMode="auto">
          <a:xfrm>
            <a:off x="1529967" y="9630488"/>
            <a:ext cx="4404194"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a:latin typeface="Times New Roman" panose="02020603050405020304" pitchFamily="18" charset="0"/>
              </a:defRPr>
            </a:lvl1pPr>
          </a:lstStyle>
          <a:p>
            <a:r>
              <a:rPr lang="nl-NL"/>
              <a:t>25 november 2013</a:t>
            </a:r>
          </a:p>
        </p:txBody>
      </p:sp>
      <p:sp>
        <p:nvSpPr>
          <p:cNvPr id="8206" name="sFooter"/>
          <p:cNvSpPr>
            <a:spLocks noGrp="1" noChangeArrowheads="1"/>
          </p:cNvSpPr>
          <p:nvPr>
            <p:ph type="ftr" sz="quarter" idx="4"/>
          </p:nvPr>
        </p:nvSpPr>
        <p:spPr bwMode="auto">
          <a:xfrm>
            <a:off x="1529967" y="9630488"/>
            <a:ext cx="4404194"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a:latin typeface="Times New Roman" panose="02020603050405020304" pitchFamily="18" charset="0"/>
              </a:defRPr>
            </a:lvl1pPr>
          </a:lstStyle>
          <a:p>
            <a:endParaRPr lang="nl-NL"/>
          </a:p>
        </p:txBody>
      </p:sp>
      <p:sp>
        <p:nvSpPr>
          <p:cNvPr id="8207" name="sSlideNumber"/>
          <p:cNvSpPr>
            <a:spLocks noGrp="1" noChangeArrowheads="1"/>
          </p:cNvSpPr>
          <p:nvPr>
            <p:ph type="sldNum" sz="quarter" idx="5"/>
          </p:nvPr>
        </p:nvSpPr>
        <p:spPr bwMode="auto">
          <a:xfrm>
            <a:off x="5934163" y="9630488"/>
            <a:ext cx="373041"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200">
                <a:latin typeface="Times New Roman" panose="02020603050405020304" pitchFamily="18" charset="0"/>
              </a:defRPr>
            </a:lvl1pPr>
          </a:lstStyle>
          <a:p>
            <a:fld id="{CAA5F649-BDE7-4A71-AE77-FDA66D29DD37}" type="slidenum">
              <a:rPr lang="nl-NL"/>
              <a:pPr/>
              <a:t>‹nr.›</a:t>
            </a:fld>
            <a:endParaRPr lang="nl-NL"/>
          </a:p>
        </p:txBody>
      </p:sp>
      <p:sp>
        <p:nvSpPr>
          <p:cNvPr id="8208" name="sFooterHeading"/>
          <p:cNvSpPr txBox="1">
            <a:spLocks noChangeArrowheads="1"/>
          </p:cNvSpPr>
          <p:nvPr/>
        </p:nvSpPr>
        <p:spPr bwMode="auto">
          <a:xfrm>
            <a:off x="785526" y="9630488"/>
            <a:ext cx="744440"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195" rIns="190977" bIns="0"/>
          <a:lstStyle/>
          <a:p>
            <a:pPr algn="r">
              <a:spcBef>
                <a:spcPct val="50000"/>
              </a:spcBef>
            </a:pPr>
            <a:r>
              <a:rPr lang="nl-NL" sz="800"/>
              <a:t>Titel</a:t>
            </a:r>
          </a:p>
        </p:txBody>
      </p:sp>
      <p:sp>
        <p:nvSpPr>
          <p:cNvPr id="8209" name="sDateTimeHeading" hidden="1"/>
          <p:cNvSpPr txBox="1">
            <a:spLocks noChangeArrowheads="1"/>
          </p:cNvSpPr>
          <p:nvPr/>
        </p:nvSpPr>
        <p:spPr bwMode="auto">
          <a:xfrm>
            <a:off x="785526" y="9630488"/>
            <a:ext cx="744440" cy="20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8195" rIns="190977" bIns="0"/>
          <a:lstStyle/>
          <a:p>
            <a:pPr algn="r">
              <a:spcBef>
                <a:spcPct val="50000"/>
              </a:spcBef>
            </a:pPr>
            <a:r>
              <a:rPr lang="nl-NL" sz="800"/>
              <a:t>Datum</a:t>
            </a:r>
          </a:p>
        </p:txBody>
      </p:sp>
    </p:spTree>
    <p:extLst>
      <p:ext uri="{BB962C8B-B14F-4D97-AF65-F5344CB8AC3E}">
        <p14:creationId xmlns:p14="http://schemas.microsoft.com/office/powerpoint/2010/main" val="1077576400"/>
      </p:ext>
    </p:extLst>
  </p:cSld>
  <p:clrMap bg1="lt1" tx1="dk1" bg2="lt2" tx2="dk2" accent1="accent1" accent2="accent2" accent3="accent3" accent4="accent4" accent5="accent5" accent6="accent6" hlink="hlink" folHlink="folHlink"/>
  <p:hf hdr="0" ftr="0" dt="0"/>
  <p:notesStyle>
    <a:lvl1pPr marL="179388"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360363"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539750"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720725"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900113"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0"/>
          </p:nvPr>
        </p:nvSpPr>
        <p:spPr/>
        <p:txBody>
          <a:bodyPr/>
          <a:lstStyle/>
          <a:p>
            <a:fld id="{CAA5F649-BDE7-4A71-AE77-FDA66D29DD37}" type="slidenum">
              <a:rPr lang="nl-NL" smtClean="0"/>
              <a:pPr/>
              <a:t>1</a:t>
            </a:fld>
            <a:endParaRPr lang="nl-NL"/>
          </a:p>
        </p:txBody>
      </p:sp>
    </p:spTree>
    <p:extLst>
      <p:ext uri="{BB962C8B-B14F-4D97-AF65-F5344CB8AC3E}">
        <p14:creationId xmlns:p14="http://schemas.microsoft.com/office/powerpoint/2010/main" val="2167022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r>
              <a:rPr lang="nl-NL"/>
              <a:t>Ontslag op staande voet</a:t>
            </a:r>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pPr/>
              <a:t>‹nr.›</a:t>
            </a:fld>
            <a:endParaRPr lang="nl-NL"/>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0" name="Rectangle 4" hidden="1"/>
          <p:cNvSpPr>
            <a:spLocks noGrp="1" noChangeArrowheads="1"/>
          </p:cNvSpPr>
          <p:nvPr>
            <p:ph type="dt" sz="half" idx="2"/>
          </p:nvPr>
        </p:nvSpPr>
        <p:spPr>
          <a:xfrm>
            <a:off x="0" y="863600"/>
            <a:ext cx="1524000" cy="168275"/>
          </a:xfrm>
        </p:spPr>
        <p:txBody>
          <a:bodyPr/>
          <a:lstStyle>
            <a:lvl1pPr>
              <a:defRPr/>
            </a:lvl1pPr>
          </a:lstStyle>
          <a:p>
            <a:r>
              <a:rPr lang="nl-NL"/>
              <a:t>21 October 2013</a:t>
            </a:r>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hidden="1"/>
          <p:cNvSpPr>
            <a:spLocks noGrp="1"/>
          </p:cNvSpPr>
          <p:nvPr>
            <p:ph type="dt" sz="half" idx="10"/>
          </p:nvPr>
        </p:nvSpPr>
        <p:spPr/>
        <p:txBody>
          <a:bodyPr/>
          <a:lstStyle>
            <a:lvl1pPr>
              <a:defRPr/>
            </a:lvl1pPr>
          </a:lstStyle>
          <a:p>
            <a:r>
              <a:rPr lang="nl-NL"/>
              <a:t>21 October 2013</a:t>
            </a:r>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pPr/>
              <a:t>‹nr.›</a:t>
            </a:fld>
            <a:endParaRPr lang="nl-NL"/>
          </a:p>
        </p:txBody>
      </p:sp>
    </p:spTree>
    <p:extLst>
      <p:ext uri="{BB962C8B-B14F-4D97-AF65-F5344CB8AC3E}">
        <p14:creationId xmlns:p14="http://schemas.microsoft.com/office/powerpoint/2010/main" val="419658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hidden="1"/>
          <p:cNvSpPr>
            <a:spLocks noGrp="1"/>
          </p:cNvSpPr>
          <p:nvPr>
            <p:ph type="dt" sz="half" idx="10"/>
          </p:nvPr>
        </p:nvSpPr>
        <p:spPr/>
        <p:txBody>
          <a:bodyPr/>
          <a:lstStyle>
            <a:lvl1pPr>
              <a:defRPr/>
            </a:lvl1pPr>
          </a:lstStyle>
          <a:p>
            <a:r>
              <a:rPr lang="nl-NL"/>
              <a:t>21 October 2013</a:t>
            </a:r>
          </a:p>
        </p:txBody>
      </p:sp>
      <p:sp>
        <p:nvSpPr>
          <p:cNvPr id="8" name="Footer Placeholder 7"/>
          <p:cNvSpPr>
            <a:spLocks noGrp="1"/>
          </p:cNvSpPr>
          <p:nvPr>
            <p:ph type="ftr" sz="quarter" idx="11"/>
          </p:nvPr>
        </p:nvSpPr>
        <p:spPr/>
        <p:txBody>
          <a:bodyPr/>
          <a:lstStyle>
            <a:lvl1pPr>
              <a:defRPr/>
            </a:lvl1pPr>
          </a:lstStyle>
          <a:p>
            <a:endParaRPr lang="nl-NL"/>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pPr/>
              <a:t>‹nr.›</a:t>
            </a:fld>
            <a:endParaRPr lang="nl-NL"/>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81407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hidden="1"/>
          <p:cNvSpPr>
            <a:spLocks noGrp="1"/>
          </p:cNvSpPr>
          <p:nvPr>
            <p:ph type="dt" sz="half" idx="10"/>
          </p:nvPr>
        </p:nvSpPr>
        <p:spPr/>
        <p:txBody>
          <a:bodyPr/>
          <a:lstStyle>
            <a:lvl1pPr>
              <a:defRPr/>
            </a:lvl1pPr>
          </a:lstStyle>
          <a:p>
            <a:r>
              <a:rPr lang="nl-NL"/>
              <a:t>21 October 2013</a:t>
            </a:r>
          </a:p>
        </p:txBody>
      </p:sp>
      <p:sp>
        <p:nvSpPr>
          <p:cNvPr id="4" name="Footer Placeholder 3"/>
          <p:cNvSpPr>
            <a:spLocks noGrp="1"/>
          </p:cNvSpPr>
          <p:nvPr>
            <p:ph type="ftr" sz="quarter" idx="11"/>
          </p:nvPr>
        </p:nvSpPr>
        <p:spPr/>
        <p:txBody>
          <a:bodyPr/>
          <a:lstStyle>
            <a:lvl1pPr>
              <a:defRPr/>
            </a:lvl1pPr>
          </a:lstStyle>
          <a:p>
            <a:endParaRPr lang="nl-NL"/>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pPr/>
              <a:t>‹nr.›</a:t>
            </a:fld>
            <a:endParaRPr lang="nl-NL"/>
          </a:p>
        </p:txBody>
      </p:sp>
    </p:spTree>
    <p:extLst>
      <p:ext uri="{BB962C8B-B14F-4D97-AF65-F5344CB8AC3E}">
        <p14:creationId xmlns:p14="http://schemas.microsoft.com/office/powerpoint/2010/main" val="412322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hidden="1"/>
          <p:cNvSpPr>
            <a:spLocks noGrp="1"/>
          </p:cNvSpPr>
          <p:nvPr>
            <p:ph type="dt" sz="half" idx="10"/>
          </p:nvPr>
        </p:nvSpPr>
        <p:spPr/>
        <p:txBody>
          <a:bodyPr/>
          <a:lstStyle>
            <a:lvl1pPr>
              <a:defRPr/>
            </a:lvl1pPr>
          </a:lstStyle>
          <a:p>
            <a:r>
              <a:rPr lang="nl-NL"/>
              <a:t>21 October 2013</a:t>
            </a:r>
          </a:p>
        </p:txBody>
      </p:sp>
      <p:sp>
        <p:nvSpPr>
          <p:cNvPr id="3" name="Footer Placeholder 2"/>
          <p:cNvSpPr>
            <a:spLocks noGrp="1"/>
          </p:cNvSpPr>
          <p:nvPr>
            <p:ph type="ftr" sz="quarter" idx="11"/>
          </p:nvPr>
        </p:nvSpPr>
        <p:spPr/>
        <p:txBody>
          <a:bodyPr/>
          <a:lstStyle>
            <a:lvl1pPr>
              <a:defRPr/>
            </a:lvl1pPr>
          </a:lstStyle>
          <a:p>
            <a:endParaRPr lang="nl-NL"/>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pPr/>
              <a:t>‹nr.›</a:t>
            </a:fld>
            <a:endParaRPr lang="nl-NL"/>
          </a:p>
        </p:txBody>
      </p:sp>
    </p:spTree>
    <p:extLst>
      <p:ext uri="{BB962C8B-B14F-4D97-AF65-F5344CB8AC3E}">
        <p14:creationId xmlns:p14="http://schemas.microsoft.com/office/powerpoint/2010/main" val="751825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hidden="1"/>
          <p:cNvSpPr>
            <a:spLocks noGrp="1"/>
          </p:cNvSpPr>
          <p:nvPr>
            <p:ph type="dt" sz="half" idx="10"/>
          </p:nvPr>
        </p:nvSpPr>
        <p:spPr/>
        <p:txBody>
          <a:bodyPr/>
          <a:lstStyle/>
          <a:p>
            <a:r>
              <a:rPr lang="nl-NL"/>
              <a:t>21 October 2013</a:t>
            </a:r>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6CB8E9-5EF0-4736-B2DB-097EB46EBB33}" type="slidenum">
              <a:rPr lang="nl-NL" smtClean="0"/>
              <a:pPr/>
              <a:t>‹nr.›</a:t>
            </a:fld>
            <a:endParaRPr lang="nl-NL"/>
          </a:p>
        </p:txBody>
      </p:sp>
    </p:spTree>
    <p:extLst>
      <p:ext uri="{BB962C8B-B14F-4D97-AF65-F5344CB8AC3E}">
        <p14:creationId xmlns:p14="http://schemas.microsoft.com/office/powerpoint/2010/main" val="139330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hidden="1"/>
          <p:cNvSpPr>
            <a:spLocks noGrp="1"/>
          </p:cNvSpPr>
          <p:nvPr>
            <p:ph type="dt" sz="half" idx="10"/>
          </p:nvPr>
        </p:nvSpPr>
        <p:spPr/>
        <p:txBody>
          <a:bodyPr/>
          <a:lstStyle>
            <a:lvl1pPr>
              <a:defRPr/>
            </a:lvl1pPr>
          </a:lstStyle>
          <a:p>
            <a:r>
              <a:rPr lang="nl-NL"/>
              <a:t>21 October 2013</a:t>
            </a:r>
          </a:p>
        </p:txBody>
      </p:sp>
      <p:sp>
        <p:nvSpPr>
          <p:cNvPr id="5" name="Footer Placeholder 4"/>
          <p:cNvSpPr>
            <a:spLocks noGrp="1"/>
          </p:cNvSpPr>
          <p:nvPr>
            <p:ph type="ftr" sz="quarter" idx="11"/>
          </p:nvPr>
        </p:nvSpPr>
        <p:spPr/>
        <p:txBody>
          <a:bodyPr/>
          <a:lstStyle>
            <a:lvl1pPr>
              <a:defRPr/>
            </a:lvl1pPr>
          </a:lstStyle>
          <a:p>
            <a:r>
              <a:rPr lang="nl-NL"/>
              <a:t>Ontslag op staande voet</a:t>
            </a:r>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pPr/>
              <a:t>‹nr.›</a:t>
            </a:fld>
            <a:endParaRPr lang="nl-NL"/>
          </a:p>
        </p:txBody>
      </p:sp>
    </p:spTree>
    <p:extLst>
      <p:ext uri="{BB962C8B-B14F-4D97-AF65-F5344CB8AC3E}">
        <p14:creationId xmlns:p14="http://schemas.microsoft.com/office/powerpoint/2010/main" val="391202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15240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hidden="1"/>
          <p:cNvSpPr>
            <a:spLocks noGrp="1"/>
          </p:cNvSpPr>
          <p:nvPr>
            <p:ph type="dt" sz="half" idx="10"/>
          </p:nvPr>
        </p:nvSpPr>
        <p:spPr/>
        <p:txBody>
          <a:bodyPr/>
          <a:lstStyle>
            <a:lvl1pPr>
              <a:defRPr/>
            </a:lvl1pPr>
          </a:lstStyle>
          <a:p>
            <a:r>
              <a:rPr lang="nl-NL"/>
              <a:t>21 October 2013</a:t>
            </a:r>
          </a:p>
        </p:txBody>
      </p:sp>
      <p:sp>
        <p:nvSpPr>
          <p:cNvPr id="6" name="Footer Placeholder 5"/>
          <p:cNvSpPr>
            <a:spLocks noGrp="1"/>
          </p:cNvSpPr>
          <p:nvPr>
            <p:ph type="ftr" sz="quarter" idx="11"/>
          </p:nvPr>
        </p:nvSpPr>
        <p:spPr/>
        <p:txBody>
          <a:bodyPr/>
          <a:lstStyle>
            <a:lvl1pPr>
              <a:defRPr/>
            </a:lvl1pPr>
          </a:lstStyle>
          <a:p>
            <a:r>
              <a:rPr lang="nl-NL"/>
              <a:t>Ontslag op staande voet</a:t>
            </a:r>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pPr/>
              <a:t>‹nr.›</a:t>
            </a:fld>
            <a:endParaRPr lang="nl-NL"/>
          </a:p>
        </p:txBody>
      </p:sp>
    </p:spTree>
    <p:extLst>
      <p:ext uri="{BB962C8B-B14F-4D97-AF65-F5344CB8AC3E}">
        <p14:creationId xmlns:p14="http://schemas.microsoft.com/office/powerpoint/2010/main" val="298891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7" name="Date Placeholder 6" hidden="1"/>
          <p:cNvSpPr>
            <a:spLocks noGrp="1"/>
          </p:cNvSpPr>
          <p:nvPr>
            <p:ph type="dt" sz="half" idx="10"/>
          </p:nvPr>
        </p:nvSpPr>
        <p:spPr/>
        <p:txBody>
          <a:bodyPr/>
          <a:lstStyle>
            <a:lvl1pPr>
              <a:defRPr/>
            </a:lvl1pPr>
          </a:lstStyle>
          <a:p>
            <a:r>
              <a:rPr lang="nl-NL"/>
              <a:t>21 October 2013</a:t>
            </a:r>
          </a:p>
        </p:txBody>
      </p:sp>
      <p:sp>
        <p:nvSpPr>
          <p:cNvPr id="8" name="Footer Placeholder 7"/>
          <p:cNvSpPr>
            <a:spLocks noGrp="1"/>
          </p:cNvSpPr>
          <p:nvPr>
            <p:ph type="ftr" sz="quarter" idx="11"/>
          </p:nvPr>
        </p:nvSpPr>
        <p:spPr/>
        <p:txBody>
          <a:bodyPr/>
          <a:lstStyle>
            <a:lvl1pPr>
              <a:defRPr/>
            </a:lvl1pPr>
          </a:lstStyle>
          <a:p>
            <a:r>
              <a:rPr lang="nl-NL"/>
              <a:t>Ontslag op staande voet</a:t>
            </a:r>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pPr/>
              <a:t>‹nr.›</a:t>
            </a:fld>
            <a:endParaRPr lang="nl-NL"/>
          </a:p>
        </p:txBody>
      </p:sp>
      <p:sp>
        <p:nvSpPr>
          <p:cNvPr id="10" name="Title 9"/>
          <p:cNvSpPr>
            <a:spLocks noGrp="1"/>
          </p:cNvSpPr>
          <p:nvPr>
            <p:ph type="title"/>
          </p:nvPr>
        </p:nvSpPr>
        <p:spPr/>
        <p:txBody>
          <a:bodyPr/>
          <a:lstStyle/>
          <a:p>
            <a:r>
              <a:rPr lang="nl-NL"/>
              <a:t>Klik om de stijl te bewerken</a:t>
            </a:r>
          </a:p>
        </p:txBody>
      </p:sp>
      <p:sp>
        <p:nvSpPr>
          <p:cNvPr id="11" name="Content Placeholder 2"/>
          <p:cNvSpPr>
            <a:spLocks noGrp="1"/>
          </p:cNvSpPr>
          <p:nvPr>
            <p:ph sz="half" idx="13"/>
          </p:nvPr>
        </p:nvSpPr>
        <p:spPr>
          <a:xfrm>
            <a:off x="15240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5982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hidden="1"/>
          <p:cNvSpPr>
            <a:spLocks noGrp="1"/>
          </p:cNvSpPr>
          <p:nvPr>
            <p:ph type="dt" sz="half" idx="10"/>
          </p:nvPr>
        </p:nvSpPr>
        <p:spPr/>
        <p:txBody>
          <a:bodyPr/>
          <a:lstStyle>
            <a:lvl1pPr>
              <a:defRPr/>
            </a:lvl1pPr>
          </a:lstStyle>
          <a:p>
            <a:r>
              <a:rPr lang="nl-NL"/>
              <a:t>21 October 2013</a:t>
            </a:r>
          </a:p>
        </p:txBody>
      </p:sp>
      <p:sp>
        <p:nvSpPr>
          <p:cNvPr id="4" name="Footer Placeholder 3"/>
          <p:cNvSpPr>
            <a:spLocks noGrp="1"/>
          </p:cNvSpPr>
          <p:nvPr>
            <p:ph type="ftr" sz="quarter" idx="11"/>
          </p:nvPr>
        </p:nvSpPr>
        <p:spPr/>
        <p:txBody>
          <a:bodyPr/>
          <a:lstStyle>
            <a:lvl1pPr>
              <a:defRPr/>
            </a:lvl1pPr>
          </a:lstStyle>
          <a:p>
            <a:r>
              <a:rPr lang="nl-NL"/>
              <a:t>Ontslag op staande voet</a:t>
            </a:r>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pPr/>
              <a:t>‹nr.›</a:t>
            </a:fld>
            <a:endParaRPr lang="nl-NL"/>
          </a:p>
        </p:txBody>
      </p:sp>
    </p:spTree>
    <p:extLst>
      <p:ext uri="{BB962C8B-B14F-4D97-AF65-F5344CB8AC3E}">
        <p14:creationId xmlns:p14="http://schemas.microsoft.com/office/powerpoint/2010/main" val="253487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hidden="1"/>
          <p:cNvSpPr>
            <a:spLocks noGrp="1"/>
          </p:cNvSpPr>
          <p:nvPr>
            <p:ph type="dt" sz="half" idx="10"/>
          </p:nvPr>
        </p:nvSpPr>
        <p:spPr/>
        <p:txBody>
          <a:bodyPr/>
          <a:lstStyle>
            <a:lvl1pPr>
              <a:defRPr/>
            </a:lvl1pPr>
          </a:lstStyle>
          <a:p>
            <a:r>
              <a:rPr lang="nl-NL"/>
              <a:t>21 October 2013</a:t>
            </a:r>
          </a:p>
        </p:txBody>
      </p:sp>
      <p:sp>
        <p:nvSpPr>
          <p:cNvPr id="3" name="Footer Placeholder 2"/>
          <p:cNvSpPr>
            <a:spLocks noGrp="1"/>
          </p:cNvSpPr>
          <p:nvPr>
            <p:ph type="ftr" sz="quarter" idx="11"/>
          </p:nvPr>
        </p:nvSpPr>
        <p:spPr/>
        <p:txBody>
          <a:bodyPr/>
          <a:lstStyle>
            <a:lvl1pPr>
              <a:defRPr/>
            </a:lvl1pPr>
          </a:lstStyle>
          <a:p>
            <a:r>
              <a:rPr lang="nl-NL"/>
              <a:t>Ontslag op staande voet</a:t>
            </a:r>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pPr/>
              <a:t>‹nr.›</a:t>
            </a:fld>
            <a:endParaRPr lang="nl-NL"/>
          </a:p>
        </p:txBody>
      </p:sp>
    </p:spTree>
    <p:extLst>
      <p:ext uri="{BB962C8B-B14F-4D97-AF65-F5344CB8AC3E}">
        <p14:creationId xmlns:p14="http://schemas.microsoft.com/office/powerpoint/2010/main" val="198124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hidden="1"/>
          <p:cNvSpPr>
            <a:spLocks noGrp="1"/>
          </p:cNvSpPr>
          <p:nvPr>
            <p:ph type="dt" sz="half" idx="10"/>
          </p:nvPr>
        </p:nvSpPr>
        <p:spPr/>
        <p:txBody>
          <a:bodyPr/>
          <a:lstStyle/>
          <a:p>
            <a:r>
              <a:rPr lang="nl-NL"/>
              <a:t>21 October 2013</a:t>
            </a:r>
          </a:p>
        </p:txBody>
      </p:sp>
      <p:sp>
        <p:nvSpPr>
          <p:cNvPr id="5" name="Tijdelijke aanduiding voor voettekst 4"/>
          <p:cNvSpPr>
            <a:spLocks noGrp="1"/>
          </p:cNvSpPr>
          <p:nvPr>
            <p:ph type="ftr" sz="quarter" idx="11"/>
          </p:nvPr>
        </p:nvSpPr>
        <p:spPr/>
        <p:txBody>
          <a:bodyPr/>
          <a:lstStyle/>
          <a:p>
            <a:r>
              <a:rPr lang="nl-NL"/>
              <a:t>Ontslag op staande voet</a:t>
            </a:r>
          </a:p>
        </p:txBody>
      </p:sp>
      <p:sp>
        <p:nvSpPr>
          <p:cNvPr id="6" name="Tijdelijke aanduiding voor dianummer 5"/>
          <p:cNvSpPr>
            <a:spLocks noGrp="1"/>
          </p:cNvSpPr>
          <p:nvPr>
            <p:ph type="sldNum" sz="quarter" idx="12"/>
          </p:nvPr>
        </p:nvSpPr>
        <p:spPr/>
        <p:txBody>
          <a:bodyPr/>
          <a:lstStyle/>
          <a:p>
            <a:fld id="{A46CB8E9-5EF0-4736-B2DB-097EB46EBB33}" type="slidenum">
              <a:rPr lang="nl-NL" smtClean="0"/>
              <a:pPr/>
              <a:t>‹nr.›</a:t>
            </a:fld>
            <a:endParaRPr lang="nl-NL"/>
          </a:p>
        </p:txBody>
      </p:sp>
    </p:spTree>
    <p:extLst>
      <p:ext uri="{BB962C8B-B14F-4D97-AF65-F5344CB8AC3E}">
        <p14:creationId xmlns:p14="http://schemas.microsoft.com/office/powerpoint/2010/main" val="295769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endParaRPr lang="nl-NL"/>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pPr/>
              <a:t>‹nr.›</a:t>
            </a:fld>
            <a:endParaRPr lang="nl-NL"/>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0" name="Rectangle 4" hidden="1"/>
          <p:cNvSpPr>
            <a:spLocks noGrp="1" noChangeArrowheads="1"/>
          </p:cNvSpPr>
          <p:nvPr>
            <p:ph type="dt" sz="half" idx="2"/>
          </p:nvPr>
        </p:nvSpPr>
        <p:spPr>
          <a:xfrm>
            <a:off x="0" y="863600"/>
            <a:ext cx="1524000" cy="168275"/>
          </a:xfrm>
        </p:spPr>
        <p:txBody>
          <a:bodyPr/>
          <a:lstStyle>
            <a:lvl1pPr>
              <a:defRPr/>
            </a:lvl1pPr>
          </a:lstStyle>
          <a:p>
            <a:r>
              <a:rPr lang="nl-NL"/>
              <a:t>21 October 2013</a:t>
            </a:r>
          </a:p>
        </p:txBody>
      </p:sp>
      <p:pic>
        <p:nvPicPr>
          <p:cNvPr id="4113" name="Picture 17" descr="A_110364-01-PPT_RvR_DEF_Formaten_300-dp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extLst>
      <p:ext uri="{BB962C8B-B14F-4D97-AF65-F5344CB8AC3E}">
        <p14:creationId xmlns:p14="http://schemas.microsoft.com/office/powerpoint/2010/main" val="171363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hidden="1"/>
          <p:cNvSpPr>
            <a:spLocks noGrp="1"/>
          </p:cNvSpPr>
          <p:nvPr>
            <p:ph type="dt" sz="half" idx="10"/>
          </p:nvPr>
        </p:nvSpPr>
        <p:spPr/>
        <p:txBody>
          <a:bodyPr/>
          <a:lstStyle>
            <a:lvl1pPr>
              <a:defRPr/>
            </a:lvl1pPr>
          </a:lstStyle>
          <a:p>
            <a:r>
              <a:rPr lang="nl-NL"/>
              <a:t>21 October 2013</a:t>
            </a:r>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pPr/>
              <a:t>‹nr.›</a:t>
            </a:fld>
            <a:endParaRPr lang="nl-NL"/>
          </a:p>
        </p:txBody>
      </p:sp>
    </p:spTree>
    <p:extLst>
      <p:ext uri="{BB962C8B-B14F-4D97-AF65-F5344CB8AC3E}">
        <p14:creationId xmlns:p14="http://schemas.microsoft.com/office/powerpoint/2010/main" val="328093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png"/><Relationship Id="rId4" Type="http://schemas.openxmlformats.org/officeDocument/2006/relationships/slideLayout" Target="../slideLayouts/slideLayout11.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a:t>21 October 2013</a:t>
            </a:r>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r>
              <a:rPr lang="nl-NL"/>
              <a:t>Ontslag op staande voet</a:t>
            </a:r>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pPr/>
              <a:t>‹nr.›</a:t>
            </a:fld>
            <a:endParaRPr lang="nl-NL"/>
          </a:p>
        </p:txBody>
      </p:sp>
      <p:sp>
        <p:nvSpPr>
          <p:cNvPr id="1032" name="Rectangle 8"/>
          <p:cNvSpPr>
            <a:spLocks noChangeArrowheads="1"/>
          </p:cNvSpPr>
          <p:nvPr/>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3" name="Rectangle 9"/>
          <p:cNvSpPr>
            <a:spLocks noChangeArrowheads="1"/>
          </p:cNvSpPr>
          <p:nvPr/>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4" name="Rectangle 10"/>
          <p:cNvSpPr>
            <a:spLocks noChangeArrowheads="1"/>
          </p:cNvSpPr>
          <p:nvPr/>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5" name="Rectangle 11"/>
          <p:cNvSpPr>
            <a:spLocks noChangeArrowheads="1"/>
          </p:cNvSpPr>
          <p:nvPr/>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pic>
        <p:nvPicPr>
          <p:cNvPr id="1038" name="Picture 14" descr="A_110364-01-PPT_RvR_DEF_Formaten_300-dpi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hf hdr="0" ft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a:t>Klik om de opmaakprofielen van de </a:t>
            </a:r>
            <a:r>
              <a:rPr lang="nl-NL" noProof="0" dirty="0" err="1"/>
              <a:t>modeltekst</a:t>
            </a:r>
            <a:r>
              <a:rPr lang="nl-NL" noProof="0" dirty="0"/>
              <a:t>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a:p>
            <a:pPr lvl="5"/>
            <a:r>
              <a:rPr lang="nl-NL" noProof="0" dirty="0"/>
              <a:t>Zesde niveau</a:t>
            </a:r>
          </a:p>
          <a:p>
            <a:pPr lvl="6"/>
            <a:r>
              <a:rPr lang="nl-NL" noProof="0" dirty="0"/>
              <a:t>Zevende niveau</a:t>
            </a:r>
          </a:p>
          <a:p>
            <a:pPr lvl="7"/>
            <a:r>
              <a:rPr lang="nl-NL" noProof="0" dirty="0"/>
              <a:t>Achtste niveau</a:t>
            </a:r>
          </a:p>
          <a:p>
            <a:pPr lvl="8"/>
            <a:r>
              <a:rPr lang="nl-NL" noProof="0" dirty="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r>
              <a:rPr lang="nl-NL"/>
              <a:t>21 October 2013</a:t>
            </a:r>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endParaRPr lang="nl-NL"/>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pPr/>
              <a:t>‹nr.›</a:t>
            </a:fld>
            <a:endParaRPr lang="nl-NL"/>
          </a:p>
        </p:txBody>
      </p:sp>
      <p:sp>
        <p:nvSpPr>
          <p:cNvPr id="1032" name="Rectangle 8"/>
          <p:cNvSpPr>
            <a:spLocks noChangeArrowheads="1"/>
          </p:cNvSpPr>
          <p:nvPr/>
        </p:nvSpPr>
        <p:spPr bwMode="auto">
          <a:xfrm>
            <a:off x="0" y="1079500"/>
            <a:ext cx="1524000" cy="5397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3" name="Rectangle 9"/>
          <p:cNvSpPr>
            <a:spLocks noChangeArrowheads="1"/>
          </p:cNvSpPr>
          <p:nvPr/>
        </p:nvSpPr>
        <p:spPr bwMode="auto">
          <a:xfrm>
            <a:off x="1524000" y="1079500"/>
            <a:ext cx="1524000" cy="539750"/>
          </a:xfrm>
          <a:prstGeom prst="rect">
            <a:avLst/>
          </a:prstGeom>
          <a:solidFill>
            <a:srgbClr val="C1C1C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4" name="Rectangle 10"/>
          <p:cNvSpPr>
            <a:spLocks noChangeArrowheads="1"/>
          </p:cNvSpPr>
          <p:nvPr/>
        </p:nvSpPr>
        <p:spPr bwMode="auto">
          <a:xfrm>
            <a:off x="3048000" y="1079500"/>
            <a:ext cx="3048000" cy="53975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5" name="Rectangle 11"/>
          <p:cNvSpPr>
            <a:spLocks noChangeArrowheads="1"/>
          </p:cNvSpPr>
          <p:nvPr/>
        </p:nvSpPr>
        <p:spPr bwMode="auto">
          <a:xfrm>
            <a:off x="6096000" y="1079500"/>
            <a:ext cx="3048000" cy="5397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pic>
        <p:nvPicPr>
          <p:cNvPr id="1038" name="Picture 14" descr="A_110364-01-PPT_RvR_DEF_Formaten_300-dpi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a14="http://schemas.microsoft.com/office/drawing/2010/main">
                <a:solidFill>
                  <a:srgbClr val="FFFFFF"/>
                </a:solidFill>
              </a14:hiddenFill>
            </a:ext>
          </a:extLst>
        </p:spPr>
      </p:pic>
      <p:pic>
        <p:nvPicPr>
          <p:cNvPr id="2" name="iLogo"/>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66001" y="539801"/>
            <a:ext cx="993600" cy="475399"/>
          </a:xfrm>
          <a:prstGeom prst="rect">
            <a:avLst/>
          </a:prstGeom>
        </p:spPr>
      </p:pic>
    </p:spTree>
    <p:extLst>
      <p:ext uri="{BB962C8B-B14F-4D97-AF65-F5344CB8AC3E}">
        <p14:creationId xmlns:p14="http://schemas.microsoft.com/office/powerpoint/2010/main" val="818497058"/>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Lst>
  <p:hf hd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15072" y="4365104"/>
            <a:ext cx="7200800" cy="730250"/>
          </a:xfrm>
        </p:spPr>
        <p:txBody>
          <a:bodyPr/>
          <a:lstStyle/>
          <a:p>
            <a:r>
              <a:rPr lang="nl-NL" dirty="0"/>
              <a:t>VRAA		Toetsing opzegverbod en</a:t>
            </a:r>
            <a:br>
              <a:rPr lang="nl-NL" dirty="0"/>
            </a:br>
            <a:r>
              <a:rPr lang="nl-NL" dirty="0"/>
              <a:t>		grensoverschrijdend gedrag</a:t>
            </a:r>
            <a:br>
              <a:rPr lang="nl-NL" dirty="0"/>
            </a:br>
            <a:br>
              <a:rPr lang="nl-NL" dirty="0"/>
            </a:br>
            <a:r>
              <a:rPr lang="nl-NL" dirty="0"/>
              <a:t>december 2023</a:t>
            </a:r>
            <a:br>
              <a:rPr lang="nl-NL" dirty="0"/>
            </a:br>
            <a:r>
              <a:rPr lang="nl-NL" dirty="0"/>
              <a:t>kantonrechter Rechtbank Rotterdam/raadsheer-plaatsvervanger Hof ‘s-Hertogenbosch</a:t>
            </a:r>
            <a:br>
              <a:rPr lang="nl-NL" dirty="0"/>
            </a:br>
            <a:endParaRPr lang="nl-NL" dirty="0"/>
          </a:p>
        </p:txBody>
      </p:sp>
      <p:sp>
        <p:nvSpPr>
          <p:cNvPr id="6" name="Tijdelijke aanduiding voor dianummer 5"/>
          <p:cNvSpPr>
            <a:spLocks noGrp="1"/>
          </p:cNvSpPr>
          <p:nvPr>
            <p:ph type="sldNum" sz="quarter" idx="4"/>
          </p:nvPr>
        </p:nvSpPr>
        <p:spPr/>
        <p:txBody>
          <a:bodyPr/>
          <a:lstStyle/>
          <a:p>
            <a:fld id="{E5470B6A-C6FC-4660-AC7F-F18C1CF98F7C}" type="slidenum">
              <a:rPr lang="nl-NL" smtClean="0"/>
              <a:pPr/>
              <a:t>1</a:t>
            </a:fld>
            <a:endParaRPr lang="nl-NL"/>
          </a:p>
        </p:txBody>
      </p:sp>
    </p:spTree>
    <p:extLst>
      <p:ext uri="{BB962C8B-B14F-4D97-AF65-F5344CB8AC3E}">
        <p14:creationId xmlns:p14="http://schemas.microsoft.com/office/powerpoint/2010/main" val="3626340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Wat vindt de HR?</a:t>
            </a:r>
          </a:p>
        </p:txBody>
      </p:sp>
      <p:sp>
        <p:nvSpPr>
          <p:cNvPr id="4099" name="Rectangle 3"/>
          <p:cNvSpPr>
            <a:spLocks noGrp="1" noChangeArrowheads="1"/>
          </p:cNvSpPr>
          <p:nvPr>
            <p:ph type="body" idx="1"/>
          </p:nvPr>
        </p:nvSpPr>
        <p:spPr>
          <a:xfrm>
            <a:off x="323528" y="1772816"/>
            <a:ext cx="8459116" cy="2969420"/>
          </a:xfrm>
        </p:spPr>
        <p:txBody>
          <a:bodyPr/>
          <a:lstStyle/>
          <a:p>
            <a:pPr marL="342900" indent="-342900"/>
            <a:r>
              <a:rPr lang="nl-NL" sz="2400" dirty="0">
                <a:latin typeface="Arial" panose="020B0604020202020204" pitchFamily="34" charset="0"/>
                <a:cs typeface="Arial" panose="020B0604020202020204" pitchFamily="34" charset="0"/>
              </a:rPr>
              <a:t>Hof Den Haag, </a:t>
            </a:r>
            <a:r>
              <a:rPr lang="nl-NL" sz="2000" dirty="0">
                <a:latin typeface="Arial" panose="020B0604020202020204" pitchFamily="34" charset="0"/>
                <a:cs typeface="Arial" panose="020B0604020202020204" pitchFamily="34" charset="0"/>
              </a:rPr>
              <a:t>GHDHA:2022:671</a:t>
            </a:r>
          </a:p>
          <a:p>
            <a:pPr marL="342900" indent="-342900"/>
            <a:r>
              <a:rPr lang="nl-NL" sz="2400" dirty="0">
                <a:latin typeface="Arial" panose="020B0604020202020204" pitchFamily="34" charset="0"/>
                <a:cs typeface="Arial" panose="020B0604020202020204" pitchFamily="34" charset="0"/>
              </a:rPr>
              <a:t>kantonrechter ontbindt </a:t>
            </a:r>
            <a:r>
              <a:rPr lang="nl-NL" sz="2400" dirty="0" err="1">
                <a:latin typeface="Arial" panose="020B0604020202020204" pitchFamily="34" charset="0"/>
                <a:cs typeface="Arial" panose="020B0604020202020204" pitchFamily="34" charset="0"/>
              </a:rPr>
              <a:t>arbovk</a:t>
            </a:r>
            <a:r>
              <a:rPr lang="nl-NL" sz="2400" dirty="0">
                <a:latin typeface="Arial" panose="020B0604020202020204" pitchFamily="34" charset="0"/>
                <a:cs typeface="Arial" panose="020B0604020202020204" pitchFamily="34" charset="0"/>
              </a:rPr>
              <a:t> wetenschappelijk onderzoeker op g-grond</a:t>
            </a:r>
          </a:p>
          <a:p>
            <a:pPr marL="342900" indent="-342900"/>
            <a:r>
              <a:rPr lang="nl-NL" sz="2400" dirty="0">
                <a:latin typeface="Arial" panose="020B0604020202020204" pitchFamily="34" charset="0"/>
                <a:cs typeface="Arial" panose="020B0604020202020204" pitchFamily="34" charset="0"/>
              </a:rPr>
              <a:t>ziekmelding burn-out, depressie en spanningsklachten</a:t>
            </a:r>
          </a:p>
          <a:p>
            <a:pPr marL="342900" indent="-342900"/>
            <a:r>
              <a:rPr lang="nl-NL" sz="2400" dirty="0">
                <a:latin typeface="Arial" panose="020B0604020202020204" pitchFamily="34" charset="0"/>
                <a:cs typeface="Arial" panose="020B0604020202020204" pitchFamily="34" charset="0"/>
              </a:rPr>
              <a:t>volgens werkneemster verband met opzegverbod: bepaalde uitlatingen niet geheel los te zien van haar ziektebeeld, evenals neiging bepaalde onderwerpen niet af te sluiten en daarop terug te komen</a:t>
            </a:r>
          </a:p>
          <a:p>
            <a:pPr marL="342900" indent="-342900"/>
            <a:r>
              <a:rPr lang="nl-NL" sz="2400" dirty="0">
                <a:latin typeface="Arial" panose="020B0604020202020204" pitchFamily="34" charset="0"/>
                <a:cs typeface="Arial" panose="020B0604020202020204" pitchFamily="34" charset="0"/>
              </a:rPr>
              <a:t>Hof: dat de houding en gedrag van werkneemster mede het gevolg zijn van haar </a:t>
            </a:r>
            <a:r>
              <a:rPr lang="nl-NL" sz="2400" dirty="0" err="1">
                <a:latin typeface="Arial" panose="020B0604020202020204" pitchFamily="34" charset="0"/>
                <a:cs typeface="Arial" panose="020B0604020202020204" pitchFamily="34" charset="0"/>
              </a:rPr>
              <a:t>ao</a:t>
            </a:r>
            <a:r>
              <a:rPr lang="nl-NL" sz="2400" dirty="0">
                <a:latin typeface="Arial" panose="020B0604020202020204" pitchFamily="34" charset="0"/>
                <a:cs typeface="Arial" panose="020B0604020202020204" pitchFamily="34" charset="0"/>
              </a:rPr>
              <a:t> is niet aannemelijk; blijkt niet uit verklaringen huisarts, psycholoog en psychiater</a:t>
            </a:r>
          </a:p>
          <a:p>
            <a:pPr marL="342900" indent="-342900"/>
            <a:endParaRPr lang="nl-NL" sz="24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6936492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Wat vindt de HR?</a:t>
            </a:r>
          </a:p>
        </p:txBody>
      </p:sp>
      <p:sp>
        <p:nvSpPr>
          <p:cNvPr id="4099" name="Rectangle 3"/>
          <p:cNvSpPr>
            <a:spLocks noGrp="1" noChangeArrowheads="1"/>
          </p:cNvSpPr>
          <p:nvPr>
            <p:ph type="body" idx="1"/>
          </p:nvPr>
        </p:nvSpPr>
        <p:spPr>
          <a:xfrm>
            <a:off x="246288" y="1700808"/>
            <a:ext cx="8646192" cy="2969420"/>
          </a:xfrm>
        </p:spPr>
        <p:txBody>
          <a:bodyPr/>
          <a:lstStyle/>
          <a:p>
            <a:pPr marL="342900" indent="-342900"/>
            <a:r>
              <a:rPr lang="nl-NL" sz="2400" dirty="0">
                <a:latin typeface="Arial" panose="020B0604020202020204" pitchFamily="34" charset="0"/>
                <a:cs typeface="Arial" panose="020B0604020202020204" pitchFamily="34" charset="0"/>
              </a:rPr>
              <a:t>A-G 20-1-2023, </a:t>
            </a:r>
            <a:r>
              <a:rPr lang="nl-NL" sz="2000" dirty="0">
                <a:latin typeface="Arial" panose="020B0604020202020204" pitchFamily="34" charset="0"/>
                <a:cs typeface="Arial" panose="020B0604020202020204" pitchFamily="34" charset="0"/>
              </a:rPr>
              <a:t>PHR:2023:92</a:t>
            </a:r>
          </a:p>
          <a:p>
            <a:pPr marL="342900" indent="-342900"/>
            <a:endParaRPr lang="nl-NL" sz="2400" dirty="0">
              <a:latin typeface="Arial" panose="020B0604020202020204" pitchFamily="34" charset="0"/>
              <a:cs typeface="Arial" panose="020B0604020202020204" pitchFamily="34" charset="0"/>
            </a:endParaRPr>
          </a:p>
          <a:p>
            <a:pPr marL="342900" indent="-342900"/>
            <a:r>
              <a:rPr lang="nl-NL" sz="2600" dirty="0">
                <a:latin typeface="Arial" panose="020B0604020202020204" pitchFamily="34" charset="0"/>
                <a:cs typeface="Arial" panose="020B0604020202020204" pitchFamily="34" charset="0"/>
              </a:rPr>
              <a:t>wanneer is geen sprake van verband?</a:t>
            </a:r>
          </a:p>
          <a:p>
            <a:pPr marL="342900" indent="-342900"/>
            <a:r>
              <a:rPr lang="nl-NL" sz="2600" dirty="0">
                <a:latin typeface="Arial" panose="020B0604020202020204" pitchFamily="34" charset="0"/>
                <a:cs typeface="Arial" panose="020B0604020202020204" pitchFamily="34" charset="0"/>
              </a:rPr>
              <a:t>uit wetsgeschiedenis </a:t>
            </a:r>
            <a:r>
              <a:rPr lang="nl-NL" sz="2600" dirty="0" err="1">
                <a:latin typeface="Arial" panose="020B0604020202020204" pitchFamily="34" charset="0"/>
                <a:cs typeface="Arial" panose="020B0604020202020204" pitchFamily="34" charset="0"/>
              </a:rPr>
              <a:t>Wwz</a:t>
            </a:r>
            <a:r>
              <a:rPr lang="nl-NL" sz="2600" dirty="0">
                <a:latin typeface="Arial" panose="020B0604020202020204" pitchFamily="34" charset="0"/>
                <a:cs typeface="Arial" panose="020B0604020202020204" pitchFamily="34" charset="0"/>
              </a:rPr>
              <a:t> blijkt niet dat wetgever een inhoudelijke wijziging </a:t>
            </a:r>
            <a:r>
              <a:rPr lang="nl-NL" sz="2600" dirty="0" err="1">
                <a:latin typeface="Arial" panose="020B0604020202020204" pitchFamily="34" charset="0"/>
                <a:cs typeface="Arial" panose="020B0604020202020204" pitchFamily="34" charset="0"/>
              </a:rPr>
              <a:t>tov</a:t>
            </a:r>
            <a:r>
              <a:rPr lang="nl-NL" sz="2600" dirty="0">
                <a:latin typeface="Arial" panose="020B0604020202020204" pitchFamily="34" charset="0"/>
                <a:cs typeface="Arial" panose="020B0604020202020204" pitchFamily="34" charset="0"/>
              </a:rPr>
              <a:t> vergewisplicht heeft beoogd</a:t>
            </a:r>
          </a:p>
          <a:p>
            <a:pPr marL="342900" indent="-342900"/>
            <a:r>
              <a:rPr lang="nl-NL" sz="2600" dirty="0">
                <a:latin typeface="Arial" panose="020B0604020202020204" pitchFamily="34" charset="0"/>
                <a:cs typeface="Arial" panose="020B0604020202020204" pitchFamily="34" charset="0"/>
              </a:rPr>
              <a:t>alleen als de omstandigheden die aan ontbindingsverzoek ten grondslag zijn gelegd zich laten abstraheren van de omstandigheden waarop het opzegverbod betrekking heeft en die omstandigheden op zichzelf voldoende zijn voor een voldragen ontslaggrond</a:t>
            </a:r>
          </a:p>
          <a:p>
            <a:pPr marL="342900" indent="-342900"/>
            <a:endParaRPr lang="nl-NL" sz="26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8662376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Wat vindt de HR?</a:t>
            </a:r>
          </a:p>
        </p:txBody>
      </p:sp>
      <p:sp>
        <p:nvSpPr>
          <p:cNvPr id="4099" name="Rectangle 3"/>
          <p:cNvSpPr>
            <a:spLocks noGrp="1" noChangeArrowheads="1"/>
          </p:cNvSpPr>
          <p:nvPr>
            <p:ph type="body" idx="1"/>
          </p:nvPr>
        </p:nvSpPr>
        <p:spPr>
          <a:xfrm>
            <a:off x="248904" y="1944290"/>
            <a:ext cx="8646192" cy="2969420"/>
          </a:xfrm>
        </p:spPr>
        <p:txBody>
          <a:bodyPr/>
          <a:lstStyle/>
          <a:p>
            <a:pPr marL="342900" indent="-342900"/>
            <a:r>
              <a:rPr lang="nl-NL" sz="2400" dirty="0">
                <a:latin typeface="Arial" panose="020B0604020202020204" pitchFamily="34" charset="0"/>
                <a:cs typeface="Arial" panose="020B0604020202020204" pitchFamily="34" charset="0"/>
              </a:rPr>
              <a:t>A-G:</a:t>
            </a:r>
          </a:p>
          <a:p>
            <a:pPr marL="342900" indent="-342900"/>
            <a:r>
              <a:rPr lang="nl-NL" sz="2400" dirty="0">
                <a:latin typeface="Arial" panose="020B0604020202020204" pitchFamily="34" charset="0"/>
                <a:cs typeface="Arial" panose="020B0604020202020204" pitchFamily="34" charset="0"/>
              </a:rPr>
              <a:t>als ontbindingsverzoek zich niet laat abstraheren van de </a:t>
            </a:r>
            <a:r>
              <a:rPr lang="nl-NL" sz="2400" dirty="0" err="1">
                <a:latin typeface="Arial" panose="020B0604020202020204" pitchFamily="34" charset="0"/>
                <a:cs typeface="Arial" panose="020B0604020202020204" pitchFamily="34" charset="0"/>
              </a:rPr>
              <a:t>ao</a:t>
            </a:r>
            <a:r>
              <a:rPr lang="nl-NL" sz="2400" dirty="0">
                <a:latin typeface="Arial" panose="020B0604020202020204" pitchFamily="34" charset="0"/>
                <a:cs typeface="Arial" panose="020B0604020202020204" pitchFamily="34" charset="0"/>
              </a:rPr>
              <a:t> van de werknemer, dan geen ontbinding. Bijvoorbeeld:</a:t>
            </a:r>
          </a:p>
          <a:p>
            <a:pPr marL="342900" indent="-342900"/>
            <a:r>
              <a:rPr lang="nl-NL" sz="2400" dirty="0">
                <a:latin typeface="Arial" panose="020B0604020202020204" pitchFamily="34" charset="0"/>
                <a:cs typeface="Arial" panose="020B0604020202020204" pitchFamily="34" charset="0"/>
              </a:rPr>
              <a:t>ontbindingsverzoek gebaseerd op verstoorde arbeidsverhouding, ontstaan naar aanleiding van discussie over </a:t>
            </a:r>
            <a:r>
              <a:rPr lang="nl-NL" sz="2400" dirty="0" err="1">
                <a:latin typeface="Arial" panose="020B0604020202020204" pitchFamily="34" charset="0"/>
                <a:cs typeface="Arial" panose="020B0604020202020204" pitchFamily="34" charset="0"/>
              </a:rPr>
              <a:t>ao</a:t>
            </a:r>
            <a:r>
              <a:rPr lang="nl-NL" sz="2400" dirty="0">
                <a:latin typeface="Arial" panose="020B0604020202020204" pitchFamily="34" charset="0"/>
                <a:cs typeface="Arial" panose="020B0604020202020204" pitchFamily="34" charset="0"/>
              </a:rPr>
              <a:t> is niet toewijsbaar vanwege verband</a:t>
            </a:r>
          </a:p>
          <a:p>
            <a:pPr marL="342900" indent="-342900"/>
            <a:r>
              <a:rPr lang="nl-NL" sz="2400" dirty="0">
                <a:latin typeface="Arial" panose="020B0604020202020204" pitchFamily="34" charset="0"/>
                <a:cs typeface="Arial" panose="020B0604020202020204" pitchFamily="34" charset="0"/>
              </a:rPr>
              <a:t>deze verstoorde arbeidsverhouding laat zich immers niet abstraheren van de </a:t>
            </a:r>
            <a:r>
              <a:rPr lang="nl-NL" sz="2400" dirty="0" err="1">
                <a:latin typeface="Arial" panose="020B0604020202020204" pitchFamily="34" charset="0"/>
                <a:cs typeface="Arial" panose="020B0604020202020204" pitchFamily="34" charset="0"/>
              </a:rPr>
              <a:t>ao</a:t>
            </a:r>
            <a:r>
              <a:rPr lang="nl-NL" sz="2400" dirty="0">
                <a:latin typeface="Arial" panose="020B0604020202020204" pitchFamily="34" charset="0"/>
                <a:cs typeface="Arial" panose="020B0604020202020204" pitchFamily="34" charset="0"/>
              </a:rPr>
              <a:t> van de werknemer</a:t>
            </a:r>
          </a:p>
          <a:p>
            <a:pPr marL="342900" indent="-342900"/>
            <a:r>
              <a:rPr lang="nl-NL" sz="2400" dirty="0">
                <a:latin typeface="Arial" panose="020B0604020202020204" pitchFamily="34" charset="0"/>
                <a:cs typeface="Arial" panose="020B0604020202020204" pitchFamily="34" charset="0"/>
              </a:rPr>
              <a:t>dit geldt ook als het gedrag van de werknemer dat heeft geleid tot de verstoorde arbeidsverhouding het gevolg is van de arbeidsongeschiktheid van de werknemer</a:t>
            </a:r>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12</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1127732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Wat vindt de HR?</a:t>
            </a:r>
          </a:p>
        </p:txBody>
      </p:sp>
      <p:sp>
        <p:nvSpPr>
          <p:cNvPr id="4099" name="Rectangle 3"/>
          <p:cNvSpPr>
            <a:spLocks noGrp="1" noChangeArrowheads="1"/>
          </p:cNvSpPr>
          <p:nvPr>
            <p:ph type="body" idx="1"/>
          </p:nvPr>
        </p:nvSpPr>
        <p:spPr>
          <a:xfrm>
            <a:off x="414450" y="1844824"/>
            <a:ext cx="8315100" cy="2969420"/>
          </a:xfrm>
        </p:spPr>
        <p:txBody>
          <a:bodyPr/>
          <a:lstStyle/>
          <a:p>
            <a:pPr marL="342900" indent="-342900"/>
            <a:r>
              <a:rPr lang="nl-NL" sz="2800" dirty="0">
                <a:latin typeface="Arial" panose="020B0604020202020204" pitchFamily="34" charset="0"/>
                <a:cs typeface="Arial" panose="020B0604020202020204" pitchFamily="34" charset="0"/>
              </a:rPr>
              <a:t>nooit ontbinding bij enig verband?</a:t>
            </a:r>
          </a:p>
          <a:p>
            <a:pPr marL="342900" indent="-342900"/>
            <a:r>
              <a:rPr lang="nl-NL" sz="2800" dirty="0">
                <a:latin typeface="Arial" panose="020B0604020202020204" pitchFamily="34" charset="0"/>
                <a:cs typeface="Arial" panose="020B0604020202020204" pitchFamily="34" charset="0"/>
              </a:rPr>
              <a:t>A-G: wellicht kan worden aangenomen dat het niet gaat om de vraag of er een conditio sine qua non verband is tussen ontbindingsverzoek en arbeidsongeschikt, maar of, de </a:t>
            </a:r>
            <a:r>
              <a:rPr lang="nl-NL" sz="2800" dirty="0" err="1">
                <a:latin typeface="Arial" panose="020B0604020202020204" pitchFamily="34" charset="0"/>
                <a:cs typeface="Arial" panose="020B0604020202020204" pitchFamily="34" charset="0"/>
              </a:rPr>
              <a:t>ao</a:t>
            </a:r>
            <a:r>
              <a:rPr lang="nl-NL" sz="2800" dirty="0">
                <a:latin typeface="Arial" panose="020B0604020202020204" pitchFamily="34" charset="0"/>
                <a:cs typeface="Arial" panose="020B0604020202020204" pitchFamily="34" charset="0"/>
              </a:rPr>
              <a:t> weggedacht (“geabstraheerd van”) er voldoende grondslag is voor het ontbindingsverzoek</a:t>
            </a:r>
          </a:p>
          <a:p>
            <a:pPr marL="342900" indent="-342900"/>
            <a:endParaRPr lang="nl-NL" sz="2800" dirty="0">
              <a:latin typeface="Arial" panose="020B0604020202020204" pitchFamily="34" charset="0"/>
              <a:cs typeface="Arial" panose="020B0604020202020204" pitchFamily="34" charset="0"/>
            </a:endParaRPr>
          </a:p>
          <a:p>
            <a:pPr marL="342900" indent="-342900"/>
            <a:r>
              <a:rPr lang="nl-NL" sz="2800" dirty="0">
                <a:latin typeface="Arial" panose="020B0604020202020204" pitchFamily="34" charset="0"/>
                <a:cs typeface="Arial" panose="020B0604020202020204" pitchFamily="34" charset="0"/>
              </a:rPr>
              <a:t>HR 14-4-2023, </a:t>
            </a:r>
            <a:r>
              <a:rPr lang="nl-NL" sz="2000" dirty="0">
                <a:latin typeface="Arial" panose="020B0604020202020204" pitchFamily="34" charset="0"/>
                <a:cs typeface="Arial" panose="020B0604020202020204" pitchFamily="34" charset="0"/>
              </a:rPr>
              <a:t>HR:2023:559: </a:t>
            </a:r>
            <a:r>
              <a:rPr lang="nl-NL" sz="2400" dirty="0">
                <a:latin typeface="Arial" panose="020B0604020202020204" pitchFamily="34" charset="0"/>
                <a:cs typeface="Arial" panose="020B0604020202020204" pitchFamily="34" charset="0"/>
              </a:rPr>
              <a:t>81 RO</a:t>
            </a:r>
          </a:p>
          <a:p>
            <a:pPr marL="342900" indent="-342900"/>
            <a:endParaRPr lang="nl-NL" sz="28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4109575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Wat vindt de HR?</a:t>
            </a:r>
          </a:p>
        </p:txBody>
      </p:sp>
      <p:sp>
        <p:nvSpPr>
          <p:cNvPr id="4099" name="Rectangle 3"/>
          <p:cNvSpPr>
            <a:spLocks noGrp="1" noChangeArrowheads="1"/>
          </p:cNvSpPr>
          <p:nvPr>
            <p:ph type="body" idx="1"/>
          </p:nvPr>
        </p:nvSpPr>
        <p:spPr>
          <a:xfrm>
            <a:off x="414450" y="1844824"/>
            <a:ext cx="8315100" cy="2969420"/>
          </a:xfrm>
        </p:spPr>
        <p:txBody>
          <a:bodyPr/>
          <a:lstStyle/>
          <a:p>
            <a:pPr marL="342900" indent="-342900"/>
            <a:r>
              <a:rPr kumimoji="0" lang="nl-NL" sz="2800" b="1" i="0" u="none" strike="noStrike" kern="1200" cap="none" spc="0" normalizeH="0" baseline="0" noProof="0" dirty="0">
                <a:ln>
                  <a:noFill/>
                </a:ln>
                <a:solidFill>
                  <a:srgbClr val="A50061"/>
                </a:solidFill>
                <a:effectLst/>
                <a:uLnTx/>
                <a:uFillTx/>
                <a:latin typeface="Arial"/>
                <a:ea typeface="+mj-ea"/>
                <a:cs typeface="+mj-cs"/>
              </a:rPr>
              <a:t>Wat vindt de HR?</a:t>
            </a:r>
          </a:p>
          <a:p>
            <a:pPr marL="342900" indent="-342900"/>
            <a:endParaRPr lang="nl-NL" sz="2800" dirty="0">
              <a:latin typeface="Arial" panose="020B0604020202020204" pitchFamily="34" charset="0"/>
              <a:cs typeface="Arial" panose="020B0604020202020204" pitchFamily="34" charset="0"/>
            </a:endParaRPr>
          </a:p>
          <a:p>
            <a:pPr marL="342900" indent="-342900"/>
            <a:r>
              <a:rPr lang="nl-NL" sz="4000" dirty="0">
                <a:latin typeface="Arial" panose="020B0604020202020204" pitchFamily="34" charset="0"/>
                <a:cs typeface="Arial" panose="020B0604020202020204" pitchFamily="34" charset="0"/>
              </a:rPr>
              <a:t>NIKS!</a:t>
            </a:r>
          </a:p>
          <a:p>
            <a:pPr marL="342900" indent="-342900"/>
            <a:endParaRPr lang="nl-NL" sz="2800" dirty="0">
              <a:latin typeface="Arial" panose="020B0604020202020204" pitchFamily="34" charset="0"/>
              <a:cs typeface="Arial" panose="020B0604020202020204" pitchFamily="34" charset="0"/>
            </a:endParaRPr>
          </a:p>
          <a:p>
            <a:pPr marL="342900" indent="-342900"/>
            <a:r>
              <a:rPr lang="nl-NL" sz="2800" dirty="0">
                <a:latin typeface="Arial" panose="020B0604020202020204" pitchFamily="34" charset="0"/>
                <a:cs typeface="Arial" panose="020B0604020202020204" pitchFamily="34" charset="0"/>
              </a:rPr>
              <a:t>HR 14-4-2023, </a:t>
            </a:r>
            <a:r>
              <a:rPr lang="nl-NL" sz="2000" dirty="0">
                <a:latin typeface="Arial" panose="020B0604020202020204" pitchFamily="34" charset="0"/>
                <a:cs typeface="Arial" panose="020B0604020202020204" pitchFamily="34" charset="0"/>
              </a:rPr>
              <a:t>HR:2023:559: </a:t>
            </a:r>
            <a:r>
              <a:rPr lang="nl-NL" sz="2400" dirty="0">
                <a:latin typeface="Arial" panose="020B0604020202020204" pitchFamily="34" charset="0"/>
                <a:cs typeface="Arial" panose="020B0604020202020204" pitchFamily="34" charset="0"/>
              </a:rPr>
              <a:t>81 RO</a:t>
            </a:r>
          </a:p>
          <a:p>
            <a:pPr marL="342900" indent="-342900"/>
            <a:endParaRPr lang="nl-NL" sz="28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1193049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332656"/>
            <a:ext cx="6767983" cy="669925"/>
          </a:xfrm>
        </p:spPr>
        <p:txBody>
          <a:bodyPr>
            <a:normAutofit/>
          </a:bodyPr>
          <a:lstStyle/>
          <a:p>
            <a:r>
              <a:rPr lang="nl-NL" sz="2800" dirty="0"/>
              <a:t>Wanneer indienen ontbindingsverzoek?</a:t>
            </a:r>
            <a:endParaRPr lang="nl-NL" sz="2800" dirty="0">
              <a:solidFill>
                <a:schemeClr val="accent6"/>
              </a:solidFill>
            </a:endParaRPr>
          </a:p>
        </p:txBody>
      </p:sp>
      <p:sp>
        <p:nvSpPr>
          <p:cNvPr id="4099" name="Rectangle 3"/>
          <p:cNvSpPr>
            <a:spLocks noGrp="1" noChangeArrowheads="1"/>
          </p:cNvSpPr>
          <p:nvPr>
            <p:ph type="body" idx="1"/>
          </p:nvPr>
        </p:nvSpPr>
        <p:spPr>
          <a:xfrm>
            <a:off x="467544" y="1916832"/>
            <a:ext cx="7992888" cy="2870114"/>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mag kantonrechter arbeidsovereenkomst ontbinden als er nog sprake is van een opzegverbod op het moment dat het ontbindingsverzoek wordt ingediend, maar niet meer op het moment van de mondelinge behandeling?</a:t>
            </a:r>
          </a:p>
          <a:p>
            <a:pPr marL="342900" indent="-342900">
              <a:lnSpc>
                <a:spcPct val="80000"/>
              </a:lnSpc>
            </a:pPr>
            <a:endParaRPr lang="nl-NL" sz="3200" dirty="0">
              <a:solidFill>
                <a:srgbClr val="000000"/>
              </a:solidFill>
              <a:latin typeface="Arial" panose="020B0604020202020204" pitchFamily="34" charset="0"/>
              <a:cs typeface="Arial" panose="020B0604020202020204" pitchFamily="34" charset="0"/>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nl-NL"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of moet de werkgever met indienen wachten tot de twee jaar (of drie jaar bij loonsanctie) voorbij zijn?</a:t>
            </a:r>
          </a:p>
          <a:p>
            <a:pPr marL="342900" indent="-342900">
              <a:lnSpc>
                <a:spcPct val="80000"/>
              </a:lnSpc>
            </a:pPr>
            <a:endParaRPr lang="nl-NL" sz="32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9003452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Wanneer indienen ontbindingsverzoek?</a:t>
            </a:r>
          </a:p>
        </p:txBody>
      </p:sp>
      <p:sp>
        <p:nvSpPr>
          <p:cNvPr id="4099" name="Rectangle 3"/>
          <p:cNvSpPr>
            <a:spLocks noGrp="1" noChangeArrowheads="1"/>
          </p:cNvSpPr>
          <p:nvPr>
            <p:ph type="body" idx="1"/>
          </p:nvPr>
        </p:nvSpPr>
        <p:spPr>
          <a:xfrm>
            <a:off x="248904" y="1844824"/>
            <a:ext cx="8646192" cy="2969420"/>
          </a:xfrm>
        </p:spPr>
        <p:txBody>
          <a:bodyPr/>
          <a:lstStyle/>
          <a:p>
            <a:pPr marL="342900" indent="-342900"/>
            <a:r>
              <a:rPr lang="nl-NL" sz="2400" dirty="0">
                <a:latin typeface="Arial" panose="020B0604020202020204" pitchFamily="34" charset="0"/>
                <a:cs typeface="Arial" panose="020B0604020202020204" pitchFamily="34" charset="0"/>
              </a:rPr>
              <a:t>A-G 17-3-2023, </a:t>
            </a:r>
            <a:r>
              <a:rPr lang="nl-NL" sz="2000" dirty="0">
                <a:latin typeface="Arial" panose="020B0604020202020204" pitchFamily="34" charset="0"/>
                <a:cs typeface="Arial" panose="020B0604020202020204" pitchFamily="34" charset="0"/>
              </a:rPr>
              <a:t>PHR:2023:316, </a:t>
            </a:r>
            <a:r>
              <a:rPr lang="nl-NL" sz="2000" dirty="0" err="1">
                <a:latin typeface="Arial" panose="020B0604020202020204" pitchFamily="34" charset="0"/>
                <a:cs typeface="Arial" panose="020B0604020202020204" pitchFamily="34" charset="0"/>
              </a:rPr>
              <a:t>r.o.</a:t>
            </a:r>
            <a:r>
              <a:rPr lang="nl-NL" sz="2000" dirty="0">
                <a:latin typeface="Arial" panose="020B0604020202020204" pitchFamily="34" charset="0"/>
                <a:cs typeface="Arial" panose="020B0604020202020204" pitchFamily="34" charset="0"/>
              </a:rPr>
              <a:t> 4.24</a:t>
            </a:r>
          </a:p>
          <a:p>
            <a:pPr marL="342900" indent="-342900"/>
            <a:r>
              <a:rPr lang="nl-NL" sz="2600" dirty="0">
                <a:latin typeface="Arial" panose="020B0604020202020204" pitchFamily="34" charset="0"/>
                <a:cs typeface="Arial" panose="020B0604020202020204" pitchFamily="34" charset="0"/>
              </a:rPr>
              <a:t>de rechter die moet beoordelen of een ontbindingsverzoek toewijsbaar is, moet dit beoordelen naar de feitelijke stand van zaken ten tijde van haar beslissing. NB in de regel de mondelinge behandeling</a:t>
            </a:r>
          </a:p>
          <a:p>
            <a:pPr marL="342900" indent="-342900"/>
            <a:r>
              <a:rPr lang="nl-NL" sz="2600" dirty="0">
                <a:latin typeface="Arial" panose="020B0604020202020204" pitchFamily="34" charset="0"/>
                <a:cs typeface="Arial" panose="020B0604020202020204" pitchFamily="34" charset="0"/>
              </a:rPr>
              <a:t>HR 21-2-2020, </a:t>
            </a:r>
            <a:r>
              <a:rPr lang="nl-NL" sz="2000" dirty="0">
                <a:latin typeface="Arial" panose="020B0604020202020204" pitchFamily="34" charset="0"/>
                <a:cs typeface="Arial" panose="020B0604020202020204" pitchFamily="34" charset="0"/>
              </a:rPr>
              <a:t>HR:2020:283</a:t>
            </a:r>
            <a:r>
              <a:rPr lang="nl-NL" sz="2600" dirty="0">
                <a:latin typeface="Arial" panose="020B0604020202020204" pitchFamily="34" charset="0"/>
                <a:cs typeface="Arial" panose="020B0604020202020204" pitchFamily="34" charset="0"/>
              </a:rPr>
              <a:t> (Victoria): bij ex </a:t>
            </a:r>
            <a:r>
              <a:rPr lang="nl-NL" sz="2600" dirty="0" err="1">
                <a:latin typeface="Arial" panose="020B0604020202020204" pitchFamily="34" charset="0"/>
                <a:cs typeface="Arial" panose="020B0604020202020204" pitchFamily="34" charset="0"/>
              </a:rPr>
              <a:t>tunc</a:t>
            </a:r>
            <a:r>
              <a:rPr lang="nl-NL" sz="2600" dirty="0">
                <a:latin typeface="Arial" panose="020B0604020202020204" pitchFamily="34" charset="0"/>
                <a:cs typeface="Arial" panose="020B0604020202020204" pitchFamily="34" charset="0"/>
              </a:rPr>
              <a:t> toetsing moet vraag of sprake is van </a:t>
            </a:r>
            <a:r>
              <a:rPr lang="nl-NL" sz="2600" dirty="0" err="1">
                <a:latin typeface="Arial" panose="020B0604020202020204" pitchFamily="34" charset="0"/>
                <a:cs typeface="Arial" panose="020B0604020202020204" pitchFamily="34" charset="0"/>
              </a:rPr>
              <a:t>evhn</a:t>
            </a:r>
            <a:r>
              <a:rPr lang="nl-NL" sz="2600" dirty="0">
                <a:latin typeface="Arial" panose="020B0604020202020204" pitchFamily="34" charset="0"/>
                <a:cs typeface="Arial" panose="020B0604020202020204" pitchFamily="34" charset="0"/>
              </a:rPr>
              <a:t> worden beoordeeld aan de hand van feiten en omstandigheden die zich hebben voorgedaan tot het moment waarop de arbeidsovereenkomst door de kantonrechter is ontbonden</a:t>
            </a:r>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129063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332656"/>
            <a:ext cx="6767983" cy="669925"/>
          </a:xfrm>
        </p:spPr>
        <p:txBody>
          <a:bodyPr>
            <a:normAutofit/>
          </a:bodyPr>
          <a:lstStyle/>
          <a:p>
            <a:r>
              <a:rPr lang="nl-NL" sz="2800" dirty="0"/>
              <a:t>Wanneer indienen ontbindingsverzoek?</a:t>
            </a:r>
            <a:endParaRPr lang="nl-NL" sz="2800" dirty="0">
              <a:solidFill>
                <a:schemeClr val="accent6"/>
              </a:solidFill>
            </a:endParaRPr>
          </a:p>
        </p:txBody>
      </p:sp>
      <p:sp>
        <p:nvSpPr>
          <p:cNvPr id="4099" name="Rectangle 3"/>
          <p:cNvSpPr>
            <a:spLocks noGrp="1" noChangeArrowheads="1"/>
          </p:cNvSpPr>
          <p:nvPr>
            <p:ph type="body" idx="1"/>
          </p:nvPr>
        </p:nvSpPr>
        <p:spPr>
          <a:xfrm>
            <a:off x="611560" y="2420888"/>
            <a:ext cx="7949828" cy="2870114"/>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ziet iemand een probleem/bezwaar als ontbindingsverzoek alvast wordt ingediend in de periode dat het opzegverbod nog van kracht is?</a:t>
            </a:r>
          </a:p>
          <a:p>
            <a:pPr marL="342900" indent="-342900">
              <a:lnSpc>
                <a:spcPct val="80000"/>
              </a:lnSpc>
            </a:pPr>
            <a:endParaRPr lang="nl-NL" sz="32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17</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550795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332656"/>
            <a:ext cx="6767983" cy="669925"/>
          </a:xfrm>
        </p:spPr>
        <p:txBody>
          <a:bodyPr>
            <a:normAutofit/>
          </a:bodyPr>
          <a:lstStyle/>
          <a:p>
            <a:r>
              <a:rPr lang="nl-NL" sz="2800" dirty="0"/>
              <a:t>Wanneer indienen ontbindingsverzoek?</a:t>
            </a:r>
            <a:endParaRPr lang="nl-NL" sz="2800" dirty="0">
              <a:solidFill>
                <a:schemeClr val="accent6"/>
              </a:solidFill>
            </a:endParaRPr>
          </a:p>
        </p:txBody>
      </p:sp>
      <p:sp>
        <p:nvSpPr>
          <p:cNvPr id="4099" name="Rectangle 3"/>
          <p:cNvSpPr>
            <a:spLocks noGrp="1" noChangeArrowheads="1"/>
          </p:cNvSpPr>
          <p:nvPr>
            <p:ph type="body" idx="1"/>
          </p:nvPr>
        </p:nvSpPr>
        <p:spPr>
          <a:xfrm>
            <a:off x="460326" y="1993943"/>
            <a:ext cx="8101062" cy="2870114"/>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wetsgeschiedenis: opzegverbod tijdens ziekte beoogt werknemer te beschermen tegen ontslag wegens ziekte en tegen verkorting van de termijn voor het vinden van ander werk, en heeft mede ten doel de werknemer te vrijwaren van de psychische druk die ontslagaanzegging tijdens ziekte kan veroorzaken, HR 18-2-2022, </a:t>
            </a:r>
            <a:r>
              <a:rPr lang="nl-NL" sz="2000" dirty="0">
                <a:solidFill>
                  <a:srgbClr val="000000"/>
                </a:solidFill>
                <a:latin typeface="Arial" panose="020B0604020202020204" pitchFamily="34" charset="0"/>
                <a:cs typeface="Arial" panose="020B0604020202020204" pitchFamily="34" charset="0"/>
              </a:rPr>
              <a:t>HR:2022:276</a:t>
            </a:r>
            <a:endParaRPr lang="nl-NL" sz="32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kan het “vroegtijdig indienen bijdragen aan oordeel dat werkgever verwijtbaar handelt?</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18</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1933559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4" y="372417"/>
            <a:ext cx="6096000" cy="669925"/>
          </a:xfrm>
        </p:spPr>
        <p:txBody>
          <a:bodyPr/>
          <a:lstStyle/>
          <a:p>
            <a:r>
              <a:rPr lang="nl-NL" sz="2800" dirty="0"/>
              <a:t>Verband met opzegverbod</a:t>
            </a:r>
          </a:p>
        </p:txBody>
      </p:sp>
      <p:sp>
        <p:nvSpPr>
          <p:cNvPr id="4099" name="Rectangle 3"/>
          <p:cNvSpPr>
            <a:spLocks noGrp="1" noChangeArrowheads="1"/>
          </p:cNvSpPr>
          <p:nvPr>
            <p:ph type="body" idx="1"/>
          </p:nvPr>
        </p:nvSpPr>
        <p:spPr>
          <a:xfrm>
            <a:off x="539552" y="1988840"/>
            <a:ext cx="8496943" cy="3826818"/>
          </a:xfrm>
        </p:spPr>
        <p:txBody>
          <a:bodyPr/>
          <a:lstStyle/>
          <a:p>
            <a:pPr>
              <a:defRPr/>
            </a:pPr>
            <a:r>
              <a:rPr lang="nl-NL" sz="2800" dirty="0">
                <a:solidFill>
                  <a:srgbClr val="000000"/>
                </a:solidFill>
              </a:rPr>
              <a:t>Kantonrechter Den Haag 8 november 2022, </a:t>
            </a:r>
            <a:r>
              <a:rPr lang="nl-NL" sz="1800" dirty="0">
                <a:solidFill>
                  <a:srgbClr val="000000"/>
                </a:solidFill>
              </a:rPr>
              <a:t>RBDHA:2022:11694</a:t>
            </a:r>
          </a:p>
          <a:p>
            <a:pPr>
              <a:defRPr/>
            </a:pPr>
            <a:r>
              <a:rPr lang="nl-NL" sz="2800" dirty="0">
                <a:solidFill>
                  <a:srgbClr val="000000"/>
                </a:solidFill>
              </a:rPr>
              <a:t>Fysiotherapeut. Combinatie medische en situationele </a:t>
            </a:r>
            <a:r>
              <a:rPr lang="nl-NL" sz="2800" dirty="0" err="1">
                <a:solidFill>
                  <a:srgbClr val="000000"/>
                </a:solidFill>
              </a:rPr>
              <a:t>ao.</a:t>
            </a:r>
            <a:r>
              <a:rPr lang="nl-NL" sz="2800" dirty="0">
                <a:solidFill>
                  <a:srgbClr val="000000"/>
                </a:solidFill>
              </a:rPr>
              <a:t> Gedoe over re-integratie. Mediation mislukt</a:t>
            </a:r>
          </a:p>
          <a:p>
            <a:pPr>
              <a:defRPr/>
            </a:pPr>
            <a:r>
              <a:rPr lang="nl-NL" sz="2000" b="0" i="0" dirty="0">
                <a:solidFill>
                  <a:srgbClr val="000000"/>
                </a:solidFill>
                <a:effectLst/>
                <a:latin typeface="Verdana" panose="020B0604030504040204" pitchFamily="34" charset="0"/>
              </a:rPr>
              <a:t>“kantonrechter kan er niet omheen dat het ontbindingsverzoek, wellicht niet ten volle, maar dan toch tenminste in zekere mate in verband staat met de arbeidsongeschiktheid van werknemer (…) </a:t>
            </a:r>
            <a:r>
              <a:rPr lang="nl-NL" sz="2000" dirty="0">
                <a:solidFill>
                  <a:srgbClr val="000000"/>
                </a:solidFill>
                <a:latin typeface="Verdana" panose="020B0604030504040204" pitchFamily="34" charset="0"/>
              </a:rPr>
              <a:t>opzegverbod staat via de reflexwerking daarvan aan een ontbinding van de arbeidsovereenkomst via deze procedure op dit moment in de weg”</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19</a:t>
            </a:fld>
            <a:endParaRPr lang="nl-NL">
              <a:solidFill>
                <a:srgbClr val="A50061"/>
              </a:solidFill>
            </a:endParaRPr>
          </a:p>
        </p:txBody>
      </p:sp>
    </p:spTree>
    <p:extLst>
      <p:ext uri="{BB962C8B-B14F-4D97-AF65-F5344CB8AC3E}">
        <p14:creationId xmlns:p14="http://schemas.microsoft.com/office/powerpoint/2010/main" val="6134662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32656"/>
            <a:ext cx="6096000" cy="669925"/>
          </a:xfrm>
        </p:spPr>
        <p:txBody>
          <a:bodyPr>
            <a:normAutofit/>
          </a:bodyPr>
          <a:lstStyle/>
          <a:p>
            <a:r>
              <a:rPr lang="nl-NL" sz="2800" dirty="0"/>
              <a:t>Opzegverbod ziekte</a:t>
            </a:r>
            <a:endParaRPr lang="nl-NL" sz="2800" dirty="0">
              <a:solidFill>
                <a:schemeClr val="accent6"/>
              </a:solidFill>
            </a:endParaRPr>
          </a:p>
        </p:txBody>
      </p:sp>
      <p:sp>
        <p:nvSpPr>
          <p:cNvPr id="4099" name="Rectangle 3"/>
          <p:cNvSpPr>
            <a:spLocks noGrp="1" noChangeArrowheads="1"/>
          </p:cNvSpPr>
          <p:nvPr>
            <p:ph type="body" idx="1"/>
          </p:nvPr>
        </p:nvSpPr>
        <p:spPr>
          <a:xfrm>
            <a:off x="444515" y="1916832"/>
            <a:ext cx="8496944" cy="2870114"/>
          </a:xfrm>
        </p:spPr>
        <p:txBody>
          <a:bodyPr/>
          <a:lstStyle/>
          <a:p>
            <a:pPr marL="342900" indent="-342900">
              <a:lnSpc>
                <a:spcPct val="80000"/>
              </a:lnSpc>
            </a:pPr>
            <a:r>
              <a:rPr lang="nl-NL" altLang="nl-NL" sz="2400" dirty="0">
                <a:latin typeface="Arial" panose="020B0604020202020204" pitchFamily="34" charset="0"/>
                <a:cs typeface="Arial" panose="020B0604020202020204" pitchFamily="34" charset="0"/>
              </a:rPr>
              <a:t>hoofdregel: opzegverbod eerste twee jaar ziekte</a:t>
            </a:r>
          </a:p>
          <a:p>
            <a:pPr marL="342900" indent="-342900">
              <a:lnSpc>
                <a:spcPct val="80000"/>
              </a:lnSpc>
            </a:pPr>
            <a:endParaRPr lang="nl-NL" sz="2400" dirty="0">
              <a:latin typeface="Arial" panose="020B0604020202020204" pitchFamily="34" charset="0"/>
              <a:cs typeface="Arial" panose="020B0604020202020204" pitchFamily="34" charset="0"/>
            </a:endParaRPr>
          </a:p>
          <a:p>
            <a:pPr marL="342900" indent="-342900">
              <a:lnSpc>
                <a:spcPct val="80000"/>
              </a:lnSpc>
            </a:pPr>
            <a:r>
              <a:rPr lang="nl-NL" sz="2400" dirty="0">
                <a:latin typeface="Arial" panose="020B0604020202020204" pitchFamily="34" charset="0"/>
                <a:cs typeface="Arial" panose="020B0604020202020204" pitchFamily="34" charset="0"/>
              </a:rPr>
              <a:t>geen opzegverbod indien </a:t>
            </a:r>
            <a:r>
              <a:rPr lang="nl-NL" sz="2400" u="sng" dirty="0">
                <a:latin typeface="Arial" panose="020B0604020202020204" pitchFamily="34" charset="0"/>
                <a:cs typeface="Arial" panose="020B0604020202020204" pitchFamily="34" charset="0"/>
              </a:rPr>
              <a:t>aanvang arbeidsongeschiktheid</a:t>
            </a:r>
            <a:r>
              <a:rPr lang="nl-NL" sz="2400" dirty="0">
                <a:latin typeface="Arial" panose="020B0604020202020204" pitchFamily="34" charset="0"/>
                <a:cs typeface="Arial" panose="020B0604020202020204" pitchFamily="34" charset="0"/>
              </a:rPr>
              <a:t> na indienen ontslagaanvraag UWV (art. 7:670 lid 1 sub b)</a:t>
            </a:r>
          </a:p>
          <a:p>
            <a:pPr marL="342900" indent="-342900">
              <a:lnSpc>
                <a:spcPct val="80000"/>
              </a:lnSpc>
            </a:pPr>
            <a:endParaRPr lang="nl-NL" sz="2400" dirty="0">
              <a:latin typeface="Arial" panose="020B0604020202020204" pitchFamily="34" charset="0"/>
              <a:cs typeface="Arial" panose="020B0604020202020204" pitchFamily="34" charset="0"/>
            </a:endParaRP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idem bij ontbinding: ktr kan wel ontbinden indien aanvang </a:t>
            </a:r>
            <a:r>
              <a:rPr lang="nl-NL" sz="2400" u="sng" dirty="0">
                <a:solidFill>
                  <a:srgbClr val="000000"/>
                </a:solidFill>
                <a:latin typeface="Arial" panose="020B0604020202020204" pitchFamily="34" charset="0"/>
                <a:cs typeface="Arial" panose="020B0604020202020204" pitchFamily="34" charset="0"/>
              </a:rPr>
              <a:t>arbeidsongeschiktheid</a:t>
            </a:r>
            <a:r>
              <a:rPr lang="nl-NL" sz="2400" dirty="0">
                <a:solidFill>
                  <a:srgbClr val="000000"/>
                </a:solidFill>
                <a:latin typeface="Arial" panose="020B0604020202020204" pitchFamily="34" charset="0"/>
                <a:cs typeface="Arial" panose="020B0604020202020204" pitchFamily="34" charset="0"/>
              </a:rPr>
              <a:t> na indiening ontbindingsverzoek (art. 7:671b lid 7)</a:t>
            </a:r>
          </a:p>
          <a:p>
            <a:pPr marL="342900" indent="-342900">
              <a:lnSpc>
                <a:spcPct val="80000"/>
              </a:lnSpc>
            </a:pPr>
            <a:endParaRPr lang="nl-NL" sz="24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NB het gaat om het ontstaan van de arbeidsongeschiktheid, niet om datum/tijdstip ziekmelding</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a:t>
            </a:fld>
            <a:endParaRPr lang="nl-NL">
              <a:solidFill>
                <a:srgbClr val="A50061"/>
              </a:solidFill>
            </a:endParaRPr>
          </a:p>
        </p:txBody>
      </p:sp>
    </p:spTree>
    <p:extLst>
      <p:ext uri="{BB962C8B-B14F-4D97-AF65-F5344CB8AC3E}">
        <p14:creationId xmlns:p14="http://schemas.microsoft.com/office/powerpoint/2010/main" val="306446215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4" y="372417"/>
            <a:ext cx="6096000" cy="669925"/>
          </a:xfrm>
        </p:spPr>
        <p:txBody>
          <a:bodyPr/>
          <a:lstStyle/>
          <a:p>
            <a:r>
              <a:rPr lang="nl-NL" sz="2800" dirty="0"/>
              <a:t>Verband met opzegverbod</a:t>
            </a:r>
          </a:p>
        </p:txBody>
      </p:sp>
      <p:sp>
        <p:nvSpPr>
          <p:cNvPr id="4099" name="Rectangle 3"/>
          <p:cNvSpPr>
            <a:spLocks noGrp="1" noChangeArrowheads="1"/>
          </p:cNvSpPr>
          <p:nvPr>
            <p:ph type="body" idx="1"/>
          </p:nvPr>
        </p:nvSpPr>
        <p:spPr>
          <a:xfrm>
            <a:off x="251520" y="1700808"/>
            <a:ext cx="8496943" cy="3826818"/>
          </a:xfrm>
        </p:spPr>
        <p:txBody>
          <a:bodyPr/>
          <a:lstStyle/>
          <a:p>
            <a:pPr>
              <a:defRPr/>
            </a:pPr>
            <a:r>
              <a:rPr lang="nl-NL" sz="2000" dirty="0">
                <a:solidFill>
                  <a:srgbClr val="000000"/>
                </a:solidFill>
                <a:latin typeface="Verdana" panose="020B0604030504040204" pitchFamily="34" charset="0"/>
              </a:rPr>
              <a:t>[aanhouding 5 weken]. De kantonrechter verwacht dat partijen in de tussentijd tenminste trachten zelf een uitweg uit het geschil bereiken. Lukt dit niet dan zal de kantonrechter bij het voortzetten van de mondelinge behandeling aan partijen voorhouden dat een voortzetting van het dienstverband voor beide partijen niet opportuun is. In dat kader is de </a:t>
            </a:r>
            <a:r>
              <a:rPr lang="nl-NL" sz="2000" u="sng" dirty="0">
                <a:solidFill>
                  <a:srgbClr val="000000"/>
                </a:solidFill>
                <a:latin typeface="Verdana" panose="020B0604030504040204" pitchFamily="34" charset="0"/>
              </a:rPr>
              <a:t>kantonrechter voornemens om het ontslag niet langer in verband te zien met de arbeidsongeschiktheid van werknemer</a:t>
            </a:r>
            <a:r>
              <a:rPr lang="nl-NL" sz="2000" dirty="0">
                <a:solidFill>
                  <a:srgbClr val="000000"/>
                </a:solidFill>
                <a:latin typeface="Verdana" panose="020B0604030504040204" pitchFamily="34" charset="0"/>
              </a:rPr>
              <a:t>, tenzij werknemer de kantonrechter ervan kan overtuigen dat hij daadwerkelijk wil re-integreren en zich zonder meer wil en zal schikken in zijn rol als werknemer en de daarbij behorende verplichtingen, waaronder het opvolgen van redelijke bevelen. Van werkgever mag verwacht worden dat zij zich constructief, en wellicht constructiever dan tot nu toe, werknemer in staat zal stellen te re-integreren en de verhoudingen te herstellen.</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20</a:t>
            </a:fld>
            <a:endParaRPr lang="nl-NL">
              <a:solidFill>
                <a:srgbClr val="A50061"/>
              </a:solidFill>
            </a:endParaRPr>
          </a:p>
        </p:txBody>
      </p:sp>
    </p:spTree>
    <p:extLst>
      <p:ext uri="{BB962C8B-B14F-4D97-AF65-F5344CB8AC3E}">
        <p14:creationId xmlns:p14="http://schemas.microsoft.com/office/powerpoint/2010/main" val="317650021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32656"/>
            <a:ext cx="6096000" cy="669925"/>
          </a:xfrm>
        </p:spPr>
        <p:txBody>
          <a:bodyPr>
            <a:normAutofit/>
          </a:bodyPr>
          <a:lstStyle/>
          <a:p>
            <a:r>
              <a:rPr lang="nl-NL" sz="2800" dirty="0"/>
              <a:t>Grensoverschrijdend gedrag</a:t>
            </a:r>
            <a:endParaRPr lang="nl-NL" sz="2800" dirty="0">
              <a:solidFill>
                <a:schemeClr val="accent6"/>
              </a:solidFill>
            </a:endParaRPr>
          </a:p>
        </p:txBody>
      </p:sp>
      <p:sp>
        <p:nvSpPr>
          <p:cNvPr id="4099" name="Rectangle 3"/>
          <p:cNvSpPr>
            <a:spLocks noGrp="1" noChangeArrowheads="1"/>
          </p:cNvSpPr>
          <p:nvPr>
            <p:ph type="body" idx="1"/>
          </p:nvPr>
        </p:nvSpPr>
        <p:spPr>
          <a:xfrm>
            <a:off x="1403648" y="2420888"/>
            <a:ext cx="6336704" cy="2870114"/>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hoe adviseer je de werkgever?</a:t>
            </a:r>
          </a:p>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en de werknemer? </a:t>
            </a:r>
          </a:p>
          <a:p>
            <a:pPr marL="0" indent="0">
              <a:lnSpc>
                <a:spcPct val="80000"/>
              </a:lnSpc>
              <a:buNone/>
            </a:pPr>
            <a:r>
              <a:rPr lang="nl-NL" sz="3200" dirty="0">
                <a:solidFill>
                  <a:srgbClr val="000000"/>
                </a:solidFill>
                <a:latin typeface="Arial" panose="020B0604020202020204" pitchFamily="34" charset="0"/>
                <a:cs typeface="Arial" panose="020B0604020202020204" pitchFamily="34" charset="0"/>
              </a:rPr>
              <a:t> </a:t>
            </a:r>
          </a:p>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hoe laveer je als advocaat tussen de voetangels, klemmen en valkuilen door?</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599707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Kusincident</a:t>
            </a:r>
          </a:p>
        </p:txBody>
      </p:sp>
      <p:sp>
        <p:nvSpPr>
          <p:cNvPr id="4099" name="Rectangle 3"/>
          <p:cNvSpPr>
            <a:spLocks noGrp="1" noChangeArrowheads="1"/>
          </p:cNvSpPr>
          <p:nvPr>
            <p:ph type="body" idx="1"/>
          </p:nvPr>
        </p:nvSpPr>
        <p:spPr>
          <a:xfrm>
            <a:off x="323528" y="1772816"/>
            <a:ext cx="8568952" cy="2969420"/>
          </a:xfrm>
        </p:spPr>
        <p:txBody>
          <a:bodyPr/>
          <a:lstStyle/>
          <a:p>
            <a:pPr marL="342900" indent="-342900"/>
            <a:r>
              <a:rPr lang="nl-NL" sz="2400" dirty="0">
                <a:latin typeface="Arial" panose="020B0604020202020204" pitchFamily="34" charset="0"/>
                <a:cs typeface="Arial" panose="020B0604020202020204" pitchFamily="34" charset="0"/>
              </a:rPr>
              <a:t>Hof Den Haag 13-12-2016 en  4-5-2017, </a:t>
            </a:r>
            <a:r>
              <a:rPr lang="nl-NL" sz="2000" dirty="0">
                <a:latin typeface="Arial" panose="020B0604020202020204" pitchFamily="34" charset="0"/>
                <a:cs typeface="Arial" panose="020B0604020202020204" pitchFamily="34" charset="0"/>
              </a:rPr>
              <a:t>GHDHA:2016:4128 en 2017:2436</a:t>
            </a:r>
          </a:p>
          <a:p>
            <a:pPr marL="342900" indent="-342900"/>
            <a:r>
              <a:rPr lang="nl-NL" sz="2400" dirty="0">
                <a:latin typeface="Arial" panose="020B0604020202020204" pitchFamily="34" charset="0"/>
                <a:cs typeface="Arial" panose="020B0604020202020204" pitchFamily="34" charset="0"/>
              </a:rPr>
              <a:t>restaurant manager KFC, sinds 17.11.2009 onafgebroken in dienst, steeds arbeidsovereenkomst voor 1 jaar</a:t>
            </a:r>
          </a:p>
          <a:p>
            <a:pPr marL="342900" indent="-342900"/>
            <a:r>
              <a:rPr lang="nl-NL" sz="2400" dirty="0">
                <a:latin typeface="Arial" panose="020B0604020202020204" pitchFamily="34" charset="0"/>
                <a:cs typeface="Arial" panose="020B0604020202020204" pitchFamily="34" charset="0"/>
              </a:rPr>
              <a:t>overgeplaatst naar dit restaurant om orde op zaken te stellen</a:t>
            </a:r>
          </a:p>
          <a:p>
            <a:pPr marL="342900" indent="-342900"/>
            <a:r>
              <a:rPr lang="nl-NL" sz="2400" dirty="0">
                <a:latin typeface="Arial" panose="020B0604020202020204" pitchFamily="34" charset="0"/>
                <a:cs typeface="Arial" panose="020B0604020202020204" pitchFamily="34" charset="0"/>
              </a:rPr>
              <a:t>ontslag op staande voet 13 maart 2014</a:t>
            </a:r>
          </a:p>
          <a:p>
            <a:pPr marL="342900" indent="-342900"/>
            <a:r>
              <a:rPr lang="nl-NL" sz="2400" dirty="0">
                <a:latin typeface="Arial" panose="020B0604020202020204" pitchFamily="34" charset="0"/>
                <a:cs typeface="Arial" panose="020B0604020202020204" pitchFamily="34" charset="0"/>
              </a:rPr>
              <a:t>2 schriftelijke klachten over ‘kusincident’ : </a:t>
            </a:r>
            <a:r>
              <a:rPr lang="nl-NL" sz="2400" i="1" dirty="0">
                <a:latin typeface="Arial" panose="020B0604020202020204" pitchFamily="34" charset="0"/>
                <a:cs typeface="Arial" panose="020B0604020202020204" pitchFamily="34" charset="0"/>
              </a:rPr>
              <a:t>je hebt een vrouwelijke medewerker innig omhelsd door haar stevig vast te pakken met beide handen op haar rug. Zij kon zich hieruit niet losmaken. Je probeerde haar toen een kus op haar mond te geven.</a:t>
            </a:r>
          </a:p>
          <a:p>
            <a:pPr marL="342900" indent="-342900"/>
            <a:r>
              <a:rPr lang="nl-NL" sz="2400" dirty="0">
                <a:latin typeface="Arial" panose="020B0604020202020204" pitchFamily="34" charset="0"/>
                <a:cs typeface="Arial" panose="020B0604020202020204" pitchFamily="34" charset="0"/>
              </a:rPr>
              <a:t>onderzoek HR; bevestigd door 2 andere medewerkers</a:t>
            </a: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22</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7907038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15616" y="332656"/>
            <a:ext cx="7886700" cy="629565"/>
          </a:xfrm>
        </p:spPr>
        <p:txBody>
          <a:bodyPr/>
          <a:lstStyle/>
          <a:p>
            <a:r>
              <a:rPr lang="nl-NL" sz="2800" dirty="0"/>
              <a:t>Kusincident</a:t>
            </a:r>
          </a:p>
        </p:txBody>
      </p:sp>
      <p:sp>
        <p:nvSpPr>
          <p:cNvPr id="4099" name="Rectangle 3"/>
          <p:cNvSpPr>
            <a:spLocks noGrp="1" noChangeArrowheads="1"/>
          </p:cNvSpPr>
          <p:nvPr>
            <p:ph type="body" idx="1"/>
          </p:nvPr>
        </p:nvSpPr>
        <p:spPr>
          <a:xfrm>
            <a:off x="323528" y="1772816"/>
            <a:ext cx="8459116" cy="2969420"/>
          </a:xfrm>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Kantonrechter Den Haag: bewijsopdracht ‘kusincident’</a:t>
            </a:r>
          </a:p>
          <a:p>
            <a:pPr marL="342900" indent="-342900"/>
            <a:endParaRPr lang="nl-NL" sz="2400" dirty="0">
              <a:latin typeface="Arial" panose="020B0604020202020204" pitchFamily="34" charset="0"/>
              <a:cs typeface="Arial" panose="020B0604020202020204" pitchFamily="34" charset="0"/>
            </a:endParaRPr>
          </a:p>
          <a:p>
            <a:pPr marL="342900" indent="-342900"/>
            <a:r>
              <a:rPr lang="nl-NL" sz="2400" dirty="0">
                <a:latin typeface="Arial" panose="020B0604020202020204" pitchFamily="34" charset="0"/>
                <a:cs typeface="Arial" panose="020B0604020202020204" pitchFamily="34" charset="0"/>
              </a:rPr>
              <a:t>vijf getuigen gehoord</a:t>
            </a:r>
          </a:p>
          <a:p>
            <a:pPr marL="342900" indent="-342900"/>
            <a:r>
              <a:rPr lang="nl-NL" sz="2400" dirty="0">
                <a:latin typeface="Arial" panose="020B0604020202020204" pitchFamily="34" charset="0"/>
                <a:cs typeface="Arial" panose="020B0604020202020204" pitchFamily="34" charset="0"/>
              </a:rPr>
              <a:t>tijdens getuigenverhoren bleek dat de werknemers de manager valselijk hadden beschuldigd</a:t>
            </a:r>
          </a:p>
          <a:p>
            <a:pPr marL="342900" indent="-342900"/>
            <a:r>
              <a:rPr lang="nl-NL" sz="2400" dirty="0">
                <a:latin typeface="Arial" panose="020B0604020202020204" pitchFamily="34" charset="0"/>
                <a:cs typeface="Arial" panose="020B0604020202020204" pitchFamily="34" charset="0"/>
              </a:rPr>
              <a:t>ontslag op staande voet op de dag van het getuigenverhoor nog ingetrokken en arbeidsovereenkomst is tot 17 november 2014 doorgelopen en niet verlengd</a:t>
            </a:r>
          </a:p>
          <a:p>
            <a:pPr marL="342900" indent="-342900"/>
            <a:r>
              <a:rPr lang="nl-NL" sz="2400" dirty="0">
                <a:latin typeface="Arial" panose="020B0604020202020204" pitchFamily="34" charset="0"/>
                <a:cs typeface="Arial" panose="020B0604020202020204" pitchFamily="34" charset="0"/>
              </a:rPr>
              <a:t>vordering schade ex art. 7:611 wegens niet verlengen </a:t>
            </a:r>
            <a:r>
              <a:rPr lang="nl-NL" sz="2400" dirty="0" err="1">
                <a:latin typeface="Arial" panose="020B0604020202020204" pitchFamily="34" charset="0"/>
                <a:cs typeface="Arial" panose="020B0604020202020204" pitchFamily="34" charset="0"/>
              </a:rPr>
              <a:t>arbeidsovk</a:t>
            </a:r>
            <a:r>
              <a:rPr lang="nl-NL" sz="2400" dirty="0">
                <a:latin typeface="Arial" panose="020B0604020202020204" pitchFamily="34" charset="0"/>
                <a:cs typeface="Arial" panose="020B0604020202020204" pitchFamily="34" charset="0"/>
              </a:rPr>
              <a:t> door kantonrechter afgewezen</a:t>
            </a:r>
          </a:p>
          <a:p>
            <a:pPr marL="342900" indent="-342900"/>
            <a:r>
              <a:rPr lang="nl-NL" sz="2400" dirty="0">
                <a:latin typeface="Arial" panose="020B0604020202020204" pitchFamily="34" charset="0"/>
                <a:cs typeface="Arial" panose="020B0604020202020204" pitchFamily="34" charset="0"/>
              </a:rPr>
              <a:t>Hof: wel recht op schadevergoeding, beslissing niet te verlengen vanwege de beschuldigingen, € 6.298 bruto</a:t>
            </a:r>
          </a:p>
          <a:p>
            <a:pPr marL="342900" indent="-342900"/>
            <a:endParaRPr lang="nl-NL" sz="2400" dirty="0">
              <a:latin typeface="Arial" panose="020B0604020202020204" pitchFamily="34" charset="0"/>
              <a:cs typeface="Arial" panose="020B0604020202020204" pitchFamily="34" charset="0"/>
            </a:endParaRPr>
          </a:p>
          <a:p>
            <a:pPr marL="342900" indent="-342900"/>
            <a:endParaRPr lang="nl-NL" sz="24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23</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3" name="Tijdelijke aanduiding voor voettekst 2">
            <a:extLst>
              <a:ext uri="{FF2B5EF4-FFF2-40B4-BE49-F238E27FC236}">
                <a16:creationId xmlns:a16="http://schemas.microsoft.com/office/drawing/2014/main" id="{D27C8D1E-3D12-45D3-2BC7-1FC2514748E8}"/>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6443479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59632" y="213717"/>
            <a:ext cx="5184576" cy="669925"/>
          </a:xfrm>
        </p:spPr>
        <p:txBody>
          <a:bodyPr>
            <a:normAutofit/>
          </a:bodyPr>
          <a:lstStyle/>
          <a:p>
            <a:r>
              <a:rPr lang="nl-NL" sz="2800" dirty="0"/>
              <a:t>Casus – wat is wijsheid?</a:t>
            </a:r>
            <a:endParaRPr lang="nl-NL" sz="2800" dirty="0">
              <a:solidFill>
                <a:schemeClr val="accent6"/>
              </a:solidFill>
            </a:endParaRPr>
          </a:p>
        </p:txBody>
      </p:sp>
      <p:sp>
        <p:nvSpPr>
          <p:cNvPr id="4099" name="Rectangle 3"/>
          <p:cNvSpPr>
            <a:spLocks noGrp="1" noChangeArrowheads="1"/>
          </p:cNvSpPr>
          <p:nvPr>
            <p:ph type="body" idx="1"/>
          </p:nvPr>
        </p:nvSpPr>
        <p:spPr>
          <a:xfrm>
            <a:off x="712193" y="1844824"/>
            <a:ext cx="7488832" cy="4464496"/>
          </a:xfrm>
        </p:spPr>
        <p:txBody>
          <a:bodyPr/>
          <a:lstStyle/>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jonge nieuwe medewerkster klaagt bij HR over seksueel grensoverschrijdend gedrag leidinggevende (man, 20 jaar ouder, 15 jaar in dienst)</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complimenten maken over uiterlijk</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staren naar haar borsten tijdens </a:t>
            </a:r>
            <a:r>
              <a:rPr lang="nl-NL" sz="2800" dirty="0" err="1">
                <a:solidFill>
                  <a:srgbClr val="000000"/>
                </a:solidFill>
                <a:latin typeface="Arial" panose="020B0604020202020204" pitchFamily="34" charset="0"/>
                <a:cs typeface="Arial" panose="020B0604020202020204" pitchFamily="34" charset="0"/>
              </a:rPr>
              <a:t>bila’s</a:t>
            </a: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vragen of ze wat wil gaan drinken na werktijd (3x)</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bikini’s omhoog houden (retourzendingen) en vragen: is dit jouw maat?</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zegt dat meerdere vrouwelijke collega’s in haar team hierover klagen tegen haar</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24</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1900467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59632" y="213717"/>
            <a:ext cx="5184576" cy="669925"/>
          </a:xfrm>
        </p:spPr>
        <p:txBody>
          <a:bodyPr>
            <a:normAutofit/>
          </a:bodyPr>
          <a:lstStyle/>
          <a:p>
            <a:r>
              <a:rPr lang="nl-NL" sz="2800" dirty="0"/>
              <a:t>Casus – wat is wijsheid?</a:t>
            </a:r>
            <a:endParaRPr lang="nl-NL" sz="2800" dirty="0">
              <a:solidFill>
                <a:schemeClr val="accent6"/>
              </a:solidFill>
            </a:endParaRPr>
          </a:p>
        </p:txBody>
      </p:sp>
      <p:sp>
        <p:nvSpPr>
          <p:cNvPr id="4099" name="Rectangle 3"/>
          <p:cNvSpPr>
            <a:spLocks noGrp="1" noChangeArrowheads="1"/>
          </p:cNvSpPr>
          <p:nvPr>
            <p:ph type="body" idx="1"/>
          </p:nvPr>
        </p:nvSpPr>
        <p:spPr>
          <a:xfrm>
            <a:off x="467544" y="1844824"/>
            <a:ext cx="7733481" cy="4464496"/>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wat adviseert u werkgever?</a:t>
            </a: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werknemer ontkent tijdens gesprek</a:t>
            </a:r>
          </a:p>
          <a:p>
            <a:pPr marL="612900" lvl="1"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eerst onderzoek, dan gesprek </a:t>
            </a: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eerst gesprek + onderzoek + doorwerken</a:t>
            </a: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gesprek + onderzoek + tijdelijke overplaatsing of werk vanuit huis</a:t>
            </a: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gesprek + onderzoek + schorsing </a:t>
            </a:r>
          </a:p>
          <a:p>
            <a:pPr marL="612900" lvl="1"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in geval van onderzoek:</a:t>
            </a:r>
          </a:p>
          <a:p>
            <a:pPr marL="612900" lvl="1" indent="-342900">
              <a:lnSpc>
                <a:spcPct val="80000"/>
              </a:lnSpc>
            </a:pPr>
            <a:r>
              <a:rPr lang="nl-NL" sz="2800" dirty="0">
                <a:solidFill>
                  <a:srgbClr val="000000"/>
                </a:solidFill>
                <a:latin typeface="Arial" panose="020B0604020202020204" pitchFamily="34" charset="0"/>
                <a:cs typeface="Arial" panose="020B0604020202020204" pitchFamily="34" charset="0"/>
              </a:rPr>
              <a:t>zelf doen of door extern bureau?</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25</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096432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539552" y="1844824"/>
            <a:ext cx="7848871" cy="4464496"/>
          </a:xfrm>
        </p:spPr>
        <p:txBody>
          <a:bodyPr/>
          <a:lstStyle/>
          <a:p>
            <a:pPr marL="342900" indent="-342900">
              <a:lnSpc>
                <a:spcPct val="80000"/>
              </a:lnSpc>
            </a:pPr>
            <a:r>
              <a:rPr lang="nl-NL" sz="2800" dirty="0" err="1">
                <a:solidFill>
                  <a:srgbClr val="000000"/>
                </a:solidFill>
                <a:latin typeface="Arial" panose="020B0604020202020204" pitchFamily="34" charset="0"/>
                <a:cs typeface="Arial" panose="020B0604020202020204" pitchFamily="34" charset="0"/>
              </a:rPr>
              <a:t>Ktr</a:t>
            </a:r>
            <a:r>
              <a:rPr lang="nl-NL" sz="2800" dirty="0">
                <a:solidFill>
                  <a:srgbClr val="000000"/>
                </a:solidFill>
                <a:latin typeface="Arial" panose="020B0604020202020204" pitchFamily="34" charset="0"/>
                <a:cs typeface="Arial" panose="020B0604020202020204" pitchFamily="34" charset="0"/>
              </a:rPr>
              <a:t> Rotterdam 30-3-2022, </a:t>
            </a:r>
            <a:r>
              <a:rPr lang="nl-NL" sz="2000" dirty="0">
                <a:solidFill>
                  <a:srgbClr val="000000"/>
                </a:solidFill>
                <a:latin typeface="Arial" panose="020B0604020202020204" pitchFamily="34" charset="0"/>
                <a:cs typeface="Arial" panose="020B0604020202020204" pitchFamily="34" charset="0"/>
              </a:rPr>
              <a:t>RBROT:2022:2673</a:t>
            </a:r>
            <a:r>
              <a:rPr lang="nl-NL" sz="2800" dirty="0">
                <a:solidFill>
                  <a:srgbClr val="000000"/>
                </a:solidFill>
                <a:latin typeface="Arial" panose="020B0604020202020204" pitchFamily="34" charset="0"/>
                <a:cs typeface="Arial" panose="020B0604020202020204" pitchFamily="34" charset="0"/>
              </a:rPr>
              <a:t>	</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de ‘</a:t>
            </a:r>
            <a:r>
              <a:rPr lang="nl-NL" sz="2800" dirty="0" err="1">
                <a:solidFill>
                  <a:srgbClr val="000000"/>
                </a:solidFill>
                <a:latin typeface="Arial" panose="020B0604020202020204" pitchFamily="34" charset="0"/>
                <a:cs typeface="Arial" panose="020B0604020202020204" pitchFamily="34" charset="0"/>
              </a:rPr>
              <a:t>handgel</a:t>
            </a:r>
            <a:r>
              <a:rPr lang="nl-NL" sz="2800" dirty="0">
                <a:solidFill>
                  <a:srgbClr val="000000"/>
                </a:solidFill>
                <a:latin typeface="Arial" panose="020B0604020202020204" pitchFamily="34" charset="0"/>
                <a:cs typeface="Arial" panose="020B0604020202020204" pitchFamily="34" charset="0"/>
              </a:rPr>
              <a:t>-zaak’</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directeur, eindverantwoordelijk voor locatie van werkgever, stuurt circa 100 werknemers aan. Sinds 1992 in dienst</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ontbindingsverzoek wegens grensoverschrijdend gedrag/</a:t>
            </a:r>
            <a:r>
              <a:rPr lang="nl-NL" sz="2800" dirty="0" err="1">
                <a:solidFill>
                  <a:srgbClr val="000000"/>
                </a:solidFill>
                <a:latin typeface="Arial" panose="020B0604020202020204" pitchFamily="34" charset="0"/>
                <a:cs typeface="Arial" panose="020B0604020202020204" pitchFamily="34" charset="0"/>
              </a:rPr>
              <a:t>evhn</a:t>
            </a:r>
            <a:r>
              <a:rPr lang="nl-NL" sz="2800" dirty="0">
                <a:solidFill>
                  <a:srgbClr val="000000"/>
                </a:solidFill>
                <a:latin typeface="Arial" panose="020B0604020202020204" pitchFamily="34" charset="0"/>
                <a:cs typeface="Arial" panose="020B0604020202020204" pitchFamily="34" charset="0"/>
              </a:rPr>
              <a:t>; werknemer heeft erkend dat hij grappen maakt, ook seksueel getinte grappen, maar herkent zich niet in de verdere </a:t>
            </a:r>
            <a:r>
              <a:rPr lang="nl-NL" sz="2800" dirty="0" err="1">
                <a:solidFill>
                  <a:srgbClr val="000000"/>
                </a:solidFill>
                <a:latin typeface="Arial" panose="020B0604020202020204" pitchFamily="34" charset="0"/>
                <a:cs typeface="Arial" panose="020B0604020202020204" pitchFamily="34" charset="0"/>
              </a:rPr>
              <a:t>beschuldingen</a:t>
            </a: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600" dirty="0">
              <a:solidFill>
                <a:srgbClr val="000000"/>
              </a:solidFill>
              <a:latin typeface="Arial" panose="020B0604020202020204" pitchFamily="34" charset="0"/>
              <a:cs typeface="Arial" panose="020B0604020202020204" pitchFamily="34" charset="0"/>
            </a:endParaRP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26</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1837442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448257" y="1772816"/>
            <a:ext cx="7942571" cy="4464496"/>
          </a:xfrm>
        </p:spPr>
        <p:txBody>
          <a:bodyPr/>
          <a:lstStyle/>
          <a:p>
            <a:pPr marL="342900" indent="-342900">
              <a:lnSpc>
                <a:spcPct val="80000"/>
              </a:lnSpc>
            </a:pPr>
            <a:r>
              <a:rPr lang="nl-NL" sz="2800" dirty="0" err="1">
                <a:solidFill>
                  <a:srgbClr val="000000"/>
                </a:solidFill>
                <a:latin typeface="Arial" panose="020B0604020202020204" pitchFamily="34" charset="0"/>
                <a:cs typeface="Arial" panose="020B0604020202020204" pitchFamily="34" charset="0"/>
              </a:rPr>
              <a:t>Ktr</a:t>
            </a:r>
            <a:r>
              <a:rPr lang="nl-NL" sz="2800" dirty="0">
                <a:solidFill>
                  <a:srgbClr val="000000"/>
                </a:solidFill>
                <a:latin typeface="Arial" panose="020B0604020202020204" pitchFamily="34" charset="0"/>
                <a:cs typeface="Arial" panose="020B0604020202020204" pitchFamily="34" charset="0"/>
              </a:rPr>
              <a:t> Rotterdam 30-3-2022, </a:t>
            </a:r>
            <a:r>
              <a:rPr lang="nl-NL" sz="2000" dirty="0">
                <a:solidFill>
                  <a:srgbClr val="000000"/>
                </a:solidFill>
                <a:latin typeface="Arial" panose="020B0604020202020204" pitchFamily="34" charset="0"/>
                <a:cs typeface="Arial" panose="020B0604020202020204" pitchFamily="34" charset="0"/>
              </a:rPr>
              <a:t>RBROT:2022:2673</a:t>
            </a:r>
            <a:r>
              <a:rPr lang="nl-NL" sz="2800" dirty="0">
                <a:solidFill>
                  <a:srgbClr val="000000"/>
                </a:solidFill>
                <a:latin typeface="Arial" panose="020B0604020202020204" pitchFamily="34" charset="0"/>
                <a:cs typeface="Arial" panose="020B0604020202020204" pitchFamily="34" charset="0"/>
              </a:rPr>
              <a:t>	</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werknemer heeft erkend dat hij grappen maakt, ook seksueel getinte grappen, maar herkent zich niet in de verdere beschuldigingen</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kantonrechter: werknemer heeft zich schuldig gemaakt aan grensoverschrijdend gedrag, variërend van seksuele intimidatie tot aanranding. Ernstig verwijtbaar</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vijf verklaringen, niet aannemelijk dat zo’n grote groep personen uit verschillende lagen van de organisatie degelijke zeer belastende verklaringen zouden afleggen. Geen hetze</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27</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636294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467544" y="1844824"/>
            <a:ext cx="7733481" cy="4464496"/>
          </a:xfrm>
        </p:spPr>
        <p:txBody>
          <a:bodyPr/>
          <a:lstStyle/>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Hof Den Haag 24-1-2023, </a:t>
            </a:r>
            <a:r>
              <a:rPr lang="nl-NL" sz="2000" dirty="0">
                <a:solidFill>
                  <a:srgbClr val="000000"/>
                </a:solidFill>
                <a:latin typeface="Arial" panose="020B0604020202020204" pitchFamily="34" charset="0"/>
                <a:cs typeface="Arial" panose="020B0604020202020204" pitchFamily="34" charset="0"/>
              </a:rPr>
              <a:t>GHDHA:</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2023:75</a:t>
            </a: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tussenuitspraak: als wat in de verklaringen staat vast komt staan, dan ernstig seksueel grensoverschrijdend gedrag. Werknemer heeft gedragingen uitdrukkelijk betwist. Volgens hem door HR manager opgezette hetze tegen hem. Geen onafhankelijk onderzoek, HR manager die naar eigen zeggen ook slachtoffer was heeft onderzoek gedaan</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28</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2154448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712193" y="1844824"/>
            <a:ext cx="7488832" cy="4464496"/>
          </a:xfrm>
        </p:spPr>
        <p:txBody>
          <a:bodyPr/>
          <a:lstStyle/>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eindbeschikking 5-12-23 (binnenkort publicatie)</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hof heeft 9 getuigen in enquête gehoord en 6 getuigen in contra- enquête</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werkgever geslaagd in leveren bewijs, getuigenverklaringen geloofwaardig en overtuigend (</a:t>
            </a:r>
            <a:r>
              <a:rPr lang="nl-NL" sz="2800" dirty="0" err="1">
                <a:solidFill>
                  <a:srgbClr val="000000"/>
                </a:solidFill>
                <a:latin typeface="Arial" panose="020B0604020202020204" pitchFamily="34" charset="0"/>
                <a:cs typeface="Arial" panose="020B0604020202020204" pitchFamily="34" charset="0"/>
              </a:rPr>
              <a:t>r.o.</a:t>
            </a:r>
            <a:r>
              <a:rPr lang="nl-NL" sz="2800" dirty="0">
                <a:solidFill>
                  <a:srgbClr val="000000"/>
                </a:solidFill>
                <a:latin typeface="Arial" panose="020B0604020202020204" pitchFamily="34" charset="0"/>
                <a:cs typeface="Arial" panose="020B0604020202020204" pitchFamily="34" charset="0"/>
              </a:rPr>
              <a:t> 2.6)</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dat enkele andere medewerkers geen soortgelijke ervaringen of juist positieve ervaringen hebben gehad betekent nog niet dat andere verklaringen onjuist zijn</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29</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38998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32656"/>
            <a:ext cx="6096000" cy="669925"/>
          </a:xfrm>
        </p:spPr>
        <p:txBody>
          <a:bodyPr>
            <a:normAutofit/>
          </a:bodyPr>
          <a:lstStyle/>
          <a:p>
            <a:r>
              <a:rPr lang="nl-NL" sz="2800" dirty="0"/>
              <a:t>Opzegverbod ziekte</a:t>
            </a:r>
            <a:endParaRPr lang="nl-NL" sz="2800" dirty="0">
              <a:solidFill>
                <a:schemeClr val="accent6"/>
              </a:solidFill>
            </a:endParaRPr>
          </a:p>
        </p:txBody>
      </p:sp>
      <p:sp>
        <p:nvSpPr>
          <p:cNvPr id="4099" name="Rectangle 3"/>
          <p:cNvSpPr>
            <a:spLocks noGrp="1" noChangeArrowheads="1"/>
          </p:cNvSpPr>
          <p:nvPr>
            <p:ph type="body" idx="1"/>
          </p:nvPr>
        </p:nvSpPr>
        <p:spPr>
          <a:xfrm>
            <a:off x="1403648" y="2420888"/>
            <a:ext cx="6336704" cy="2870114"/>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wie oh wie weet hoe we aan een opzegverbod van twee jaar zijn gekomen?</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3</a:t>
            </a:fld>
            <a:endParaRPr lang="nl-NL">
              <a:solidFill>
                <a:srgbClr val="A50061"/>
              </a:solidFill>
            </a:endParaRPr>
          </a:p>
        </p:txBody>
      </p:sp>
    </p:spTree>
    <p:extLst>
      <p:ext uri="{BB962C8B-B14F-4D97-AF65-F5344CB8AC3E}">
        <p14:creationId xmlns:p14="http://schemas.microsoft.com/office/powerpoint/2010/main" val="12437107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712193" y="1844824"/>
            <a:ext cx="7488832" cy="4464496"/>
          </a:xfrm>
        </p:spPr>
        <p:txBody>
          <a:bodyPr/>
          <a:lstStyle/>
          <a:p>
            <a:pPr marL="342900" indent="-342900">
              <a:lnSpc>
                <a:spcPct val="80000"/>
              </a:lnSpc>
            </a:pPr>
            <a:r>
              <a:rPr lang="nl-NL" sz="2800" dirty="0" err="1">
                <a:solidFill>
                  <a:srgbClr val="000000"/>
                </a:solidFill>
                <a:latin typeface="Arial" panose="020B0604020202020204" pitchFamily="34" charset="0"/>
                <a:cs typeface="Arial" panose="020B0604020202020204" pitchFamily="34" charset="0"/>
              </a:rPr>
              <a:t>Ktr</a:t>
            </a:r>
            <a:r>
              <a:rPr lang="nl-NL" sz="2800" dirty="0">
                <a:solidFill>
                  <a:srgbClr val="000000"/>
                </a:solidFill>
                <a:latin typeface="Arial" panose="020B0604020202020204" pitchFamily="34" charset="0"/>
                <a:cs typeface="Arial" panose="020B0604020202020204" pitchFamily="34" charset="0"/>
              </a:rPr>
              <a:t> Rotterdam 30-3-2022, </a:t>
            </a:r>
            <a:r>
              <a:rPr lang="nl-NL" sz="2000" dirty="0">
                <a:solidFill>
                  <a:srgbClr val="000000"/>
                </a:solidFill>
                <a:latin typeface="Arial" panose="020B0604020202020204" pitchFamily="34" charset="0"/>
                <a:cs typeface="Arial" panose="020B0604020202020204" pitchFamily="34" charset="0"/>
              </a:rPr>
              <a:t>RBROT:2022:2673</a:t>
            </a:r>
            <a:r>
              <a:rPr lang="nl-NL" sz="2800" dirty="0">
                <a:solidFill>
                  <a:srgbClr val="000000"/>
                </a:solidFill>
                <a:latin typeface="Arial" panose="020B0604020202020204" pitchFamily="34" charset="0"/>
                <a:cs typeface="Arial" panose="020B0604020202020204" pitchFamily="34" charset="0"/>
              </a:rPr>
              <a:t>	</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u="sng" dirty="0">
                <a:solidFill>
                  <a:srgbClr val="000000"/>
                </a:solidFill>
                <a:latin typeface="Arial" panose="020B0604020202020204" pitchFamily="34" charset="0"/>
                <a:cs typeface="Arial" panose="020B0604020202020204" pitchFamily="34" charset="0"/>
              </a:rPr>
              <a:t>vraag</a:t>
            </a:r>
            <a:r>
              <a:rPr lang="nl-NL" sz="2800" dirty="0">
                <a:solidFill>
                  <a:srgbClr val="000000"/>
                </a:solidFill>
                <a:latin typeface="Arial" panose="020B0604020202020204" pitchFamily="34" charset="0"/>
                <a:cs typeface="Arial" panose="020B0604020202020204" pitchFamily="34" charset="0"/>
              </a:rPr>
              <a:t>: wie had de werknemer meegenomen naar de mondelinge behandeling van het hoger beroep bij het hof:</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514350" indent="-514350">
              <a:lnSpc>
                <a:spcPct val="80000"/>
              </a:lnSpc>
              <a:buAutoNum type="alphaUcPeriod"/>
            </a:pPr>
            <a:r>
              <a:rPr lang="nl-NL" sz="2800" dirty="0">
                <a:solidFill>
                  <a:srgbClr val="000000"/>
                </a:solidFill>
                <a:latin typeface="Arial" panose="020B0604020202020204" pitchFamily="34" charset="0"/>
                <a:cs typeface="Arial" panose="020B0604020202020204" pitchFamily="34" charset="0"/>
              </a:rPr>
              <a:t>zijn echtgenote</a:t>
            </a:r>
          </a:p>
          <a:p>
            <a:pPr marL="514350" indent="-514350">
              <a:lnSpc>
                <a:spcPct val="80000"/>
              </a:lnSpc>
              <a:buAutoNum type="alphaUcPeriod"/>
            </a:pPr>
            <a:r>
              <a:rPr lang="nl-NL" sz="2800" dirty="0">
                <a:solidFill>
                  <a:srgbClr val="000000"/>
                </a:solidFill>
                <a:latin typeface="Arial" panose="020B0604020202020204" pitchFamily="34" charset="0"/>
                <a:cs typeface="Arial" panose="020B0604020202020204" pitchFamily="34" charset="0"/>
              </a:rPr>
              <a:t>zijn twee meerderjarige kinderen</a:t>
            </a:r>
          </a:p>
          <a:p>
            <a:pPr marL="514350" indent="-514350">
              <a:lnSpc>
                <a:spcPct val="80000"/>
              </a:lnSpc>
              <a:buAutoNum type="alphaUcPeriod"/>
            </a:pPr>
            <a:r>
              <a:rPr lang="nl-NL" sz="2800" dirty="0">
                <a:solidFill>
                  <a:srgbClr val="000000"/>
                </a:solidFill>
                <a:latin typeface="Arial" panose="020B0604020202020204" pitchFamily="34" charset="0"/>
                <a:cs typeface="Arial" panose="020B0604020202020204" pitchFamily="34" charset="0"/>
              </a:rPr>
              <a:t>zijn schoonouders</a:t>
            </a:r>
          </a:p>
          <a:p>
            <a:pPr marL="514350" indent="-514350">
              <a:lnSpc>
                <a:spcPct val="80000"/>
              </a:lnSpc>
              <a:buAutoNum type="alphaUcPeriod"/>
            </a:pPr>
            <a:r>
              <a:rPr lang="nl-NL" sz="2800" dirty="0">
                <a:solidFill>
                  <a:srgbClr val="000000"/>
                </a:solidFill>
                <a:latin typeface="Arial" panose="020B0604020202020204" pitchFamily="34" charset="0"/>
                <a:cs typeface="Arial" panose="020B0604020202020204" pitchFamily="34" charset="0"/>
              </a:rPr>
              <a:t>iedereen</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30</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8513535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395536" y="1844824"/>
            <a:ext cx="8352928" cy="4464496"/>
          </a:xfrm>
        </p:spPr>
        <p:txBody>
          <a:bodyPr/>
          <a:lstStyle/>
          <a:p>
            <a:pPr marL="342900" indent="-342900">
              <a:lnSpc>
                <a:spcPct val="80000"/>
              </a:lnSpc>
            </a:pPr>
            <a:endParaRPr lang="nl-NL" sz="2800" u="sng"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u="sng" dirty="0">
                <a:solidFill>
                  <a:srgbClr val="000000"/>
                </a:solidFill>
                <a:latin typeface="Arial" panose="020B0604020202020204" pitchFamily="34" charset="0"/>
                <a:cs typeface="Arial" panose="020B0604020202020204" pitchFamily="34" charset="0"/>
              </a:rPr>
              <a:t>antwoord</a:t>
            </a:r>
            <a:r>
              <a:rPr lang="nl-NL" sz="2800" dirty="0">
                <a:solidFill>
                  <a:srgbClr val="000000"/>
                </a:solidFill>
                <a:latin typeface="Arial" panose="020B0604020202020204" pitchFamily="34" charset="0"/>
                <a:cs typeface="Arial" panose="020B0604020202020204" pitchFamily="34" charset="0"/>
              </a:rPr>
              <a:t>: iedereen; echtgenote, kinderen en schoonouders</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u="sng" dirty="0">
                <a:solidFill>
                  <a:srgbClr val="000000"/>
                </a:solidFill>
                <a:latin typeface="Arial" panose="020B0604020202020204" pitchFamily="34" charset="0"/>
                <a:cs typeface="Arial" panose="020B0604020202020204" pitchFamily="34" charset="0"/>
              </a:rPr>
              <a:t>vervolgvraag</a:t>
            </a:r>
            <a:r>
              <a:rPr lang="nl-NL" sz="2800" dirty="0">
                <a:solidFill>
                  <a:srgbClr val="000000"/>
                </a:solidFill>
                <a:latin typeface="Arial" panose="020B0604020202020204" pitchFamily="34" charset="0"/>
                <a:cs typeface="Arial" panose="020B0604020202020204" pitchFamily="34" charset="0"/>
              </a:rPr>
              <a:t>: wie denkt dat de werknemer hen ook heeft meegenomen naar alle vijf getuigenverhoren (negen getuigen) bij het hof in maart, mei en juni 2023?</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31</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2999065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fontScale="90000"/>
          </a:bodyPr>
          <a:lstStyle/>
          <a:p>
            <a:r>
              <a:rPr lang="nl-NL" sz="2800" dirty="0"/>
              <a:t>Grensoverschrijdend gedrag - QUIZ</a:t>
            </a:r>
            <a:endParaRPr lang="nl-NL" sz="2800" dirty="0">
              <a:solidFill>
                <a:schemeClr val="accent6"/>
              </a:solidFill>
            </a:endParaRPr>
          </a:p>
        </p:txBody>
      </p:sp>
      <p:sp>
        <p:nvSpPr>
          <p:cNvPr id="4099" name="Rectangle 3"/>
          <p:cNvSpPr>
            <a:spLocks noGrp="1" noChangeArrowheads="1"/>
          </p:cNvSpPr>
          <p:nvPr>
            <p:ph type="body" idx="1"/>
          </p:nvPr>
        </p:nvSpPr>
        <p:spPr>
          <a:xfrm>
            <a:off x="712193" y="1844824"/>
            <a:ext cx="7488832" cy="4464496"/>
          </a:xfrm>
        </p:spPr>
        <p:txBody>
          <a:bodyPr/>
          <a:lstStyle/>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wie denkt dat het hof heeft geoordeeld dat sprake is van ernstig verwijtbaar handelen of nalaten? </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6802916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a:bodyPr>
          <a:lstStyle/>
          <a:p>
            <a:r>
              <a:rPr lang="nl-NL" sz="2800" dirty="0"/>
              <a:t>Mogelijke acties na melding </a:t>
            </a:r>
            <a:endParaRPr lang="nl-NL" sz="2800" dirty="0">
              <a:solidFill>
                <a:schemeClr val="accent6"/>
              </a:solidFill>
            </a:endParaRPr>
          </a:p>
        </p:txBody>
      </p:sp>
      <p:sp>
        <p:nvSpPr>
          <p:cNvPr id="4099" name="Rectangle 3"/>
          <p:cNvSpPr>
            <a:spLocks noGrp="1" noChangeArrowheads="1"/>
          </p:cNvSpPr>
          <p:nvPr>
            <p:ph type="body" idx="1"/>
          </p:nvPr>
        </p:nvSpPr>
        <p:spPr>
          <a:xfrm>
            <a:off x="323528" y="1844824"/>
            <a:ext cx="8496944" cy="4464496"/>
          </a:xfrm>
        </p:spPr>
        <p:txBody>
          <a:bodyPr/>
          <a:lstStyle/>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werkgever:</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onderzoek + waarschuwing + </a:t>
            </a:r>
            <a:r>
              <a:rPr lang="nl-NL" sz="2800" dirty="0" err="1">
                <a:solidFill>
                  <a:srgbClr val="000000"/>
                </a:solidFill>
                <a:latin typeface="Arial" panose="020B0604020202020204" pitchFamily="34" charset="0"/>
                <a:cs typeface="Arial" panose="020B0604020202020204" pitchFamily="34" charset="0"/>
              </a:rPr>
              <a:t>evt</a:t>
            </a:r>
            <a:r>
              <a:rPr lang="nl-NL" sz="2800" dirty="0">
                <a:solidFill>
                  <a:srgbClr val="000000"/>
                </a:solidFill>
                <a:latin typeface="Arial" panose="020B0604020202020204" pitchFamily="34" charset="0"/>
                <a:cs typeface="Arial" panose="020B0604020202020204" pitchFamily="34" charset="0"/>
              </a:rPr>
              <a:t> overplaatsing</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onderzoek + ontbindingsverzoek</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onderzoek + ontslag op staande voet</a:t>
            </a: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werknemer:</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kort geding tewerkstelling</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verzoek voorlopige voorziening 223 Rv</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verzoek voorlopig getuigenverhoor</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vordering ex art. 843a inzage onderzoeksverslagen</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1620871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a:bodyPr>
          <a:lstStyle/>
          <a:p>
            <a:r>
              <a:rPr lang="nl-NL" sz="2800" dirty="0"/>
              <a:t>Vordering 843a RV</a:t>
            </a:r>
            <a:endParaRPr lang="nl-NL" sz="2800" dirty="0">
              <a:solidFill>
                <a:schemeClr val="accent6"/>
              </a:solidFill>
            </a:endParaRPr>
          </a:p>
        </p:txBody>
      </p:sp>
      <p:sp>
        <p:nvSpPr>
          <p:cNvPr id="4099" name="Rectangle 3"/>
          <p:cNvSpPr>
            <a:spLocks noGrp="1" noChangeArrowheads="1"/>
          </p:cNvSpPr>
          <p:nvPr>
            <p:ph type="body" idx="1"/>
          </p:nvPr>
        </p:nvSpPr>
        <p:spPr>
          <a:xfrm>
            <a:off x="251520" y="1844824"/>
            <a:ext cx="7949505" cy="4464496"/>
          </a:xfrm>
        </p:spPr>
        <p:txBody>
          <a:bodyPr/>
          <a:lstStyle/>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Hof ‘s-Hertogenbosch 14-9-2023, </a:t>
            </a:r>
            <a:r>
              <a:rPr lang="nl-NL" sz="2000" dirty="0">
                <a:solidFill>
                  <a:srgbClr val="000000"/>
                </a:solidFill>
                <a:latin typeface="Arial" panose="020B0604020202020204" pitchFamily="34" charset="0"/>
                <a:cs typeface="Arial" panose="020B0604020202020204" pitchFamily="34" charset="0"/>
              </a:rPr>
              <a:t>GHSHE:20</a:t>
            </a:r>
            <a:r>
              <a:rPr kumimoji="0" lang="nl-NL"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23:272</a:t>
            </a: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werkneemster is 32 jaar in dienst geweest en stelt werkgever aansprakelijk voor schade die zij heeft geleden als gevolg van seksueel grensoverschrijdend gedrag van haar leidinggevende</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vordert inzake in elf documenten, waaronder de getuigenverslagen van externe onderzoekscommissie</a:t>
            </a:r>
          </a:p>
          <a:p>
            <a:pPr marL="342900" indent="-342900">
              <a:lnSpc>
                <a:spcPct val="80000"/>
              </a:lnSpc>
            </a:pPr>
            <a:r>
              <a:rPr lang="nl-NL" sz="2800" dirty="0">
                <a:solidFill>
                  <a:srgbClr val="000000"/>
                </a:solidFill>
                <a:latin typeface="Arial" panose="020B0604020202020204" pitchFamily="34" charset="0"/>
                <a:cs typeface="Arial" panose="020B0604020202020204" pitchFamily="34" charset="0"/>
              </a:rPr>
              <a:t>kantonrechter wijst alleen inzage in verslagen van collega medisch specialisten toe</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2938065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5760640" cy="669925"/>
          </a:xfrm>
        </p:spPr>
        <p:txBody>
          <a:bodyPr>
            <a:normAutofit/>
          </a:bodyPr>
          <a:lstStyle/>
          <a:p>
            <a:r>
              <a:rPr lang="nl-NL" sz="2800" dirty="0"/>
              <a:t>Vordering 843a RV</a:t>
            </a:r>
            <a:endParaRPr lang="nl-NL" sz="2800" dirty="0">
              <a:solidFill>
                <a:schemeClr val="accent6"/>
              </a:solidFill>
            </a:endParaRPr>
          </a:p>
        </p:txBody>
      </p:sp>
      <p:sp>
        <p:nvSpPr>
          <p:cNvPr id="4099" name="Rectangle 3"/>
          <p:cNvSpPr>
            <a:spLocks noGrp="1" noChangeArrowheads="1"/>
          </p:cNvSpPr>
          <p:nvPr>
            <p:ph type="body" idx="1"/>
          </p:nvPr>
        </p:nvSpPr>
        <p:spPr>
          <a:xfrm>
            <a:off x="251520" y="1844824"/>
            <a:ext cx="7949505" cy="4464496"/>
          </a:xfrm>
        </p:spPr>
        <p:txBody>
          <a:bodyPr/>
          <a:lstStyle/>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beide partijen komen in hoger beroep</a:t>
            </a:r>
          </a:p>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Hof: rechtmatig belang ex art. 843a lid 1 Rv als degene die afschrift verlangt, dat stuk niet tot zijn beschikking heeft maar er wel mee bekend is en dat stuk in procedure zou willen overleggen</a:t>
            </a:r>
          </a:p>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voldoende is dat het stuk relevant kan zijn voor een niet op voorhand als kansloos aan te merken vordering </a:t>
            </a:r>
          </a:p>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uit verslagen kan blijken of werkgever op de hoogte was van grensoverschrijdend gedrag</a:t>
            </a:r>
          </a:p>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naast de verslagen van de medisch specialisten moeten ook de verklaringen van de arts assistenten worden verstrekt</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a:p>
            <a:pPr marL="342900" indent="-342900">
              <a:lnSpc>
                <a:spcPct val="80000"/>
              </a:lnSpc>
            </a:pPr>
            <a:endParaRPr lang="nl-NL" sz="2800" dirty="0">
              <a:solidFill>
                <a:srgbClr val="000000"/>
              </a:solidFill>
              <a:latin typeface="Arial" panose="020B0604020202020204" pitchFamily="34" charset="0"/>
              <a:cs typeface="Arial" panose="020B0604020202020204" pitchFamily="34" charset="0"/>
            </a:endParaRP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208238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6480720" cy="669925"/>
          </a:xfrm>
        </p:spPr>
        <p:txBody>
          <a:bodyPr>
            <a:normAutofit fontScale="90000"/>
          </a:bodyPr>
          <a:lstStyle/>
          <a:p>
            <a:r>
              <a:rPr lang="nl-NL" sz="2800" dirty="0"/>
              <a:t>Inzage in verwerking persoonsgegevens?</a:t>
            </a:r>
            <a:endParaRPr lang="nl-NL" sz="2800" dirty="0">
              <a:solidFill>
                <a:schemeClr val="accent6"/>
              </a:solidFill>
            </a:endParaRPr>
          </a:p>
        </p:txBody>
      </p:sp>
      <p:sp>
        <p:nvSpPr>
          <p:cNvPr id="4099" name="Rectangle 3"/>
          <p:cNvSpPr>
            <a:spLocks noGrp="1" noChangeArrowheads="1"/>
          </p:cNvSpPr>
          <p:nvPr>
            <p:ph type="body" idx="1"/>
          </p:nvPr>
        </p:nvSpPr>
        <p:spPr>
          <a:xfrm>
            <a:off x="251520" y="1844824"/>
            <a:ext cx="7949505" cy="4464496"/>
          </a:xfrm>
        </p:spPr>
        <p:txBody>
          <a:bodyPr/>
          <a:lstStyle/>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als het gaat om verslagen interviews extern bureau, waarover werkgever beschikt, lijkt mij dit best kansrijk</a:t>
            </a: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Rb Amsterdam 3-8-2023, RBAMS:2023:5257</a:t>
            </a: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onderzoek ingesteld na melding door collega van grensoverschrijdend gedrag</a:t>
            </a: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werknemer vraagt om afschriften van de verwerking van zijn persoonsgegevens, overzicht van aan derden verstrekte gegevens en kopie van documenten waarin zijn persoonsgegevens zijn verwerkt, inclusief interne notities/mails</a:t>
            </a: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rechtbank wijst af, terecht beroep op art. 23 AVG/41 UAVG, belangenafweging bescherming anderen</a:t>
            </a:r>
          </a:p>
          <a:p>
            <a:pPr marL="342900" indent="-342900">
              <a:lnSpc>
                <a:spcPct val="80000"/>
              </a:lnSpc>
            </a:pPr>
            <a:r>
              <a:rPr lang="nl-NL" sz="2400" dirty="0">
                <a:solidFill>
                  <a:srgbClr val="000000"/>
                </a:solidFill>
                <a:latin typeface="Arial" panose="020B0604020202020204" pitchFamily="34" charset="0"/>
                <a:cs typeface="Arial" panose="020B0604020202020204" pitchFamily="34" charset="0"/>
              </a:rPr>
              <a:t>niet gebleken dat werkgever beschikt over onderzoeksverslagen bureau</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8063504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99592" y="213717"/>
            <a:ext cx="6120680" cy="669925"/>
          </a:xfrm>
        </p:spPr>
        <p:txBody>
          <a:bodyPr>
            <a:normAutofit/>
          </a:bodyPr>
          <a:lstStyle/>
          <a:p>
            <a:r>
              <a:rPr lang="nl-NL" sz="2800" dirty="0"/>
              <a:t>Verzoek voorlopig getuigenverhoor</a:t>
            </a:r>
            <a:endParaRPr lang="nl-NL" sz="2800" dirty="0">
              <a:solidFill>
                <a:schemeClr val="accent6"/>
              </a:solidFill>
            </a:endParaRPr>
          </a:p>
        </p:txBody>
      </p:sp>
      <p:sp>
        <p:nvSpPr>
          <p:cNvPr id="4099" name="Rectangle 3"/>
          <p:cNvSpPr>
            <a:spLocks noGrp="1" noChangeArrowheads="1"/>
          </p:cNvSpPr>
          <p:nvPr>
            <p:ph type="body" idx="1"/>
          </p:nvPr>
        </p:nvSpPr>
        <p:spPr>
          <a:xfrm>
            <a:off x="251520" y="1844824"/>
            <a:ext cx="7949505" cy="4464496"/>
          </a:xfrm>
        </p:spPr>
        <p:txBody>
          <a:bodyPr/>
          <a:lstStyle/>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voorlopig getuigenverhoor heeft onder meer tot doel om belanghebbenden bij een aanhangig of nog aanhangig te maken procedure gelegenheid te bieden vooraf opheldering te krijgen over de feiten, om hen in staat te stellen hun positie beter te beoordelen</a:t>
            </a:r>
          </a:p>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lat ligt laag: kan alleen worden afgewezen als verzoeker geen belang heeft, misbruik maakt, het verzoek strijdig is met goede procesorde of afstuit op ander, door rechter zwaarwichtig geoordeeld bezwaar (HR 7-9-2018, </a:t>
            </a:r>
            <a:r>
              <a:rPr lang="nl-NL" sz="2000" dirty="0">
                <a:solidFill>
                  <a:srgbClr val="000000"/>
                </a:solidFill>
                <a:latin typeface="Arial" panose="020B0604020202020204" pitchFamily="34" charset="0"/>
                <a:cs typeface="Arial" panose="020B0604020202020204" pitchFamily="34" charset="0"/>
              </a:rPr>
              <a:t>HR:2018:1433</a:t>
            </a:r>
            <a:r>
              <a:rPr lang="nl-NL" sz="2600" dirty="0">
                <a:solidFill>
                  <a:srgbClr val="000000"/>
                </a:solidFill>
                <a:latin typeface="Arial" panose="020B0604020202020204" pitchFamily="34" charset="0"/>
                <a:cs typeface="Arial" panose="020B0604020202020204" pitchFamily="34" charset="0"/>
              </a:rPr>
              <a:t>)</a:t>
            </a:r>
          </a:p>
          <a:p>
            <a:pPr marL="342900" indent="-342900">
              <a:lnSpc>
                <a:spcPct val="80000"/>
              </a:lnSpc>
            </a:pPr>
            <a:r>
              <a:rPr lang="nl-NL" sz="2600" dirty="0">
                <a:solidFill>
                  <a:srgbClr val="000000"/>
                </a:solidFill>
                <a:latin typeface="Arial" panose="020B0604020202020204" pitchFamily="34" charset="0"/>
                <a:cs typeface="Arial" panose="020B0604020202020204" pitchFamily="34" charset="0"/>
              </a:rPr>
              <a:t>kan ook voor het eerst in hoger beroep</a:t>
            </a:r>
          </a:p>
          <a:p>
            <a:pPr marL="0" indent="0">
              <a:lnSpc>
                <a:spcPct val="80000"/>
              </a:lnSpc>
              <a:buNone/>
            </a:pPr>
            <a:endParaRPr lang="nl-NL" sz="2800" dirty="0">
              <a:solidFill>
                <a:srgbClr val="00000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1019940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Ontslag op staande voet?</a:t>
            </a:r>
          </a:p>
        </p:txBody>
      </p:sp>
      <p:sp>
        <p:nvSpPr>
          <p:cNvPr id="4099" name="Rectangle 3"/>
          <p:cNvSpPr>
            <a:spLocks noGrp="1" noChangeArrowheads="1"/>
          </p:cNvSpPr>
          <p:nvPr>
            <p:ph type="body" idx="1"/>
          </p:nvPr>
        </p:nvSpPr>
        <p:spPr>
          <a:xfrm>
            <a:off x="433364" y="2060848"/>
            <a:ext cx="8568952" cy="2969420"/>
          </a:xfrm>
        </p:spPr>
        <p:txBody>
          <a:bodyPr/>
          <a:lstStyle/>
          <a:p>
            <a:pPr marL="342900" indent="-342900"/>
            <a:r>
              <a:rPr lang="nl-NL" sz="2400" dirty="0">
                <a:latin typeface="Arial" panose="020B0604020202020204" pitchFamily="34" charset="0"/>
                <a:cs typeface="Arial" panose="020B0604020202020204" pitchFamily="34" charset="0"/>
              </a:rPr>
              <a:t>HR 30 juni 2023, </a:t>
            </a:r>
            <a:r>
              <a:rPr lang="nl-NL" sz="1800" dirty="0">
                <a:latin typeface="Arial" panose="020B0604020202020204" pitchFamily="34" charset="0"/>
                <a:cs typeface="Arial" panose="020B0604020202020204" pitchFamily="34" charset="0"/>
              </a:rPr>
              <a:t>HR:2023:1008</a:t>
            </a:r>
            <a:endParaRPr lang="nl-NL" sz="2000" dirty="0">
              <a:latin typeface="Arial" panose="020B0604020202020204" pitchFamily="34" charset="0"/>
              <a:cs typeface="Arial" panose="020B0604020202020204" pitchFamily="34" charset="0"/>
            </a:endParaRPr>
          </a:p>
          <a:p>
            <a:pPr marL="342900" indent="-342900"/>
            <a:endParaRPr lang="nl-NL" sz="2400" dirty="0">
              <a:latin typeface="Arial" panose="020B0604020202020204" pitchFamily="34" charset="0"/>
              <a:cs typeface="Arial" panose="020B0604020202020204" pitchFamily="34" charset="0"/>
            </a:endParaRPr>
          </a:p>
          <a:p>
            <a:pPr marL="342900" indent="-342900"/>
            <a:r>
              <a:rPr lang="nl-NL" sz="2800" dirty="0">
                <a:latin typeface="Arial" panose="020B0604020202020204" pitchFamily="34" charset="0"/>
                <a:cs typeface="Arial" panose="020B0604020202020204" pitchFamily="34" charset="0"/>
              </a:rPr>
              <a:t>mededelings- en </a:t>
            </a:r>
            <a:r>
              <a:rPr lang="nl-NL" sz="2800" dirty="0" err="1">
                <a:latin typeface="Arial" panose="020B0604020202020204" pitchFamily="34" charset="0"/>
                <a:cs typeface="Arial" panose="020B0604020202020204" pitchFamily="34" charset="0"/>
              </a:rPr>
              <a:t>onderzoeksplicht</a:t>
            </a:r>
            <a:endParaRPr lang="nl-NL" sz="2800" dirty="0">
              <a:latin typeface="Arial" panose="020B0604020202020204" pitchFamily="34" charset="0"/>
              <a:cs typeface="Arial" panose="020B0604020202020204" pitchFamily="34" charset="0"/>
            </a:endParaRPr>
          </a:p>
          <a:p>
            <a:r>
              <a:rPr lang="nl-NL" sz="2800" dirty="0" err="1">
                <a:latin typeface="Arial" panose="020B0604020202020204" pitchFamily="34" charset="0"/>
                <a:cs typeface="Arial" panose="020B0604020202020204" pitchFamily="34" charset="0"/>
              </a:rPr>
              <a:t>oosv</a:t>
            </a:r>
            <a:r>
              <a:rPr lang="nl-NL" sz="2800" dirty="0">
                <a:latin typeface="Arial" panose="020B0604020202020204" pitchFamily="34" charset="0"/>
                <a:cs typeface="Arial" panose="020B0604020202020204" pitchFamily="34" charset="0"/>
              </a:rPr>
              <a:t> van CFO wegens 16 redenen, o.a. opzetten eigen handel die direct concurreert met bedrijf </a:t>
            </a:r>
            <a:r>
              <a:rPr lang="nl-NL" sz="2800" dirty="0" err="1">
                <a:latin typeface="Arial" panose="020B0604020202020204" pitchFamily="34" charset="0"/>
                <a:cs typeface="Arial" panose="020B0604020202020204" pitchFamily="34" charset="0"/>
              </a:rPr>
              <a:t>wg</a:t>
            </a:r>
            <a:r>
              <a:rPr lang="nl-NL" sz="2800" dirty="0">
                <a:latin typeface="Arial" panose="020B0604020202020204" pitchFamily="34" charset="0"/>
                <a:cs typeface="Arial" panose="020B0604020202020204" pitchFamily="34" charset="0"/>
              </a:rPr>
              <a:t>., vrouwenhaat en antisemitische uitlatingen</a:t>
            </a:r>
            <a:br>
              <a:rPr lang="nl-NL" sz="2800" dirty="0">
                <a:latin typeface="Arial" panose="020B0604020202020204" pitchFamily="34" charset="0"/>
                <a:cs typeface="Arial" panose="020B0604020202020204" pitchFamily="34" charset="0"/>
              </a:rPr>
            </a:br>
            <a:r>
              <a:rPr lang="nl-NL" sz="2800" dirty="0">
                <a:latin typeface="Arial" panose="020B0604020202020204" pitchFamily="34" charset="0"/>
                <a:cs typeface="Arial" panose="020B0604020202020204" pitchFamily="34" charset="0"/>
              </a:rPr>
              <a:t>in ontslagbrief wordt met 16 voetnoten verwezen naar onderliggende documentatie</a:t>
            </a: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8826830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Ontslag op staande voet?</a:t>
            </a:r>
          </a:p>
        </p:txBody>
      </p:sp>
      <p:sp>
        <p:nvSpPr>
          <p:cNvPr id="4099" name="Rectangle 3"/>
          <p:cNvSpPr>
            <a:spLocks noGrp="1" noChangeArrowheads="1"/>
          </p:cNvSpPr>
          <p:nvPr>
            <p:ph type="body" idx="1"/>
          </p:nvPr>
        </p:nvSpPr>
        <p:spPr>
          <a:xfrm>
            <a:off x="433364" y="2060848"/>
            <a:ext cx="8568952" cy="2969420"/>
          </a:xfrm>
        </p:spPr>
        <p:txBody>
          <a:bodyPr/>
          <a:lstStyle/>
          <a:p>
            <a:pPr marL="342900" indent="-342900"/>
            <a:r>
              <a:rPr lang="nl-NL" sz="2400" dirty="0">
                <a:latin typeface="Arial" panose="020B0604020202020204" pitchFamily="34" charset="0"/>
                <a:cs typeface="Arial" panose="020B0604020202020204" pitchFamily="34" charset="0"/>
              </a:rPr>
              <a:t>kantonrechter: </a:t>
            </a:r>
            <a:r>
              <a:rPr lang="nl-NL" sz="2400" dirty="0" err="1">
                <a:latin typeface="Arial" panose="020B0604020202020204" pitchFamily="34" charset="0"/>
                <a:cs typeface="Arial" panose="020B0604020202020204" pitchFamily="34" charset="0"/>
              </a:rPr>
              <a:t>oosv</a:t>
            </a:r>
            <a:r>
              <a:rPr lang="nl-NL" sz="2400" dirty="0">
                <a:latin typeface="Arial" panose="020B0604020202020204" pitchFamily="34" charset="0"/>
                <a:cs typeface="Arial" panose="020B0604020202020204" pitchFamily="34" charset="0"/>
              </a:rPr>
              <a:t> terecht gegeven, </a:t>
            </a:r>
            <a:r>
              <a:rPr lang="nl-NL" sz="2400" dirty="0"/>
              <a:t>alleen al vanwege opzetten eigen concurrerend bedrijf, maakt dat de </a:t>
            </a:r>
            <a:r>
              <a:rPr lang="nl-NL" sz="2400" dirty="0" err="1"/>
              <a:t>ktr</a:t>
            </a:r>
            <a:r>
              <a:rPr lang="nl-NL" sz="2400" dirty="0"/>
              <a:t>. niet meer toekomt aan beoordeling van de andere gronden</a:t>
            </a:r>
          </a:p>
          <a:p>
            <a:pPr marL="342900" indent="-342900"/>
            <a:r>
              <a:rPr lang="nl-NL" sz="2400" dirty="0">
                <a:latin typeface="Arial" panose="020B0604020202020204" pitchFamily="34" charset="0"/>
                <a:cs typeface="Arial" panose="020B0604020202020204" pitchFamily="34" charset="0"/>
              </a:rPr>
              <a:t>hof vernietigt uitspraak en overweegt daarbij o.a. “dat geen sprake is van een dringende reden voor </a:t>
            </a:r>
            <a:r>
              <a:rPr lang="nl-NL" sz="2400" dirty="0" err="1">
                <a:latin typeface="Arial" panose="020B0604020202020204" pitchFamily="34" charset="0"/>
                <a:cs typeface="Arial" panose="020B0604020202020204" pitchFamily="34" charset="0"/>
              </a:rPr>
              <a:t>oosv</a:t>
            </a:r>
            <a:r>
              <a:rPr lang="nl-NL" sz="2400" dirty="0">
                <a:latin typeface="Arial" panose="020B0604020202020204" pitchFamily="34" charset="0"/>
                <a:cs typeface="Arial" panose="020B0604020202020204" pitchFamily="34" charset="0"/>
              </a:rPr>
              <a:t>, nu niet is voldaan aan de mededelingseis en het onderzoek door </a:t>
            </a:r>
            <a:r>
              <a:rPr lang="nl-NL" sz="2400" dirty="0" err="1">
                <a:latin typeface="Arial" panose="020B0604020202020204" pitchFamily="34" charset="0"/>
                <a:cs typeface="Arial" panose="020B0604020202020204" pitchFamily="34" charset="0"/>
              </a:rPr>
              <a:t>wg</a:t>
            </a:r>
            <a:r>
              <a:rPr lang="nl-NL" sz="2400" dirty="0">
                <a:latin typeface="Arial" panose="020B0604020202020204" pitchFamily="34" charset="0"/>
                <a:cs typeface="Arial" panose="020B0604020202020204" pitchFamily="34" charset="0"/>
              </a:rPr>
              <a:t>. ondeugdelijk is”. </a:t>
            </a:r>
          </a:p>
          <a:p>
            <a:pPr marL="342900" indent="-342900"/>
            <a:r>
              <a:rPr lang="nl-NL" sz="2400" dirty="0">
                <a:latin typeface="Arial" panose="020B0604020202020204" pitchFamily="34" charset="0"/>
                <a:cs typeface="Arial" panose="020B0604020202020204" pitchFamily="34" charset="0"/>
              </a:rPr>
              <a:t>volgens hof blijft de </a:t>
            </a:r>
            <a:r>
              <a:rPr lang="nl-NL" sz="2400" dirty="0" err="1">
                <a:latin typeface="Arial" panose="020B0604020202020204" pitchFamily="34" charset="0"/>
                <a:cs typeface="Arial" panose="020B0604020202020204" pitchFamily="34" charset="0"/>
              </a:rPr>
              <a:t>oosv</a:t>
            </a:r>
            <a:r>
              <a:rPr lang="nl-NL" sz="2400" dirty="0">
                <a:latin typeface="Arial" panose="020B0604020202020204" pitchFamily="34" charset="0"/>
                <a:cs typeface="Arial" panose="020B0604020202020204" pitchFamily="34" charset="0"/>
              </a:rPr>
              <a:t>-brief steken in vage en algemene verwijten aan het adres van de </a:t>
            </a:r>
            <a:r>
              <a:rPr lang="nl-NL" sz="2400" dirty="0" err="1">
                <a:latin typeface="Arial" panose="020B0604020202020204" pitchFamily="34" charset="0"/>
                <a:cs typeface="Arial" panose="020B0604020202020204" pitchFamily="34" charset="0"/>
              </a:rPr>
              <a:t>wn</a:t>
            </a:r>
            <a:r>
              <a:rPr lang="nl-NL" sz="2400" dirty="0">
                <a:latin typeface="Arial" panose="020B0604020202020204" pitchFamily="34" charset="0"/>
                <a:cs typeface="Arial" panose="020B0604020202020204" pitchFamily="34" charset="0"/>
              </a:rPr>
              <a:t>.</a:t>
            </a:r>
          </a:p>
          <a:p>
            <a:pPr marL="342900" indent="-342900"/>
            <a:r>
              <a:rPr lang="nl-NL" sz="2400" dirty="0">
                <a:latin typeface="Arial" panose="020B0604020202020204" pitchFamily="34" charset="0"/>
                <a:cs typeface="Arial" panose="020B0604020202020204" pitchFamily="34" charset="0"/>
              </a:rPr>
              <a:t>geen hoor- en wederhoor toegepast </a:t>
            </a:r>
          </a:p>
          <a:p>
            <a:pPr marL="342900" indent="-342900"/>
            <a:endParaRPr lang="nl-NL" sz="24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4962721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4" y="332656"/>
            <a:ext cx="6546969" cy="669925"/>
          </a:xfrm>
        </p:spPr>
        <p:txBody>
          <a:bodyPr/>
          <a:lstStyle/>
          <a:p>
            <a:r>
              <a:rPr lang="nl-NL" sz="2800" dirty="0"/>
              <a:t>Toetsing opzegverbod bij ontbinding</a:t>
            </a:r>
          </a:p>
        </p:txBody>
      </p:sp>
      <p:sp>
        <p:nvSpPr>
          <p:cNvPr id="4099" name="Rectangle 3"/>
          <p:cNvSpPr>
            <a:spLocks noGrp="1" noChangeArrowheads="1"/>
          </p:cNvSpPr>
          <p:nvPr>
            <p:ph type="body" idx="1"/>
          </p:nvPr>
        </p:nvSpPr>
        <p:spPr>
          <a:xfrm>
            <a:off x="473303" y="1988840"/>
            <a:ext cx="8088085" cy="3826818"/>
          </a:xfrm>
        </p:spPr>
        <p:txBody>
          <a:bodyPr/>
          <a:lstStyle/>
          <a:p>
            <a:pPr>
              <a:defRPr/>
            </a:pPr>
            <a:r>
              <a:rPr lang="nl-NL" sz="2800" dirty="0">
                <a:solidFill>
                  <a:srgbClr val="000000"/>
                </a:solidFill>
              </a:rPr>
              <a:t>kantonrechter kan ondanks ziekte de arbeidsovereenkomst toch ontbinden in de volgende gevallen: </a:t>
            </a:r>
          </a:p>
          <a:p>
            <a:pPr marL="270000" lvl="1" indent="0">
              <a:buNone/>
              <a:defRPr/>
            </a:pPr>
            <a:r>
              <a:rPr lang="nl-NL" sz="2800" dirty="0">
                <a:solidFill>
                  <a:srgbClr val="000000"/>
                </a:solidFill>
              </a:rPr>
              <a:t>1. geen opzegverbod (a t/m i-grond)</a:t>
            </a:r>
          </a:p>
          <a:p>
            <a:pPr marL="270000" lvl="1" indent="0">
              <a:buNone/>
              <a:defRPr/>
            </a:pPr>
            <a:r>
              <a:rPr lang="nl-NL" sz="2800" dirty="0">
                <a:solidFill>
                  <a:srgbClr val="000000"/>
                </a:solidFill>
              </a:rPr>
              <a:t>2. geen verband (b t/m i-grond)</a:t>
            </a:r>
          </a:p>
          <a:p>
            <a:pPr marL="270000" lvl="1" indent="0">
              <a:buNone/>
              <a:defRPr/>
            </a:pPr>
            <a:r>
              <a:rPr lang="nl-NL" sz="2800" dirty="0">
                <a:solidFill>
                  <a:srgbClr val="000000"/>
                </a:solidFill>
              </a:rPr>
              <a:t>3. in belang van werknemer (b t/m i-grond)</a:t>
            </a:r>
          </a:p>
          <a:p>
            <a:pPr marL="270000" lvl="1" indent="0">
              <a:buNone/>
              <a:defRPr/>
            </a:pPr>
            <a:r>
              <a:rPr lang="nl-NL" sz="2800" dirty="0">
                <a:solidFill>
                  <a:srgbClr val="000000"/>
                </a:solidFill>
              </a:rPr>
              <a:t>	- kamerstukken: uitzondering</a:t>
            </a:r>
          </a:p>
          <a:p>
            <a:pPr marL="270000" lvl="1" indent="0">
              <a:buNone/>
              <a:defRPr/>
            </a:pPr>
            <a:r>
              <a:rPr lang="nl-NL" sz="2800" dirty="0">
                <a:solidFill>
                  <a:srgbClr val="000000"/>
                </a:solidFill>
              </a:rPr>
              <a:t>art. 7:671b lid 6 BW</a:t>
            </a: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4</a:t>
            </a:fld>
            <a:endParaRPr lang="nl-NL">
              <a:solidFill>
                <a:srgbClr val="A50061"/>
              </a:solidFill>
            </a:endParaRPr>
          </a:p>
        </p:txBody>
      </p:sp>
    </p:spTree>
    <p:extLst>
      <p:ext uri="{BB962C8B-B14F-4D97-AF65-F5344CB8AC3E}">
        <p14:creationId xmlns:p14="http://schemas.microsoft.com/office/powerpoint/2010/main" val="70449384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Ontslag op staande voet?</a:t>
            </a:r>
          </a:p>
        </p:txBody>
      </p:sp>
      <p:sp>
        <p:nvSpPr>
          <p:cNvPr id="4099" name="Rectangle 3"/>
          <p:cNvSpPr>
            <a:spLocks noGrp="1" noChangeArrowheads="1"/>
          </p:cNvSpPr>
          <p:nvPr>
            <p:ph type="body" idx="1"/>
          </p:nvPr>
        </p:nvSpPr>
        <p:spPr>
          <a:xfrm>
            <a:off x="433364" y="2060848"/>
            <a:ext cx="8568952" cy="2969420"/>
          </a:xfrm>
        </p:spPr>
        <p:txBody>
          <a:bodyPr/>
          <a:lstStyle/>
          <a:p>
            <a:pPr marL="342900" indent="-342900"/>
            <a:r>
              <a:rPr lang="nl-NL" sz="2400" dirty="0">
                <a:latin typeface="Arial" panose="020B0604020202020204" pitchFamily="34" charset="0"/>
                <a:cs typeface="Arial" panose="020B0604020202020204" pitchFamily="34" charset="0"/>
              </a:rPr>
              <a:t>HR casseert. Maakt onderscheid tussen dringende reden en mededelingseis</a:t>
            </a:r>
          </a:p>
          <a:p>
            <a:r>
              <a:rPr lang="nl-NL" sz="2400" dirty="0"/>
              <a:t>Voldaan aan mededelingseis? Ja, gezien e-mails tussen </a:t>
            </a:r>
            <a:r>
              <a:rPr lang="nl-NL" sz="2400" dirty="0" err="1"/>
              <a:t>wg</a:t>
            </a:r>
            <a:r>
              <a:rPr lang="nl-NL" sz="2400" dirty="0"/>
              <a:t>. en </a:t>
            </a:r>
            <a:r>
              <a:rPr lang="nl-NL" sz="2400" dirty="0" err="1"/>
              <a:t>wn</a:t>
            </a:r>
            <a:r>
              <a:rPr lang="nl-NL" sz="2400" dirty="0"/>
              <a:t>. in de aanloop naar </a:t>
            </a:r>
            <a:r>
              <a:rPr lang="nl-NL" sz="2400" dirty="0" err="1"/>
              <a:t>oosv</a:t>
            </a:r>
            <a:r>
              <a:rPr lang="nl-NL" sz="2400" dirty="0"/>
              <a:t> en de vele verwijzingen in de voetnoten ( o.a. uitlating </a:t>
            </a:r>
            <a:r>
              <a:rPr lang="nl-NL" sz="2400" dirty="0" err="1"/>
              <a:t>wn</a:t>
            </a:r>
            <a:r>
              <a:rPr lang="nl-NL" sz="2400" dirty="0"/>
              <a:t>. </a:t>
            </a:r>
            <a:r>
              <a:rPr lang="nl-NL" sz="2400" i="1" dirty="0"/>
              <a:t>“</a:t>
            </a:r>
            <a:r>
              <a:rPr lang="nl-NL" sz="2400" i="1" dirty="0" err="1"/>
              <a:t>women</a:t>
            </a:r>
            <a:r>
              <a:rPr lang="nl-NL" sz="2400" i="1" dirty="0"/>
              <a:t> are like </a:t>
            </a:r>
            <a:r>
              <a:rPr lang="nl-NL" sz="2400" i="1" dirty="0" err="1"/>
              <a:t>dogs</a:t>
            </a:r>
            <a:r>
              <a:rPr lang="nl-NL" sz="2400" i="1" dirty="0"/>
              <a:t>, </a:t>
            </a:r>
            <a:r>
              <a:rPr lang="nl-NL" sz="2400" i="1" dirty="0" err="1"/>
              <a:t>it</a:t>
            </a:r>
            <a:r>
              <a:rPr lang="nl-NL" sz="2400" i="1" dirty="0"/>
              <a:t> is </a:t>
            </a:r>
            <a:r>
              <a:rPr lang="nl-NL" sz="2400" i="1" dirty="0" err="1"/>
              <a:t>how</a:t>
            </a:r>
            <a:r>
              <a:rPr lang="nl-NL" sz="2400" i="1" dirty="0"/>
              <a:t> </a:t>
            </a:r>
            <a:r>
              <a:rPr lang="nl-NL" sz="2400" i="1" dirty="0" err="1"/>
              <a:t>you</a:t>
            </a:r>
            <a:r>
              <a:rPr lang="nl-NL" sz="2400" i="1" dirty="0"/>
              <a:t> train </a:t>
            </a:r>
            <a:r>
              <a:rPr lang="nl-NL" sz="2400" i="1" dirty="0" err="1"/>
              <a:t>them</a:t>
            </a:r>
            <a:r>
              <a:rPr lang="nl-NL" sz="2400" i="1" dirty="0"/>
              <a:t>”</a:t>
            </a:r>
            <a:r>
              <a:rPr lang="nl-NL" sz="2400" dirty="0"/>
              <a:t> </a:t>
            </a:r>
          </a:p>
          <a:p>
            <a:r>
              <a:rPr lang="nl-NL" sz="2400" dirty="0"/>
              <a:t>Dringende reden? Achterwege blijven van deugdelijk onderzoek naar het bestaan van de dringende reden, waaronder het niet in acht nemen van het beginsel van hoor en wederhoor, betekent niet dat geen sprake kan zijn van een dringende reden voor </a:t>
            </a:r>
            <a:r>
              <a:rPr lang="nl-NL" sz="2400" dirty="0" err="1"/>
              <a:t>oosv</a:t>
            </a:r>
            <a:endParaRPr lang="nl-NL" sz="2400" dirty="0"/>
          </a:p>
          <a:p>
            <a:pPr marL="0" indent="0">
              <a:buNone/>
            </a:pPr>
            <a:endParaRPr lang="nl-NL" sz="2400" dirty="0"/>
          </a:p>
          <a:p>
            <a:pPr marL="342900" indent="-342900"/>
            <a:endParaRPr lang="nl-NL" sz="2400" dirty="0"/>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40</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0471364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Ontslag op staande voet?</a:t>
            </a:r>
          </a:p>
        </p:txBody>
      </p:sp>
      <p:sp>
        <p:nvSpPr>
          <p:cNvPr id="4099" name="Rectangle 3"/>
          <p:cNvSpPr>
            <a:spLocks noGrp="1" noChangeArrowheads="1"/>
          </p:cNvSpPr>
          <p:nvPr>
            <p:ph type="body" idx="1"/>
          </p:nvPr>
        </p:nvSpPr>
        <p:spPr>
          <a:xfrm>
            <a:off x="433364" y="2060848"/>
            <a:ext cx="8568952" cy="2969420"/>
          </a:xfrm>
        </p:spPr>
        <p:txBody>
          <a:bodyPr/>
          <a:lstStyle/>
          <a:p>
            <a:pPr marL="342900" indent="-342900"/>
            <a:r>
              <a:rPr lang="nl-NL" sz="2400" dirty="0">
                <a:latin typeface="Arial" panose="020B0604020202020204" pitchFamily="34" charset="0"/>
                <a:cs typeface="Arial" panose="020B0604020202020204" pitchFamily="34" charset="0"/>
              </a:rPr>
              <a:t>HR overweegt dat hof heeft </a:t>
            </a:r>
            <a:r>
              <a:rPr lang="nl-NL" sz="2400" i="1" dirty="0"/>
              <a:t>“miskend dat het achterwege blijven van een deugdelijk onderzoek naar het bestaan van een dringende reden, niet belet dat sprake kan zijn van een dringende reden”</a:t>
            </a:r>
          </a:p>
          <a:p>
            <a:pPr marL="342900" indent="-342900"/>
            <a:r>
              <a:rPr lang="nl-NL" sz="2400" dirty="0"/>
              <a:t>bij </a:t>
            </a:r>
            <a:r>
              <a:rPr lang="nl-NL" sz="2400" dirty="0" err="1"/>
              <a:t>oosv</a:t>
            </a:r>
            <a:r>
              <a:rPr lang="nl-NL" sz="2400" dirty="0"/>
              <a:t> wegens (seksueel) grensoverschrijdend gedrag kan dus ook zonder zo’n onderzoek sprake zijn van een terecht gegeven </a:t>
            </a:r>
            <a:r>
              <a:rPr lang="nl-NL" sz="2400" dirty="0" err="1"/>
              <a:t>oosv</a:t>
            </a:r>
            <a:r>
              <a:rPr lang="nl-NL" sz="2400" dirty="0"/>
              <a:t>, mits de reden anderszins voldoende vaststaat of – bij gemotiveerde betwisting door de werknemer – bewezen kan worden door de </a:t>
            </a:r>
            <a:r>
              <a:rPr lang="nl-NL" sz="2400" dirty="0" err="1"/>
              <a:t>wg</a:t>
            </a:r>
            <a:r>
              <a:rPr lang="nl-NL" sz="2400" dirty="0"/>
              <a:t>.</a:t>
            </a:r>
            <a:br>
              <a:rPr lang="nl-NL" sz="2800" i="1" dirty="0"/>
            </a:br>
            <a:br>
              <a:rPr lang="nl-NL" sz="2800" dirty="0"/>
            </a:br>
            <a:endParaRPr lang="nl-NL" sz="2400" dirty="0"/>
          </a:p>
          <a:p>
            <a:pPr marL="342900" indent="-342900"/>
            <a:endParaRPr lang="nl-NL" sz="2400" dirty="0"/>
          </a:p>
          <a:p>
            <a:pPr marL="0" indent="0">
              <a:buNone/>
            </a:pPr>
            <a:endParaRPr lang="nl-NL" sz="2400" dirty="0"/>
          </a:p>
          <a:p>
            <a:pPr marL="342900" indent="-342900"/>
            <a:endParaRPr lang="nl-NL" sz="2400" dirty="0"/>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41</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095498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Ontslag op staande voet?</a:t>
            </a:r>
          </a:p>
        </p:txBody>
      </p:sp>
      <p:sp>
        <p:nvSpPr>
          <p:cNvPr id="4099" name="Rectangle 3"/>
          <p:cNvSpPr>
            <a:spLocks noGrp="1" noChangeArrowheads="1"/>
          </p:cNvSpPr>
          <p:nvPr>
            <p:ph type="body" idx="1"/>
          </p:nvPr>
        </p:nvSpPr>
        <p:spPr>
          <a:xfrm>
            <a:off x="323528" y="1844824"/>
            <a:ext cx="8280920" cy="2969420"/>
          </a:xfrm>
        </p:spPr>
        <p:txBody>
          <a:bodyPr/>
          <a:lstStyle/>
          <a:p>
            <a:r>
              <a:rPr lang="nl-NL" sz="2400" dirty="0">
                <a:latin typeface="Arial" panose="020B0604020202020204" pitchFamily="34" charset="0"/>
                <a:cs typeface="Arial" panose="020B0604020202020204" pitchFamily="34" charset="0"/>
              </a:rPr>
              <a:t>werkgever </a:t>
            </a:r>
            <a:r>
              <a:rPr lang="nl-NL" sz="2400" dirty="0"/>
              <a:t>moet de dringende reden zorgvuldig formuleren, zeker bij samengestelde reden</a:t>
            </a:r>
          </a:p>
          <a:p>
            <a:r>
              <a:rPr lang="nl-NL" sz="2400" dirty="0"/>
              <a:t>in het algemeen: ontslagbrief fixeert dringende reden </a:t>
            </a:r>
          </a:p>
          <a:p>
            <a:r>
              <a:rPr lang="nl-NL" sz="2400" dirty="0"/>
              <a:t>bij samengestelde dringende reden geldt:</a:t>
            </a:r>
          </a:p>
          <a:p>
            <a:r>
              <a:rPr lang="nl-NL" sz="2400" dirty="0"/>
              <a:t>reden die vaststaat is voldoende voor </a:t>
            </a:r>
            <a:r>
              <a:rPr lang="nl-NL" sz="2400" dirty="0" err="1"/>
              <a:t>oosv</a:t>
            </a:r>
            <a:r>
              <a:rPr lang="nl-NL" sz="2400" dirty="0"/>
              <a:t>;</a:t>
            </a:r>
          </a:p>
          <a:p>
            <a:r>
              <a:rPr lang="nl-NL" sz="2400" dirty="0"/>
              <a:t>werkgever heeft gesteld dat ook voor alleen dat feit </a:t>
            </a:r>
            <a:r>
              <a:rPr lang="nl-NL" sz="2400" dirty="0" err="1"/>
              <a:t>oosv</a:t>
            </a:r>
            <a:r>
              <a:rPr lang="nl-NL" sz="2400" dirty="0"/>
              <a:t> gevolgd zou zijn;</a:t>
            </a:r>
          </a:p>
          <a:p>
            <a:r>
              <a:rPr lang="nl-NL" sz="2400" dirty="0"/>
              <a:t>dat moet voor de werknemer ook duidelijk zijn geweest</a:t>
            </a:r>
          </a:p>
          <a:p>
            <a:r>
              <a:rPr lang="nl-NL" sz="2400" dirty="0"/>
              <a:t>toverformule – ‘iedere grond afzonderlijk en de gronden in combinatie met elkaar leveren een dringende reden op</a:t>
            </a:r>
            <a:r>
              <a:rPr lang="nl-NL" sz="2400" dirty="0">
                <a:solidFill>
                  <a:srgbClr val="003366"/>
                </a:solidFill>
              </a:rPr>
              <a:t>’, </a:t>
            </a:r>
            <a:r>
              <a:rPr lang="nl-NL" sz="2400" dirty="0"/>
              <a:t>HR 16 juni 2006, </a:t>
            </a:r>
            <a:r>
              <a:rPr lang="nl-NL" sz="2000" dirty="0"/>
              <a:t>JAR 2006/171</a:t>
            </a:r>
            <a:endParaRPr lang="nl-NL" sz="2400" dirty="0"/>
          </a:p>
          <a:p>
            <a:pPr marL="342900" indent="-342900"/>
            <a:endParaRPr lang="nl-NL" sz="2400" dirty="0"/>
          </a:p>
          <a:p>
            <a:pPr marL="342900" indent="-342900"/>
            <a:endParaRPr lang="nl-NL" sz="2400" dirty="0"/>
          </a:p>
          <a:p>
            <a:pPr marL="0" indent="0">
              <a:buNone/>
            </a:pPr>
            <a:endParaRPr lang="nl-NL" sz="2400" dirty="0"/>
          </a:p>
          <a:p>
            <a:pPr marL="342900" indent="-342900"/>
            <a:endParaRPr lang="nl-NL" sz="2400" dirty="0"/>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42</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6883063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Onverwijld </a:t>
            </a:r>
            <a:r>
              <a:rPr lang="nl-NL" sz="2800" dirty="0" err="1"/>
              <a:t>oosv</a:t>
            </a:r>
            <a:r>
              <a:rPr lang="nl-NL" sz="2800" dirty="0"/>
              <a:t> bij samengestelde reden</a:t>
            </a:r>
          </a:p>
        </p:txBody>
      </p:sp>
      <p:sp>
        <p:nvSpPr>
          <p:cNvPr id="4099" name="Rectangle 3"/>
          <p:cNvSpPr>
            <a:spLocks noGrp="1" noChangeArrowheads="1"/>
          </p:cNvSpPr>
          <p:nvPr>
            <p:ph type="body" idx="1"/>
          </p:nvPr>
        </p:nvSpPr>
        <p:spPr>
          <a:xfrm>
            <a:off x="395536" y="1844824"/>
            <a:ext cx="8136904" cy="2969420"/>
          </a:xfrm>
        </p:spPr>
        <p:txBody>
          <a:bodyPr/>
          <a:lstStyle/>
          <a:p>
            <a:pPr marL="342900" indent="-342900"/>
            <a:r>
              <a:rPr lang="nl-NL" sz="2400" dirty="0">
                <a:latin typeface="Arial" panose="020B0604020202020204" pitchFamily="34" charset="0"/>
                <a:cs typeface="Arial" panose="020B0604020202020204" pitchFamily="34" charset="0"/>
              </a:rPr>
              <a:t>HR 1 december 2023, </a:t>
            </a:r>
            <a:r>
              <a:rPr lang="nl-NL" sz="1800" dirty="0">
                <a:latin typeface="Arial" panose="020B0604020202020204" pitchFamily="34" charset="0"/>
                <a:cs typeface="Arial" panose="020B0604020202020204" pitchFamily="34" charset="0"/>
              </a:rPr>
              <a:t>HR:2023:1668</a:t>
            </a:r>
            <a:endParaRPr lang="nl-NL" sz="2000" dirty="0">
              <a:latin typeface="Arial" panose="020B0604020202020204" pitchFamily="34" charset="0"/>
              <a:cs typeface="Arial" panose="020B0604020202020204" pitchFamily="34" charset="0"/>
            </a:endParaRPr>
          </a:p>
          <a:p>
            <a:pPr marL="342900" indent="-342900"/>
            <a:r>
              <a:rPr lang="nl-NL" sz="2400" dirty="0">
                <a:latin typeface="Arial" panose="020B0604020202020204" pitchFamily="34" charset="0"/>
                <a:cs typeface="Arial" panose="020B0604020202020204" pitchFamily="34" charset="0"/>
              </a:rPr>
              <a:t>fraude onderzoek tegen </a:t>
            </a:r>
            <a:r>
              <a:rPr lang="nl-NL" sz="2400" dirty="0" err="1">
                <a:latin typeface="Arial" panose="020B0604020202020204" pitchFamily="34" charset="0"/>
                <a:cs typeface="Arial" panose="020B0604020202020204" pitchFamily="34" charset="0"/>
              </a:rPr>
              <a:t>strategic</a:t>
            </a:r>
            <a:r>
              <a:rPr lang="nl-NL" sz="2400" dirty="0">
                <a:latin typeface="Arial" panose="020B0604020202020204" pitchFamily="34" charset="0"/>
                <a:cs typeface="Arial" panose="020B0604020202020204" pitchFamily="34" charset="0"/>
              </a:rPr>
              <a:t> operations director</a:t>
            </a:r>
          </a:p>
          <a:p>
            <a:pPr marL="342900" indent="-342900"/>
            <a:r>
              <a:rPr lang="nl-NL" sz="2400" dirty="0">
                <a:latin typeface="Arial" panose="020B0604020202020204" pitchFamily="34" charset="0"/>
                <a:cs typeface="Arial" panose="020B0604020202020204" pitchFamily="34" charset="0"/>
              </a:rPr>
              <a:t>Na ziekmelding nam co-</a:t>
            </a:r>
            <a:r>
              <a:rPr lang="nl-NL" sz="2400" dirty="0" err="1">
                <a:latin typeface="Arial" panose="020B0604020202020204" pitchFamily="34" charset="0"/>
                <a:cs typeface="Arial" panose="020B0604020202020204" pitchFamily="34" charset="0"/>
              </a:rPr>
              <a:t>ceo</a:t>
            </a:r>
            <a:r>
              <a:rPr lang="nl-NL" sz="2400" dirty="0">
                <a:latin typeface="Arial" panose="020B0604020202020204" pitchFamily="34" charset="0"/>
                <a:cs typeface="Arial" panose="020B0604020202020204" pitchFamily="34" charset="0"/>
              </a:rPr>
              <a:t> dossier grote klant over en trof onregelmatigheden aan. Schorsing + onderzoek</a:t>
            </a:r>
          </a:p>
          <a:p>
            <a:pPr marL="342900" indent="-342900"/>
            <a:r>
              <a:rPr lang="nl-NL" sz="2400" dirty="0">
                <a:latin typeface="Arial" panose="020B0604020202020204" pitchFamily="34" charset="0"/>
                <a:cs typeface="Arial" panose="020B0604020202020204" pitchFamily="34" charset="0"/>
              </a:rPr>
              <a:t>als onderzoek wordt ingesteld na vermoeden moet rechter het volgende beoordelen:</a:t>
            </a:r>
          </a:p>
          <a:p>
            <a:pPr marL="342900" indent="-342900"/>
            <a:r>
              <a:rPr lang="nl-NL" sz="2400" dirty="0">
                <a:latin typeface="Arial" panose="020B0604020202020204" pitchFamily="34" charset="0"/>
                <a:cs typeface="Arial" panose="020B0604020202020204" pitchFamily="34" charset="0"/>
              </a:rPr>
              <a:t>of werkgever voldoende voortvarend onderzoek is gaan verrichten naar vermoeden betrokkenheid</a:t>
            </a:r>
          </a:p>
          <a:p>
            <a:pPr marL="342900" indent="-342900"/>
            <a:r>
              <a:rPr lang="nl-NL" sz="2400" dirty="0">
                <a:latin typeface="Arial" panose="020B0604020202020204" pitchFamily="34" charset="0"/>
                <a:cs typeface="Arial" panose="020B0604020202020204" pitchFamily="34" charset="0"/>
              </a:rPr>
              <a:t>onderzoek moet vervolgens ook voldoende voortvarend worden uitgevoerd</a:t>
            </a:r>
          </a:p>
          <a:p>
            <a:pPr marL="342900" indent="-342900"/>
            <a:endParaRPr lang="nl-NL" sz="24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43</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147216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Onverwijld </a:t>
            </a:r>
            <a:r>
              <a:rPr lang="nl-NL" sz="2800" dirty="0" err="1"/>
              <a:t>oosv</a:t>
            </a:r>
            <a:r>
              <a:rPr lang="nl-NL" sz="2800" dirty="0"/>
              <a:t> bij samengestelde reden</a:t>
            </a:r>
          </a:p>
        </p:txBody>
      </p:sp>
      <p:sp>
        <p:nvSpPr>
          <p:cNvPr id="4099" name="Rectangle 3"/>
          <p:cNvSpPr>
            <a:spLocks noGrp="1" noChangeArrowheads="1"/>
          </p:cNvSpPr>
          <p:nvPr>
            <p:ph type="body" idx="1"/>
          </p:nvPr>
        </p:nvSpPr>
        <p:spPr>
          <a:xfrm>
            <a:off x="437253" y="1916832"/>
            <a:ext cx="8568952" cy="2969420"/>
          </a:xfrm>
        </p:spPr>
        <p:txBody>
          <a:bodyPr/>
          <a:lstStyle/>
          <a:p>
            <a:pPr marL="342900" indent="-342900"/>
            <a:r>
              <a:rPr lang="nl-NL" sz="2400" dirty="0">
                <a:latin typeface="Arial" panose="020B0604020202020204" pitchFamily="34" charset="0"/>
                <a:cs typeface="Arial" panose="020B0604020202020204" pitchFamily="34" charset="0"/>
              </a:rPr>
              <a:t>werkgever moet zich voldoende voortvarend van de, ook tussentijdse, bevindingen op de hoogte hebben gesteld</a:t>
            </a:r>
          </a:p>
          <a:p>
            <a:pPr marL="342900" indent="-342900"/>
            <a:r>
              <a:rPr lang="nl-NL" sz="2400" dirty="0">
                <a:latin typeface="Arial" panose="020B0604020202020204" pitchFamily="34" charset="0"/>
                <a:cs typeface="Arial" panose="020B0604020202020204" pitchFamily="34" charset="0"/>
              </a:rPr>
              <a:t>werkgever moet werknemer na kennisneming van de bevindingen voldoende voortvarend ontslaan</a:t>
            </a:r>
          </a:p>
          <a:p>
            <a:pPr marL="342900" indent="-342900"/>
            <a:r>
              <a:rPr lang="nl-NL" sz="2400" dirty="0">
                <a:latin typeface="Arial" panose="020B0604020202020204" pitchFamily="34" charset="0"/>
                <a:cs typeface="Arial" panose="020B0604020202020204" pitchFamily="34" charset="0"/>
              </a:rPr>
              <a:t>bij samengestelde dringende reden moet rechter onderzoeken of ten aanzien van gehele samenstel voortvarend is gehandeld</a:t>
            </a:r>
          </a:p>
          <a:p>
            <a:pPr marL="342900" indent="-342900"/>
            <a:r>
              <a:rPr lang="nl-NL" sz="2400" dirty="0">
                <a:latin typeface="Arial" panose="020B0604020202020204" pitchFamily="34" charset="0"/>
                <a:cs typeface="Arial" panose="020B0604020202020204" pitchFamily="34" charset="0"/>
              </a:rPr>
              <a:t>als pas kort voor ontslag nieuwe onregelmatigheid boven water komt die onderdeel vormt van dringende reden dan bepaalt die laatste onregelmatigheid mede of onverwijld is gehandeld t.a.v. gehele samengestelde ontslaggrond</a:t>
            </a:r>
            <a:endParaRPr lang="nl-NL" sz="28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44</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5069657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9345" name="Tijdelijke aanduiding voor dianummer 5"/>
          <p:cNvSpPr>
            <a:spLocks noGrp="1"/>
          </p:cNvSpPr>
          <p:nvPr>
            <p:ph type="sldNum" sz="quarter" idx="4294967295"/>
          </p:nvPr>
        </p:nvSpPr>
        <p:spPr>
          <a:xfrm>
            <a:off x="6400800" y="6028593"/>
            <a:ext cx="1969477" cy="439615"/>
          </a:xfrm>
          <a:prstGeom prst="rect">
            <a:avLst/>
          </a:prstGeom>
          <a:no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144EA64-A944-4500-A5EA-E7870CC73741}" type="slidenum">
              <a:rPr kumimoji="0" lang="nl-NL" sz="1015" b="1"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45</a:t>
            </a:fld>
            <a:endParaRPr kumimoji="0" lang="nl-NL" sz="1015"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849346" name="Rectangle 2"/>
          <p:cNvSpPr>
            <a:spLocks noGrp="1" noChangeArrowheads="1"/>
          </p:cNvSpPr>
          <p:nvPr>
            <p:ph type="title"/>
          </p:nvPr>
        </p:nvSpPr>
        <p:spPr>
          <a:xfrm>
            <a:off x="517283" y="685800"/>
            <a:ext cx="8091854" cy="1746738"/>
          </a:xfrm>
        </p:spPr>
        <p:txBody>
          <a:bodyPr/>
          <a:lstStyle/>
          <a:p>
            <a:endParaRPr lang="nl-NL" dirty="0">
              <a:solidFill>
                <a:srgbClr val="FF6600"/>
              </a:solidFill>
            </a:endParaRPr>
          </a:p>
        </p:txBody>
      </p:sp>
      <p:sp>
        <p:nvSpPr>
          <p:cNvPr id="1849347" name="Rectangle 3"/>
          <p:cNvSpPr>
            <a:spLocks noGrp="1" noChangeArrowheads="1"/>
          </p:cNvSpPr>
          <p:nvPr>
            <p:ph type="body" idx="1"/>
          </p:nvPr>
        </p:nvSpPr>
        <p:spPr>
          <a:xfrm>
            <a:off x="849923" y="2032489"/>
            <a:ext cx="7444154" cy="3798277"/>
          </a:xfrm>
        </p:spPr>
        <p:txBody>
          <a:bodyPr/>
          <a:lstStyle/>
          <a:p>
            <a:pPr>
              <a:buClr>
                <a:srgbClr val="FF6600"/>
              </a:buClr>
            </a:pPr>
            <a:endParaRPr lang="nl-NL" sz="2585"/>
          </a:p>
          <a:p>
            <a:pPr>
              <a:buClr>
                <a:srgbClr val="FF6600"/>
              </a:buClr>
            </a:pPr>
            <a:endParaRPr lang="nl-NL"/>
          </a:p>
          <a:p>
            <a:endParaRPr lang="nl-NL"/>
          </a:p>
          <a:p>
            <a:endParaRPr lang="nl-NL"/>
          </a:p>
          <a:p>
            <a:endParaRPr lang="nl-NL"/>
          </a:p>
          <a:p>
            <a:endParaRPr lang="nl-NL"/>
          </a:p>
          <a:p>
            <a:endParaRPr lang="nl-NL"/>
          </a:p>
        </p:txBody>
      </p:sp>
      <p:pic>
        <p:nvPicPr>
          <p:cNvPr id="1849348" name="Tijdelijke aanduiding voor inhoud 5" descr="vraagteken.jpg"/>
          <p:cNvPicPr>
            <a:picLocks noChangeAspect="1"/>
          </p:cNvPicPr>
          <p:nvPr/>
        </p:nvPicPr>
        <p:blipFill>
          <a:blip r:embed="rId2" cstate="print"/>
          <a:srcRect/>
          <a:stretch>
            <a:fillRect/>
          </a:stretch>
        </p:blipFill>
        <p:spPr bwMode="auto">
          <a:xfrm>
            <a:off x="2245588" y="1368463"/>
            <a:ext cx="4519246" cy="4121051"/>
          </a:xfrm>
          <a:prstGeom prst="rect">
            <a:avLst/>
          </a:prstGeom>
          <a:noFill/>
          <a:ln w="9525">
            <a:noFill/>
            <a:miter lim="800000"/>
            <a:headEnd/>
            <a:tailEnd/>
          </a:ln>
        </p:spPr>
      </p:pic>
      <p:sp>
        <p:nvSpPr>
          <p:cNvPr id="2" name="Tijdelijke aanduiding voor voettekst 1">
            <a:extLst>
              <a:ext uri="{FF2B5EF4-FFF2-40B4-BE49-F238E27FC236}">
                <a16:creationId xmlns:a16="http://schemas.microsoft.com/office/drawing/2014/main" id="{F477AF01-F3F5-B347-0F21-2F5D9613F117}"/>
              </a:ext>
            </a:extLst>
          </p:cNvPr>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nl-NL" sz="1000" b="1" i="0" u="none" strike="noStrike" kern="1200" cap="none" spc="0" normalizeH="0" baseline="0" noProof="0">
              <a:ln>
                <a:noFill/>
              </a:ln>
              <a:solidFill>
                <a:srgbClr val="9C6186"/>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41438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91547"/>
            <a:ext cx="7886700" cy="629565"/>
          </a:xfrm>
        </p:spPr>
        <p:txBody>
          <a:bodyPr/>
          <a:lstStyle/>
          <a:p>
            <a:r>
              <a:rPr lang="nl-NL" sz="2800" dirty="0"/>
              <a:t>Opzegverbod ziekte</a:t>
            </a:r>
          </a:p>
        </p:txBody>
      </p:sp>
      <p:sp>
        <p:nvSpPr>
          <p:cNvPr id="4099" name="Rectangle 3"/>
          <p:cNvSpPr>
            <a:spLocks noGrp="1" noChangeArrowheads="1"/>
          </p:cNvSpPr>
          <p:nvPr>
            <p:ph type="body" idx="1"/>
          </p:nvPr>
        </p:nvSpPr>
        <p:spPr>
          <a:xfrm>
            <a:off x="433364" y="2060848"/>
            <a:ext cx="8568952" cy="2969420"/>
          </a:xfrm>
        </p:spPr>
        <p:txBody>
          <a:bodyPr/>
          <a:lstStyle/>
          <a:p>
            <a:pPr marL="342900" indent="-342900"/>
            <a:r>
              <a:rPr lang="nl-NL" sz="2400" dirty="0">
                <a:latin typeface="Arial" panose="020B0604020202020204" pitchFamily="34" charset="0"/>
                <a:cs typeface="Arial" panose="020B0604020202020204" pitchFamily="34" charset="0"/>
              </a:rPr>
              <a:t>HR 18-2-2022, </a:t>
            </a:r>
            <a:r>
              <a:rPr lang="nl-NL" sz="1800" dirty="0">
                <a:latin typeface="Arial" panose="020B0604020202020204" pitchFamily="34" charset="0"/>
                <a:cs typeface="Arial" panose="020B0604020202020204" pitchFamily="34" charset="0"/>
              </a:rPr>
              <a:t>HR:2022:276</a:t>
            </a:r>
            <a:endParaRPr lang="nl-NL" sz="2000" dirty="0">
              <a:latin typeface="Arial" panose="020B0604020202020204" pitchFamily="34" charset="0"/>
              <a:cs typeface="Arial" panose="020B0604020202020204" pitchFamily="34" charset="0"/>
            </a:endParaRPr>
          </a:p>
          <a:p>
            <a:pPr marL="342900" indent="-342900"/>
            <a:endParaRPr lang="nl-NL" sz="2400" dirty="0">
              <a:latin typeface="Arial" panose="020B0604020202020204" pitchFamily="34" charset="0"/>
              <a:cs typeface="Arial" panose="020B0604020202020204" pitchFamily="34" charset="0"/>
            </a:endParaRPr>
          </a:p>
          <a:p>
            <a:pPr marL="342900" indent="-342900"/>
            <a:r>
              <a:rPr lang="nl-NL" sz="2800" dirty="0">
                <a:latin typeface="Arial" panose="020B0604020202020204" pitchFamily="34" charset="0"/>
                <a:cs typeface="Arial" panose="020B0604020202020204" pitchFamily="34" charset="0"/>
              </a:rPr>
              <a:t>ziekmelding na ontslagaanvraag UWV staat niet in de weg aan ontbinding arbeidsovereenkomst om bedrijfseconomische redenen</a:t>
            </a:r>
          </a:p>
          <a:p>
            <a:pPr marL="342900" indent="-342900"/>
            <a:r>
              <a:rPr lang="nl-NL" sz="2800" dirty="0">
                <a:latin typeface="Arial" panose="020B0604020202020204" pitchFamily="34" charset="0"/>
                <a:cs typeface="Arial" panose="020B0604020202020204" pitchFamily="34" charset="0"/>
              </a:rPr>
              <a:t>art. 7:670 lid 1 b: geen opzegverbod als ongeschiktheid aanvang heeft genomen nadat UWV verzoek om toestemming heeft ontvangen</a:t>
            </a:r>
          </a:p>
          <a:p>
            <a:pPr marL="342900" indent="-342900"/>
            <a:endParaRPr lang="nl-NL" sz="2800" dirty="0">
              <a:latin typeface="Arial" panose="020B0604020202020204" pitchFamily="34" charset="0"/>
              <a:cs typeface="Arial" panose="020B0604020202020204" pitchFamily="34" charset="0"/>
            </a:endParaRPr>
          </a:p>
          <a:p>
            <a:pPr marL="342900" indent="-342900"/>
            <a:endParaRPr lang="nl-NL"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nl-NL" sz="10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895399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4" y="363613"/>
            <a:ext cx="6552728" cy="669925"/>
          </a:xfrm>
        </p:spPr>
        <p:txBody>
          <a:bodyPr/>
          <a:lstStyle/>
          <a:p>
            <a:r>
              <a:rPr kumimoji="0" lang="nl-NL" sz="2800" b="1" i="0" u="none" strike="noStrike" kern="1200" cap="none" spc="0" normalizeH="0" baseline="0" noProof="0" dirty="0">
                <a:ln>
                  <a:noFill/>
                </a:ln>
                <a:solidFill>
                  <a:srgbClr val="A50061"/>
                </a:solidFill>
                <a:effectLst/>
                <a:uLnTx/>
                <a:uFillTx/>
                <a:latin typeface="Arial"/>
                <a:ea typeface="+mj-ea"/>
                <a:cs typeface="+mj-cs"/>
              </a:rPr>
              <a:t>Toetsing opzegverbod bij ontbinding</a:t>
            </a:r>
            <a:endParaRPr lang="nl-NL" sz="2800" dirty="0"/>
          </a:p>
        </p:txBody>
      </p:sp>
      <p:sp>
        <p:nvSpPr>
          <p:cNvPr id="4099" name="Rectangle 3"/>
          <p:cNvSpPr>
            <a:spLocks noGrp="1" noChangeArrowheads="1"/>
          </p:cNvSpPr>
          <p:nvPr>
            <p:ph type="body" idx="1"/>
          </p:nvPr>
        </p:nvSpPr>
        <p:spPr>
          <a:xfrm>
            <a:off x="468313" y="1988840"/>
            <a:ext cx="7912893" cy="3826818"/>
          </a:xfrm>
        </p:spPr>
        <p:txBody>
          <a:bodyPr/>
          <a:lstStyle/>
          <a:p>
            <a:pPr>
              <a:defRPr/>
            </a:pPr>
            <a:r>
              <a:rPr lang="nl-NL" sz="2800" dirty="0">
                <a:solidFill>
                  <a:srgbClr val="000000"/>
                </a:solidFill>
              </a:rPr>
              <a:t>kantonrechter mag ontbinden indien “het verzoek geen verband houdt met de omstandigheden waarop die opzegverboden betrekking hebben”</a:t>
            </a:r>
          </a:p>
          <a:p>
            <a:pPr>
              <a:defRPr/>
            </a:pPr>
            <a:r>
              <a:rPr lang="nl-NL" sz="2800" dirty="0">
                <a:solidFill>
                  <a:srgbClr val="000000"/>
                </a:solidFill>
              </a:rPr>
              <a:t>wanneer is daarvan sprake?</a:t>
            </a:r>
          </a:p>
          <a:p>
            <a:pPr>
              <a:defRPr/>
            </a:pPr>
            <a:r>
              <a:rPr lang="nl-NL" sz="2800" dirty="0">
                <a:solidFill>
                  <a:srgbClr val="000000"/>
                </a:solidFill>
              </a:rPr>
              <a:t>moet ieder “verband”, hoe gering dat ook is, dus leiden tot afwijzing? </a:t>
            </a:r>
          </a:p>
          <a:p>
            <a:pPr>
              <a:defRPr/>
            </a:pPr>
            <a:r>
              <a:rPr lang="nl-NL" sz="2800" dirty="0">
                <a:solidFill>
                  <a:srgbClr val="000000"/>
                </a:solidFill>
              </a:rPr>
              <a:t>of moet er sprake zijn van een “wezenlijk verband” of “voldoende verband”?</a:t>
            </a:r>
          </a:p>
          <a:p>
            <a:pPr>
              <a:defRPr/>
            </a:pPr>
            <a:endParaRPr lang="nl-NL" sz="2800" dirty="0">
              <a:solidFill>
                <a:srgbClr val="000000"/>
              </a:solidFil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6</a:t>
            </a:fld>
            <a:endParaRPr lang="nl-NL">
              <a:solidFill>
                <a:srgbClr val="A50061"/>
              </a:solidFill>
            </a:endParaRPr>
          </a:p>
        </p:txBody>
      </p:sp>
    </p:spTree>
    <p:extLst>
      <p:ext uri="{BB962C8B-B14F-4D97-AF65-F5344CB8AC3E}">
        <p14:creationId xmlns:p14="http://schemas.microsoft.com/office/powerpoint/2010/main" val="17204941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332656"/>
            <a:ext cx="6096000" cy="669925"/>
          </a:xfrm>
        </p:spPr>
        <p:txBody>
          <a:bodyPr>
            <a:normAutofit/>
          </a:bodyPr>
          <a:lstStyle/>
          <a:p>
            <a:r>
              <a:rPr lang="nl-NL" sz="2800" dirty="0"/>
              <a:t>Opzegverbod ziekte</a:t>
            </a:r>
            <a:endParaRPr lang="nl-NL" sz="2800" dirty="0">
              <a:solidFill>
                <a:schemeClr val="accent6"/>
              </a:solidFill>
            </a:endParaRPr>
          </a:p>
        </p:txBody>
      </p:sp>
      <p:sp>
        <p:nvSpPr>
          <p:cNvPr id="4099" name="Rectangle 3"/>
          <p:cNvSpPr>
            <a:spLocks noGrp="1" noChangeArrowheads="1"/>
          </p:cNvSpPr>
          <p:nvPr>
            <p:ph type="body" idx="1"/>
          </p:nvPr>
        </p:nvSpPr>
        <p:spPr>
          <a:xfrm>
            <a:off x="1115616" y="2420888"/>
            <a:ext cx="6624736" cy="2870114"/>
          </a:xfrm>
        </p:spPr>
        <p:txBody>
          <a:bodyPr/>
          <a:lstStyle/>
          <a:p>
            <a:pPr marL="342900" indent="-342900">
              <a:lnSpc>
                <a:spcPct val="80000"/>
              </a:lnSpc>
            </a:pPr>
            <a:r>
              <a:rPr lang="nl-NL" sz="3200" dirty="0">
                <a:solidFill>
                  <a:srgbClr val="000000"/>
                </a:solidFill>
                <a:latin typeface="Arial" panose="020B0604020202020204" pitchFamily="34" charset="0"/>
                <a:cs typeface="Arial" panose="020B0604020202020204" pitchFamily="34" charset="0"/>
              </a:rPr>
              <a:t>wie vindt dat ieder verband, hoe gering ook, moet leiden tot afwijzing?</a:t>
            </a:r>
          </a:p>
        </p:txBody>
      </p:sp>
      <p:sp>
        <p:nvSpPr>
          <p:cNvPr id="2" name="Tijdelijke aanduiding voor dianummer 1"/>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04CA5A0-4B1D-4A14-8811-788AE825D559}" type="slidenum">
              <a:rPr kumimoji="0" lang="nl-NL" sz="1000" b="1" i="0" u="none" strike="noStrike" kern="1200" cap="none" spc="0" normalizeH="0" baseline="0" noProof="0" smtClean="0">
                <a:ln>
                  <a:noFill/>
                </a:ln>
                <a:solidFill>
                  <a:srgbClr val="A50061"/>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nl-NL" sz="1000" b="1" i="0" u="none" strike="noStrike" kern="1200" cap="none" spc="0" normalizeH="0" baseline="0" noProof="0">
              <a:ln>
                <a:noFill/>
              </a:ln>
              <a:solidFill>
                <a:srgbClr val="A5006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028897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413296"/>
            <a:ext cx="6096000" cy="669925"/>
          </a:xfrm>
        </p:spPr>
        <p:txBody>
          <a:bodyPr/>
          <a:lstStyle/>
          <a:p>
            <a:r>
              <a:rPr lang="nl-NL" sz="2800" dirty="0"/>
              <a:t>Verband met opzegverbod</a:t>
            </a:r>
          </a:p>
        </p:txBody>
      </p:sp>
      <p:sp>
        <p:nvSpPr>
          <p:cNvPr id="4099" name="Rectangle 3"/>
          <p:cNvSpPr>
            <a:spLocks noGrp="1" noChangeArrowheads="1"/>
          </p:cNvSpPr>
          <p:nvPr>
            <p:ph type="body" idx="1"/>
          </p:nvPr>
        </p:nvSpPr>
        <p:spPr>
          <a:xfrm>
            <a:off x="323528" y="1700808"/>
            <a:ext cx="8496943" cy="3826818"/>
          </a:xfrm>
        </p:spPr>
        <p:txBody>
          <a:bodyPr/>
          <a:lstStyle/>
          <a:p>
            <a:pPr>
              <a:defRPr/>
            </a:pPr>
            <a:r>
              <a:rPr lang="nl-NL" sz="2800" dirty="0">
                <a:solidFill>
                  <a:srgbClr val="000000"/>
                </a:solidFill>
              </a:rPr>
              <a:t>Chorus en </a:t>
            </a:r>
            <a:r>
              <a:rPr lang="nl-NL" sz="2800" dirty="0" err="1">
                <a:solidFill>
                  <a:srgbClr val="000000"/>
                </a:solidFill>
              </a:rPr>
              <a:t>Furstner</a:t>
            </a:r>
            <a:r>
              <a:rPr lang="nl-NL" sz="2800" dirty="0">
                <a:solidFill>
                  <a:srgbClr val="000000"/>
                </a:solidFill>
              </a:rPr>
              <a:t>, ArbeidsRecht 2021/40, Vergewisplicht, uitkomst ongewis? Het verband tussen ontbinding en opzegverbod nader beschouwd</a:t>
            </a:r>
          </a:p>
          <a:p>
            <a:pPr>
              <a:defRPr/>
            </a:pPr>
            <a:r>
              <a:rPr lang="nl-NL" sz="2800" dirty="0">
                <a:solidFill>
                  <a:srgbClr val="000000"/>
                </a:solidFill>
              </a:rPr>
              <a:t>rechter moet vaststellen dat </a:t>
            </a:r>
            <a:r>
              <a:rPr lang="nl-NL" sz="2800" i="1" dirty="0">
                <a:solidFill>
                  <a:srgbClr val="000000"/>
                </a:solidFill>
              </a:rPr>
              <a:t>enig</a:t>
            </a:r>
            <a:r>
              <a:rPr lang="nl-NL" sz="2800" dirty="0">
                <a:solidFill>
                  <a:srgbClr val="000000"/>
                </a:solidFill>
              </a:rPr>
              <a:t> verband met opzegverbod niet bestaat, anders afwijzen</a:t>
            </a:r>
          </a:p>
          <a:p>
            <a:pPr>
              <a:defRPr/>
            </a:pPr>
            <a:r>
              <a:rPr lang="nl-NL" sz="2800" dirty="0">
                <a:solidFill>
                  <a:srgbClr val="000000"/>
                </a:solidFill>
              </a:rPr>
              <a:t>GHDHA:2019:289: nog vele andere factoren naast ziekteperikelen bijgedragen aan g-grond</a:t>
            </a:r>
          </a:p>
          <a:p>
            <a:pPr>
              <a:defRPr/>
            </a:pPr>
            <a:r>
              <a:rPr lang="nl-NL" sz="2800" dirty="0">
                <a:solidFill>
                  <a:srgbClr val="000000"/>
                </a:solidFill>
              </a:rPr>
              <a:t>GHDHA:2019:3164: onvoldoende verband, verstoring voor belangrijk deel ontstaan door gedoe over reiskosten</a:t>
            </a:r>
          </a:p>
          <a:p>
            <a:pPr>
              <a:defRPr/>
            </a:pPr>
            <a:endParaRPr lang="nl-NL" sz="2800" dirty="0">
              <a:solidFill>
                <a:srgbClr val="000000"/>
              </a:solidFil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8</a:t>
            </a:fld>
            <a:endParaRPr lang="nl-NL">
              <a:solidFill>
                <a:srgbClr val="A50061"/>
              </a:solidFill>
            </a:endParaRPr>
          </a:p>
        </p:txBody>
      </p:sp>
    </p:spTree>
    <p:extLst>
      <p:ext uri="{BB962C8B-B14F-4D97-AF65-F5344CB8AC3E}">
        <p14:creationId xmlns:p14="http://schemas.microsoft.com/office/powerpoint/2010/main" val="144526692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4" y="372417"/>
            <a:ext cx="6096000" cy="669925"/>
          </a:xfrm>
        </p:spPr>
        <p:txBody>
          <a:bodyPr/>
          <a:lstStyle/>
          <a:p>
            <a:r>
              <a:rPr lang="nl-NL" sz="2800" dirty="0"/>
              <a:t>Verband met opzegverbod</a:t>
            </a:r>
          </a:p>
        </p:txBody>
      </p:sp>
      <p:sp>
        <p:nvSpPr>
          <p:cNvPr id="4099" name="Rectangle 3"/>
          <p:cNvSpPr>
            <a:spLocks noGrp="1" noChangeArrowheads="1"/>
          </p:cNvSpPr>
          <p:nvPr>
            <p:ph type="body" idx="1"/>
          </p:nvPr>
        </p:nvSpPr>
        <p:spPr>
          <a:xfrm>
            <a:off x="539552" y="1988840"/>
            <a:ext cx="8496943" cy="3826818"/>
          </a:xfrm>
        </p:spPr>
        <p:txBody>
          <a:bodyPr/>
          <a:lstStyle/>
          <a:p>
            <a:pPr>
              <a:defRPr/>
            </a:pPr>
            <a:r>
              <a:rPr lang="nl-NL" sz="2800" dirty="0">
                <a:solidFill>
                  <a:srgbClr val="000000"/>
                </a:solidFill>
              </a:rPr>
              <a:t>ziekte/opzegverbod en omstandigheden die daarmee verband houden wegdenken </a:t>
            </a:r>
          </a:p>
          <a:p>
            <a:pPr>
              <a:defRPr/>
            </a:pPr>
            <a:r>
              <a:rPr lang="nl-NL" sz="2800" dirty="0">
                <a:solidFill>
                  <a:srgbClr val="000000"/>
                </a:solidFill>
              </a:rPr>
              <a:t>blijft er dan een voldragen ontslaggrond over? </a:t>
            </a:r>
          </a:p>
          <a:p>
            <a:pPr>
              <a:defRPr/>
            </a:pPr>
            <a:endParaRPr lang="nl-NL" sz="2800" dirty="0">
              <a:solidFill>
                <a:srgbClr val="000000"/>
              </a:solidFill>
            </a:endParaRPr>
          </a:p>
          <a:p>
            <a:pPr>
              <a:defRPr/>
            </a:pPr>
            <a:r>
              <a:rPr lang="nl-NL" sz="2800" dirty="0">
                <a:solidFill>
                  <a:srgbClr val="000000"/>
                </a:solidFill>
              </a:rPr>
              <a:t>zo ja, dan geen verband tussen ontbinding of opzegverbod? </a:t>
            </a:r>
          </a:p>
          <a:p>
            <a:pPr>
              <a:defRPr/>
            </a:pPr>
            <a:r>
              <a:rPr lang="nl-NL" sz="2800" dirty="0">
                <a:solidFill>
                  <a:srgbClr val="000000"/>
                </a:solidFill>
              </a:rPr>
              <a:t>goed idee? </a:t>
            </a:r>
          </a:p>
          <a:p>
            <a:pPr>
              <a:defRPr/>
            </a:pPr>
            <a:endParaRPr lang="nl-NL" sz="2800" dirty="0">
              <a:solidFill>
                <a:srgbClr val="000000"/>
              </a:solidFill>
            </a:endParaRPr>
          </a:p>
        </p:txBody>
      </p:sp>
      <p:sp>
        <p:nvSpPr>
          <p:cNvPr id="2" name="Tijdelijke aanduiding voor dianummer 1"/>
          <p:cNvSpPr>
            <a:spLocks noGrp="1"/>
          </p:cNvSpPr>
          <p:nvPr>
            <p:ph type="sldNum" sz="quarter" idx="12"/>
          </p:nvPr>
        </p:nvSpPr>
        <p:spPr/>
        <p:txBody>
          <a:bodyPr/>
          <a:lstStyle/>
          <a:p>
            <a:fld id="{204CA5A0-4B1D-4A14-8811-788AE825D559}" type="slidenum">
              <a:rPr lang="nl-NL" smtClean="0">
                <a:solidFill>
                  <a:srgbClr val="A50061"/>
                </a:solidFill>
              </a:rPr>
              <a:pPr/>
              <a:t>9</a:t>
            </a:fld>
            <a:endParaRPr lang="nl-NL">
              <a:solidFill>
                <a:srgbClr val="A50061"/>
              </a:solidFill>
            </a:endParaRPr>
          </a:p>
        </p:txBody>
      </p:sp>
    </p:spTree>
    <p:extLst>
      <p:ext uri="{BB962C8B-B14F-4D97-AF65-F5344CB8AC3E}">
        <p14:creationId xmlns:p14="http://schemas.microsoft.com/office/powerpoint/2010/main" val="209440048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PVSYSTEMID" val="{1AB53534-61E9-4B94-8B2B-487D995ECC50}"/>
  <p:tag name="PVLCID" val="1043"/>
  <p:tag name="PVDATE" val="21 &lt;Month10&gt; 2013"/>
  <p:tag name="PVINSERTDATE" val="No"/>
  <p:tag name="PVINSERTSLIDENUMBER" val="Yes"/>
  <p:tag name="PVLOGOID" val="0"/>
  <p:tag name="PVLOGOVERSION" val="1"/>
  <p:tag name="PVTITLEOTHERPAGES" val="Ontslag op staande voet"/>
  <p:tag name="PVTEMPLATE" val="Plato"/>
  <p:tag name="PVTEMPLATEVERSION" val="2"/>
</p:tagLst>
</file>

<file path=ppt/theme/theme1.xml><?xml version="1.0" encoding="utf-8"?>
<a:theme xmlns:a="http://schemas.openxmlformats.org/drawingml/2006/main" name="UWV 2013 ketenregeling">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V 2013.ketenregeling.potx" id="{7FC15464-A5F6-4310-ACCC-02C83672C170}" vid="{8FA7477A-63E7-4797-8D7F-75E236DFEE3A}"/>
    </a:ext>
  </a:extLst>
</a:theme>
</file>

<file path=ppt/theme/theme2.xml><?xml version="1.0" encoding="utf-8"?>
<a:theme xmlns:a="http://schemas.openxmlformats.org/drawingml/2006/main" name="1_UWV 2013 ketenregeling">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V 2013.ketenregeling.potx" id="{7FC15464-A5F6-4310-ACCC-02C83672C170}" vid="{8FA7477A-63E7-4797-8D7F-75E236DFEE3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UWV 2013 ketenregeling</Template>
  <TotalTime>3696</TotalTime>
  <Words>2887</Words>
  <Application>Microsoft Office PowerPoint</Application>
  <PresentationFormat>Diavoorstelling (4:3)</PresentationFormat>
  <Paragraphs>299</Paragraphs>
  <Slides>45</Slides>
  <Notes>1</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45</vt:i4>
      </vt:variant>
    </vt:vector>
  </HeadingPairs>
  <TitlesOfParts>
    <vt:vector size="50" baseType="lpstr">
      <vt:lpstr>Arial</vt:lpstr>
      <vt:lpstr>Times New Roman</vt:lpstr>
      <vt:lpstr>Verdana</vt:lpstr>
      <vt:lpstr>UWV 2013 ketenregeling</vt:lpstr>
      <vt:lpstr>1_UWV 2013 ketenregeling</vt:lpstr>
      <vt:lpstr>VRAA  Toetsing opzegverbod en   grensoverschrijdend gedrag  december 2023 kantonrechter Rechtbank Rotterdam/raadsheer-plaatsvervanger Hof ‘s-Hertogenbosch </vt:lpstr>
      <vt:lpstr>Opzegverbod ziekte</vt:lpstr>
      <vt:lpstr>Opzegverbod ziekte</vt:lpstr>
      <vt:lpstr>Toetsing opzegverbod bij ontbinding</vt:lpstr>
      <vt:lpstr>Opzegverbod ziekte</vt:lpstr>
      <vt:lpstr>Toetsing opzegverbod bij ontbinding</vt:lpstr>
      <vt:lpstr>Opzegverbod ziekte</vt:lpstr>
      <vt:lpstr>Verband met opzegverbod</vt:lpstr>
      <vt:lpstr>Verband met opzegverbod</vt:lpstr>
      <vt:lpstr>Wat vindt de HR?</vt:lpstr>
      <vt:lpstr>Wat vindt de HR?</vt:lpstr>
      <vt:lpstr>Wat vindt de HR?</vt:lpstr>
      <vt:lpstr>Wat vindt de HR?</vt:lpstr>
      <vt:lpstr>Wat vindt de HR?</vt:lpstr>
      <vt:lpstr>Wanneer indienen ontbindingsverzoek?</vt:lpstr>
      <vt:lpstr>Wanneer indienen ontbindingsverzoek?</vt:lpstr>
      <vt:lpstr>Wanneer indienen ontbindingsverzoek?</vt:lpstr>
      <vt:lpstr>Wanneer indienen ontbindingsverzoek?</vt:lpstr>
      <vt:lpstr>Verband met opzegverbod</vt:lpstr>
      <vt:lpstr>Verband met opzegverbod</vt:lpstr>
      <vt:lpstr>Grensoverschrijdend gedrag</vt:lpstr>
      <vt:lpstr>Kusincident</vt:lpstr>
      <vt:lpstr>Kusincident</vt:lpstr>
      <vt:lpstr>Casus – wat is wijsheid?</vt:lpstr>
      <vt:lpstr>Casus – wat is wijsheid?</vt:lpstr>
      <vt:lpstr>Grensoverschrijdend gedrag - QUIZ</vt:lpstr>
      <vt:lpstr>Grensoverschrijdend gedrag - QUIZ</vt:lpstr>
      <vt:lpstr>Grensoverschrijdend gedrag - QUIZ</vt:lpstr>
      <vt:lpstr>Grensoverschrijdend gedrag - QUIZ</vt:lpstr>
      <vt:lpstr>Grensoverschrijdend gedrag - QUIZ</vt:lpstr>
      <vt:lpstr>Grensoverschrijdend gedrag - QUIZ</vt:lpstr>
      <vt:lpstr>Grensoverschrijdend gedrag - QUIZ</vt:lpstr>
      <vt:lpstr>Mogelijke acties na melding </vt:lpstr>
      <vt:lpstr>Vordering 843a RV</vt:lpstr>
      <vt:lpstr>Vordering 843a RV</vt:lpstr>
      <vt:lpstr>Inzage in verwerking persoonsgegevens?</vt:lpstr>
      <vt:lpstr>Verzoek voorlopig getuigenverhoor</vt:lpstr>
      <vt:lpstr>Ontslag op staande voet?</vt:lpstr>
      <vt:lpstr>Ontslag op staande voet?</vt:lpstr>
      <vt:lpstr>Ontslag op staande voet?</vt:lpstr>
      <vt:lpstr>Ontslag op staande voet?</vt:lpstr>
      <vt:lpstr>Ontslag op staande voet?</vt:lpstr>
      <vt:lpstr>Onverwijld oosv bij samengestelde reden</vt:lpstr>
      <vt:lpstr>Onverwijld oosv bij samengestelde reden</vt:lpstr>
      <vt:lpstr>PowerPoint-presentatie</vt:lpstr>
    </vt:vector>
  </TitlesOfParts>
  <Company>de Rechtspraak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Opvolgend werkgeverschap  Mr. M.V. Ulrici, kantonrechter Amsterdam</dc:title>
  <dc:creator>Douwe de Haan</dc:creator>
  <cp:lastModifiedBy>Michelle Visser</cp:lastModifiedBy>
  <cp:revision>264</cp:revision>
  <cp:lastPrinted>2018-03-13T11:43:47Z</cp:lastPrinted>
  <dcterms:created xsi:type="dcterms:W3CDTF">2013-11-05T14:36:32Z</dcterms:created>
  <dcterms:modified xsi:type="dcterms:W3CDTF">2024-01-14T14:45:49Z</dcterms:modified>
</cp:coreProperties>
</file>