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Lst>
  <p:notesMasterIdLst>
    <p:notesMasterId r:id="rId78"/>
  </p:notesMasterIdLst>
  <p:sldIdLst>
    <p:sldId id="256" r:id="rId2"/>
    <p:sldId id="257" r:id="rId3"/>
    <p:sldId id="329" r:id="rId4"/>
    <p:sldId id="258"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6" r:id="rId20"/>
    <p:sldId id="321" r:id="rId21"/>
    <p:sldId id="351" r:id="rId22"/>
    <p:sldId id="330" r:id="rId23"/>
    <p:sldId id="331" r:id="rId24"/>
    <p:sldId id="332" r:id="rId25"/>
    <p:sldId id="338" r:id="rId26"/>
    <p:sldId id="333" r:id="rId27"/>
    <p:sldId id="334" r:id="rId28"/>
    <p:sldId id="335" r:id="rId29"/>
    <p:sldId id="336" r:id="rId30"/>
    <p:sldId id="339" r:id="rId31"/>
    <p:sldId id="337" r:id="rId32"/>
    <p:sldId id="341" r:id="rId33"/>
    <p:sldId id="320" r:id="rId34"/>
    <p:sldId id="344" r:id="rId35"/>
    <p:sldId id="352" r:id="rId36"/>
    <p:sldId id="345" r:id="rId37"/>
    <p:sldId id="346" r:id="rId38"/>
    <p:sldId id="347" r:id="rId39"/>
    <p:sldId id="348" r:id="rId40"/>
    <p:sldId id="349" r:id="rId41"/>
    <p:sldId id="350" r:id="rId42"/>
    <p:sldId id="343" r:id="rId43"/>
    <p:sldId id="287" r:id="rId44"/>
    <p:sldId id="353" r:id="rId45"/>
    <p:sldId id="289" r:id="rId46"/>
    <p:sldId id="290" r:id="rId47"/>
    <p:sldId id="291" r:id="rId48"/>
    <p:sldId id="295" r:id="rId49"/>
    <p:sldId id="298" r:id="rId50"/>
    <p:sldId id="299" r:id="rId51"/>
    <p:sldId id="296" r:id="rId52"/>
    <p:sldId id="297" r:id="rId53"/>
    <p:sldId id="318" r:id="rId54"/>
    <p:sldId id="319" r:id="rId55"/>
    <p:sldId id="342" r:id="rId56"/>
    <p:sldId id="300" r:id="rId57"/>
    <p:sldId id="355" r:id="rId58"/>
    <p:sldId id="356" r:id="rId59"/>
    <p:sldId id="357" r:id="rId60"/>
    <p:sldId id="359" r:id="rId61"/>
    <p:sldId id="363" r:id="rId62"/>
    <p:sldId id="364" r:id="rId63"/>
    <p:sldId id="365" r:id="rId64"/>
    <p:sldId id="362" r:id="rId65"/>
    <p:sldId id="360" r:id="rId66"/>
    <p:sldId id="361" r:id="rId67"/>
    <p:sldId id="366" r:id="rId68"/>
    <p:sldId id="367" r:id="rId69"/>
    <p:sldId id="368" r:id="rId70"/>
    <p:sldId id="369" r:id="rId71"/>
    <p:sldId id="370" r:id="rId72"/>
    <p:sldId id="371" r:id="rId73"/>
    <p:sldId id="372" r:id="rId74"/>
    <p:sldId id="373" r:id="rId75"/>
    <p:sldId id="354" r:id="rId76"/>
    <p:sldId id="317"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345"/>
    <a:srgbClr val="182243"/>
    <a:srgbClr val="6182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00"/>
    <p:restoredTop sz="87662" autoAdjust="0"/>
  </p:normalViewPr>
  <p:slideViewPr>
    <p:cSldViewPr snapToGrid="0" snapToObjects="1">
      <p:cViewPr varScale="1">
        <p:scale>
          <a:sx n="73" d="100"/>
          <a:sy n="73" d="100"/>
        </p:scale>
        <p:origin x="1190" y="62"/>
      </p:cViewPr>
      <p:guideLst/>
    </p:cSldViewPr>
  </p:slideViewPr>
  <p:notesTextViewPr>
    <p:cViewPr>
      <p:scale>
        <a:sx n="3" d="2"/>
        <a:sy n="3" d="2"/>
      </p:scale>
      <p:origin x="0" y="0"/>
    </p:cViewPr>
  </p:notesText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5AA5E-192F-4DE0-8FE6-613BF088D354}" type="datetimeFigureOut">
              <a:rPr lang="nl-NL" smtClean="0"/>
              <a:t>30-10-2023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28EF3F-C579-468E-83C4-225D9729D42B}" type="slidenum">
              <a:rPr lang="nl-NL" smtClean="0"/>
              <a:t>‹nr.›</a:t>
            </a:fld>
            <a:endParaRPr lang="nl-NL"/>
          </a:p>
        </p:txBody>
      </p:sp>
    </p:spTree>
    <p:extLst>
      <p:ext uri="{BB962C8B-B14F-4D97-AF65-F5344CB8AC3E}">
        <p14:creationId xmlns:p14="http://schemas.microsoft.com/office/powerpoint/2010/main" val="4157062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nsenrechten.nl/nl/nieuws/geen-handen-schudden-hoe-zit-da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2</a:t>
            </a:fld>
            <a:endParaRPr lang="nl-NL"/>
          </a:p>
        </p:txBody>
      </p:sp>
    </p:spTree>
    <p:extLst>
      <p:ext uri="{BB962C8B-B14F-4D97-AF65-F5344CB8AC3E}">
        <p14:creationId xmlns:p14="http://schemas.microsoft.com/office/powerpoint/2010/main" val="107904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16</a:t>
            </a:fld>
            <a:endParaRPr lang="nl-NL"/>
          </a:p>
        </p:txBody>
      </p:sp>
    </p:spTree>
    <p:extLst>
      <p:ext uri="{BB962C8B-B14F-4D97-AF65-F5344CB8AC3E}">
        <p14:creationId xmlns:p14="http://schemas.microsoft.com/office/powerpoint/2010/main" val="596622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17</a:t>
            </a:fld>
            <a:endParaRPr lang="nl-NL"/>
          </a:p>
        </p:txBody>
      </p:sp>
    </p:spTree>
    <p:extLst>
      <p:ext uri="{BB962C8B-B14F-4D97-AF65-F5344CB8AC3E}">
        <p14:creationId xmlns:p14="http://schemas.microsoft.com/office/powerpoint/2010/main" val="4004492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18</a:t>
            </a:fld>
            <a:endParaRPr lang="nl-NL"/>
          </a:p>
        </p:txBody>
      </p:sp>
    </p:spTree>
    <p:extLst>
      <p:ext uri="{BB962C8B-B14F-4D97-AF65-F5344CB8AC3E}">
        <p14:creationId xmlns:p14="http://schemas.microsoft.com/office/powerpoint/2010/main" val="578655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19</a:t>
            </a:fld>
            <a:endParaRPr lang="nl-NL"/>
          </a:p>
        </p:txBody>
      </p:sp>
    </p:spTree>
    <p:extLst>
      <p:ext uri="{BB962C8B-B14F-4D97-AF65-F5344CB8AC3E}">
        <p14:creationId xmlns:p14="http://schemas.microsoft.com/office/powerpoint/2010/main" val="177707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20</a:t>
            </a:fld>
            <a:endParaRPr lang="nl-NL"/>
          </a:p>
        </p:txBody>
      </p:sp>
    </p:spTree>
    <p:extLst>
      <p:ext uri="{BB962C8B-B14F-4D97-AF65-F5344CB8AC3E}">
        <p14:creationId xmlns:p14="http://schemas.microsoft.com/office/powerpoint/2010/main" val="2116819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21</a:t>
            </a:fld>
            <a:endParaRPr lang="nl-NL"/>
          </a:p>
        </p:txBody>
      </p:sp>
    </p:spTree>
    <p:extLst>
      <p:ext uri="{BB962C8B-B14F-4D97-AF65-F5344CB8AC3E}">
        <p14:creationId xmlns:p14="http://schemas.microsoft.com/office/powerpoint/2010/main" val="2676062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22</a:t>
            </a:fld>
            <a:endParaRPr lang="nl-NL"/>
          </a:p>
        </p:txBody>
      </p:sp>
    </p:spTree>
    <p:extLst>
      <p:ext uri="{BB962C8B-B14F-4D97-AF65-F5344CB8AC3E}">
        <p14:creationId xmlns:p14="http://schemas.microsoft.com/office/powerpoint/2010/main" val="97116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23</a:t>
            </a:fld>
            <a:endParaRPr lang="nl-NL"/>
          </a:p>
        </p:txBody>
      </p:sp>
    </p:spTree>
    <p:extLst>
      <p:ext uri="{BB962C8B-B14F-4D97-AF65-F5344CB8AC3E}">
        <p14:creationId xmlns:p14="http://schemas.microsoft.com/office/powerpoint/2010/main" val="3193827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24</a:t>
            </a:fld>
            <a:endParaRPr lang="nl-NL"/>
          </a:p>
        </p:txBody>
      </p:sp>
    </p:spTree>
    <p:extLst>
      <p:ext uri="{BB962C8B-B14F-4D97-AF65-F5344CB8AC3E}">
        <p14:creationId xmlns:p14="http://schemas.microsoft.com/office/powerpoint/2010/main" val="621795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25</a:t>
            </a:fld>
            <a:endParaRPr lang="nl-NL"/>
          </a:p>
        </p:txBody>
      </p:sp>
    </p:spTree>
    <p:extLst>
      <p:ext uri="{BB962C8B-B14F-4D97-AF65-F5344CB8AC3E}">
        <p14:creationId xmlns:p14="http://schemas.microsoft.com/office/powerpoint/2010/main" val="3453704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3</a:t>
            </a:fld>
            <a:endParaRPr lang="nl-NL"/>
          </a:p>
        </p:txBody>
      </p:sp>
    </p:spTree>
    <p:extLst>
      <p:ext uri="{BB962C8B-B14F-4D97-AF65-F5344CB8AC3E}">
        <p14:creationId xmlns:p14="http://schemas.microsoft.com/office/powerpoint/2010/main" val="3671831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26</a:t>
            </a:fld>
            <a:endParaRPr lang="nl-NL"/>
          </a:p>
        </p:txBody>
      </p:sp>
    </p:spTree>
    <p:extLst>
      <p:ext uri="{BB962C8B-B14F-4D97-AF65-F5344CB8AC3E}">
        <p14:creationId xmlns:p14="http://schemas.microsoft.com/office/powerpoint/2010/main" val="3016303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27</a:t>
            </a:fld>
            <a:endParaRPr lang="nl-NL"/>
          </a:p>
        </p:txBody>
      </p:sp>
    </p:spTree>
    <p:extLst>
      <p:ext uri="{BB962C8B-B14F-4D97-AF65-F5344CB8AC3E}">
        <p14:creationId xmlns:p14="http://schemas.microsoft.com/office/powerpoint/2010/main" val="2145755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28</a:t>
            </a:fld>
            <a:endParaRPr lang="nl-NL"/>
          </a:p>
        </p:txBody>
      </p:sp>
    </p:spTree>
    <p:extLst>
      <p:ext uri="{BB962C8B-B14F-4D97-AF65-F5344CB8AC3E}">
        <p14:creationId xmlns:p14="http://schemas.microsoft.com/office/powerpoint/2010/main" val="320249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29</a:t>
            </a:fld>
            <a:endParaRPr lang="nl-NL"/>
          </a:p>
        </p:txBody>
      </p:sp>
    </p:spTree>
    <p:extLst>
      <p:ext uri="{BB962C8B-B14F-4D97-AF65-F5344CB8AC3E}">
        <p14:creationId xmlns:p14="http://schemas.microsoft.com/office/powerpoint/2010/main" val="3569795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30</a:t>
            </a:fld>
            <a:endParaRPr lang="nl-NL"/>
          </a:p>
        </p:txBody>
      </p:sp>
    </p:spTree>
    <p:extLst>
      <p:ext uri="{BB962C8B-B14F-4D97-AF65-F5344CB8AC3E}">
        <p14:creationId xmlns:p14="http://schemas.microsoft.com/office/powerpoint/2010/main" val="3348591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31</a:t>
            </a:fld>
            <a:endParaRPr lang="nl-NL"/>
          </a:p>
        </p:txBody>
      </p:sp>
    </p:spTree>
    <p:extLst>
      <p:ext uri="{BB962C8B-B14F-4D97-AF65-F5344CB8AC3E}">
        <p14:creationId xmlns:p14="http://schemas.microsoft.com/office/powerpoint/2010/main" val="3520352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32</a:t>
            </a:fld>
            <a:endParaRPr lang="nl-NL"/>
          </a:p>
        </p:txBody>
      </p:sp>
    </p:spTree>
    <p:extLst>
      <p:ext uri="{BB962C8B-B14F-4D97-AF65-F5344CB8AC3E}">
        <p14:creationId xmlns:p14="http://schemas.microsoft.com/office/powerpoint/2010/main" val="1037557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33</a:t>
            </a:fld>
            <a:endParaRPr lang="nl-NL"/>
          </a:p>
        </p:txBody>
      </p:sp>
    </p:spTree>
    <p:extLst>
      <p:ext uri="{BB962C8B-B14F-4D97-AF65-F5344CB8AC3E}">
        <p14:creationId xmlns:p14="http://schemas.microsoft.com/office/powerpoint/2010/main" val="2102439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34</a:t>
            </a:fld>
            <a:endParaRPr lang="nl-NL"/>
          </a:p>
        </p:txBody>
      </p:sp>
    </p:spTree>
    <p:extLst>
      <p:ext uri="{BB962C8B-B14F-4D97-AF65-F5344CB8AC3E}">
        <p14:creationId xmlns:p14="http://schemas.microsoft.com/office/powerpoint/2010/main" val="1443991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35</a:t>
            </a:fld>
            <a:endParaRPr lang="nl-NL"/>
          </a:p>
        </p:txBody>
      </p:sp>
    </p:spTree>
    <p:extLst>
      <p:ext uri="{BB962C8B-B14F-4D97-AF65-F5344CB8AC3E}">
        <p14:creationId xmlns:p14="http://schemas.microsoft.com/office/powerpoint/2010/main" val="84343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Geen handen schudden, hoe zit dat? | College voor de Rechten van de Mens (mensenrechten.nl)</a:t>
            </a:r>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9</a:t>
            </a:fld>
            <a:endParaRPr lang="nl-NL"/>
          </a:p>
        </p:txBody>
      </p:sp>
    </p:spTree>
    <p:extLst>
      <p:ext uri="{BB962C8B-B14F-4D97-AF65-F5344CB8AC3E}">
        <p14:creationId xmlns:p14="http://schemas.microsoft.com/office/powerpoint/2010/main" val="3180137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36</a:t>
            </a:fld>
            <a:endParaRPr lang="nl-NL"/>
          </a:p>
        </p:txBody>
      </p:sp>
    </p:spTree>
    <p:extLst>
      <p:ext uri="{BB962C8B-B14F-4D97-AF65-F5344CB8AC3E}">
        <p14:creationId xmlns:p14="http://schemas.microsoft.com/office/powerpoint/2010/main" val="2511540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37</a:t>
            </a:fld>
            <a:endParaRPr lang="nl-NL"/>
          </a:p>
        </p:txBody>
      </p:sp>
    </p:spTree>
    <p:extLst>
      <p:ext uri="{BB962C8B-B14F-4D97-AF65-F5344CB8AC3E}">
        <p14:creationId xmlns:p14="http://schemas.microsoft.com/office/powerpoint/2010/main" val="4208418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38</a:t>
            </a:fld>
            <a:endParaRPr lang="nl-NL"/>
          </a:p>
        </p:txBody>
      </p:sp>
    </p:spTree>
    <p:extLst>
      <p:ext uri="{BB962C8B-B14F-4D97-AF65-F5344CB8AC3E}">
        <p14:creationId xmlns:p14="http://schemas.microsoft.com/office/powerpoint/2010/main" val="2699018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39</a:t>
            </a:fld>
            <a:endParaRPr lang="nl-NL"/>
          </a:p>
        </p:txBody>
      </p:sp>
    </p:spTree>
    <p:extLst>
      <p:ext uri="{BB962C8B-B14F-4D97-AF65-F5344CB8AC3E}">
        <p14:creationId xmlns:p14="http://schemas.microsoft.com/office/powerpoint/2010/main" val="4185178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40</a:t>
            </a:fld>
            <a:endParaRPr lang="nl-NL"/>
          </a:p>
        </p:txBody>
      </p:sp>
    </p:spTree>
    <p:extLst>
      <p:ext uri="{BB962C8B-B14F-4D97-AF65-F5344CB8AC3E}">
        <p14:creationId xmlns:p14="http://schemas.microsoft.com/office/powerpoint/2010/main" val="1746927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41</a:t>
            </a:fld>
            <a:endParaRPr lang="nl-NL"/>
          </a:p>
        </p:txBody>
      </p:sp>
    </p:spTree>
    <p:extLst>
      <p:ext uri="{BB962C8B-B14F-4D97-AF65-F5344CB8AC3E}">
        <p14:creationId xmlns:p14="http://schemas.microsoft.com/office/powerpoint/2010/main" val="4127149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42</a:t>
            </a:fld>
            <a:endParaRPr lang="nl-NL"/>
          </a:p>
        </p:txBody>
      </p:sp>
    </p:spTree>
    <p:extLst>
      <p:ext uri="{BB962C8B-B14F-4D97-AF65-F5344CB8AC3E}">
        <p14:creationId xmlns:p14="http://schemas.microsoft.com/office/powerpoint/2010/main" val="3467509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43</a:t>
            </a:fld>
            <a:endParaRPr lang="nl-NL"/>
          </a:p>
        </p:txBody>
      </p:sp>
    </p:spTree>
    <p:extLst>
      <p:ext uri="{BB962C8B-B14F-4D97-AF65-F5344CB8AC3E}">
        <p14:creationId xmlns:p14="http://schemas.microsoft.com/office/powerpoint/2010/main" val="2492853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44</a:t>
            </a:fld>
            <a:endParaRPr lang="nl-NL"/>
          </a:p>
        </p:txBody>
      </p:sp>
    </p:spTree>
    <p:extLst>
      <p:ext uri="{BB962C8B-B14F-4D97-AF65-F5344CB8AC3E}">
        <p14:creationId xmlns:p14="http://schemas.microsoft.com/office/powerpoint/2010/main" val="60126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45</a:t>
            </a:fld>
            <a:endParaRPr lang="nl-NL"/>
          </a:p>
        </p:txBody>
      </p:sp>
    </p:spTree>
    <p:extLst>
      <p:ext uri="{BB962C8B-B14F-4D97-AF65-F5344CB8AC3E}">
        <p14:creationId xmlns:p14="http://schemas.microsoft.com/office/powerpoint/2010/main" val="3606193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10</a:t>
            </a:fld>
            <a:endParaRPr lang="nl-NL"/>
          </a:p>
        </p:txBody>
      </p:sp>
    </p:spTree>
    <p:extLst>
      <p:ext uri="{BB962C8B-B14F-4D97-AF65-F5344CB8AC3E}">
        <p14:creationId xmlns:p14="http://schemas.microsoft.com/office/powerpoint/2010/main" val="2653111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46</a:t>
            </a:fld>
            <a:endParaRPr lang="nl-NL"/>
          </a:p>
        </p:txBody>
      </p:sp>
    </p:spTree>
    <p:extLst>
      <p:ext uri="{BB962C8B-B14F-4D97-AF65-F5344CB8AC3E}">
        <p14:creationId xmlns:p14="http://schemas.microsoft.com/office/powerpoint/2010/main" val="2664008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47</a:t>
            </a:fld>
            <a:endParaRPr lang="nl-NL"/>
          </a:p>
        </p:txBody>
      </p:sp>
    </p:spTree>
    <p:extLst>
      <p:ext uri="{BB962C8B-B14F-4D97-AF65-F5344CB8AC3E}">
        <p14:creationId xmlns:p14="http://schemas.microsoft.com/office/powerpoint/2010/main" val="3629495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48</a:t>
            </a:fld>
            <a:endParaRPr lang="nl-NL"/>
          </a:p>
        </p:txBody>
      </p:sp>
    </p:spTree>
    <p:extLst>
      <p:ext uri="{BB962C8B-B14F-4D97-AF65-F5344CB8AC3E}">
        <p14:creationId xmlns:p14="http://schemas.microsoft.com/office/powerpoint/2010/main" val="1762686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49</a:t>
            </a:fld>
            <a:endParaRPr lang="nl-NL"/>
          </a:p>
        </p:txBody>
      </p:sp>
    </p:spTree>
    <p:extLst>
      <p:ext uri="{BB962C8B-B14F-4D97-AF65-F5344CB8AC3E}">
        <p14:creationId xmlns:p14="http://schemas.microsoft.com/office/powerpoint/2010/main" val="22378904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50</a:t>
            </a:fld>
            <a:endParaRPr lang="nl-NL"/>
          </a:p>
        </p:txBody>
      </p:sp>
    </p:spTree>
    <p:extLst>
      <p:ext uri="{BB962C8B-B14F-4D97-AF65-F5344CB8AC3E}">
        <p14:creationId xmlns:p14="http://schemas.microsoft.com/office/powerpoint/2010/main" val="1075486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51</a:t>
            </a:fld>
            <a:endParaRPr lang="nl-NL"/>
          </a:p>
        </p:txBody>
      </p:sp>
    </p:spTree>
    <p:extLst>
      <p:ext uri="{BB962C8B-B14F-4D97-AF65-F5344CB8AC3E}">
        <p14:creationId xmlns:p14="http://schemas.microsoft.com/office/powerpoint/2010/main" val="25565817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52</a:t>
            </a:fld>
            <a:endParaRPr lang="nl-NL"/>
          </a:p>
        </p:txBody>
      </p:sp>
    </p:spTree>
    <p:extLst>
      <p:ext uri="{BB962C8B-B14F-4D97-AF65-F5344CB8AC3E}">
        <p14:creationId xmlns:p14="http://schemas.microsoft.com/office/powerpoint/2010/main" val="24115211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53</a:t>
            </a:fld>
            <a:endParaRPr lang="nl-NL"/>
          </a:p>
        </p:txBody>
      </p:sp>
    </p:spTree>
    <p:extLst>
      <p:ext uri="{BB962C8B-B14F-4D97-AF65-F5344CB8AC3E}">
        <p14:creationId xmlns:p14="http://schemas.microsoft.com/office/powerpoint/2010/main" val="32695978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54</a:t>
            </a:fld>
            <a:endParaRPr lang="nl-NL"/>
          </a:p>
        </p:txBody>
      </p:sp>
    </p:spTree>
    <p:extLst>
      <p:ext uri="{BB962C8B-B14F-4D97-AF65-F5344CB8AC3E}">
        <p14:creationId xmlns:p14="http://schemas.microsoft.com/office/powerpoint/2010/main" val="3759825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55</a:t>
            </a:fld>
            <a:endParaRPr lang="nl-NL"/>
          </a:p>
        </p:txBody>
      </p:sp>
    </p:spTree>
    <p:extLst>
      <p:ext uri="{BB962C8B-B14F-4D97-AF65-F5344CB8AC3E}">
        <p14:creationId xmlns:p14="http://schemas.microsoft.com/office/powerpoint/2010/main" val="363202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11</a:t>
            </a:fld>
            <a:endParaRPr lang="nl-NL"/>
          </a:p>
        </p:txBody>
      </p:sp>
    </p:spTree>
    <p:extLst>
      <p:ext uri="{BB962C8B-B14F-4D97-AF65-F5344CB8AC3E}">
        <p14:creationId xmlns:p14="http://schemas.microsoft.com/office/powerpoint/2010/main" val="6489681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56</a:t>
            </a:fld>
            <a:endParaRPr lang="nl-NL"/>
          </a:p>
        </p:txBody>
      </p:sp>
    </p:spTree>
    <p:extLst>
      <p:ext uri="{BB962C8B-B14F-4D97-AF65-F5344CB8AC3E}">
        <p14:creationId xmlns:p14="http://schemas.microsoft.com/office/powerpoint/2010/main" val="362980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57</a:t>
            </a:fld>
            <a:endParaRPr lang="nl-NL"/>
          </a:p>
        </p:txBody>
      </p:sp>
    </p:spTree>
    <p:extLst>
      <p:ext uri="{BB962C8B-B14F-4D97-AF65-F5344CB8AC3E}">
        <p14:creationId xmlns:p14="http://schemas.microsoft.com/office/powerpoint/2010/main" val="21834159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58</a:t>
            </a:fld>
            <a:endParaRPr lang="nl-NL"/>
          </a:p>
        </p:txBody>
      </p:sp>
    </p:spTree>
    <p:extLst>
      <p:ext uri="{BB962C8B-B14F-4D97-AF65-F5344CB8AC3E}">
        <p14:creationId xmlns:p14="http://schemas.microsoft.com/office/powerpoint/2010/main" val="916981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59</a:t>
            </a:fld>
            <a:endParaRPr lang="nl-NL"/>
          </a:p>
        </p:txBody>
      </p:sp>
    </p:spTree>
    <p:extLst>
      <p:ext uri="{BB962C8B-B14F-4D97-AF65-F5344CB8AC3E}">
        <p14:creationId xmlns:p14="http://schemas.microsoft.com/office/powerpoint/2010/main" val="34624216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7179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5641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06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405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8949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52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12</a:t>
            </a:fld>
            <a:endParaRPr lang="nl-NL"/>
          </a:p>
        </p:txBody>
      </p:sp>
    </p:spTree>
    <p:extLst>
      <p:ext uri="{BB962C8B-B14F-4D97-AF65-F5344CB8AC3E}">
        <p14:creationId xmlns:p14="http://schemas.microsoft.com/office/powerpoint/2010/main" val="7622934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5798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3986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3583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947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3267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8472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725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88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28EF3F-C579-468E-83C4-225D9729D4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7614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75</a:t>
            </a:fld>
            <a:endParaRPr lang="nl-NL"/>
          </a:p>
        </p:txBody>
      </p:sp>
    </p:spTree>
    <p:extLst>
      <p:ext uri="{BB962C8B-B14F-4D97-AF65-F5344CB8AC3E}">
        <p14:creationId xmlns:p14="http://schemas.microsoft.com/office/powerpoint/2010/main" val="472795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13</a:t>
            </a:fld>
            <a:endParaRPr lang="nl-NL"/>
          </a:p>
        </p:txBody>
      </p:sp>
    </p:spTree>
    <p:extLst>
      <p:ext uri="{BB962C8B-B14F-4D97-AF65-F5344CB8AC3E}">
        <p14:creationId xmlns:p14="http://schemas.microsoft.com/office/powerpoint/2010/main" val="27186797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76</a:t>
            </a:fld>
            <a:endParaRPr lang="nl-NL"/>
          </a:p>
        </p:txBody>
      </p:sp>
    </p:spTree>
    <p:extLst>
      <p:ext uri="{BB962C8B-B14F-4D97-AF65-F5344CB8AC3E}">
        <p14:creationId xmlns:p14="http://schemas.microsoft.com/office/powerpoint/2010/main" val="1819229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14</a:t>
            </a:fld>
            <a:endParaRPr lang="nl-NL"/>
          </a:p>
        </p:txBody>
      </p:sp>
    </p:spTree>
    <p:extLst>
      <p:ext uri="{BB962C8B-B14F-4D97-AF65-F5344CB8AC3E}">
        <p14:creationId xmlns:p14="http://schemas.microsoft.com/office/powerpoint/2010/main" val="53561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28EF3F-C579-468E-83C4-225D9729D42B}" type="slidenum">
              <a:rPr lang="nl-NL" smtClean="0"/>
              <a:t>15</a:t>
            </a:fld>
            <a:endParaRPr lang="nl-NL"/>
          </a:p>
        </p:txBody>
      </p:sp>
    </p:spTree>
    <p:extLst>
      <p:ext uri="{BB962C8B-B14F-4D97-AF65-F5344CB8AC3E}">
        <p14:creationId xmlns:p14="http://schemas.microsoft.com/office/powerpoint/2010/main" val="1782260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10/30/2023</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374193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10/30/2023</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1964129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10/30/2023</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3088563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10/30/2023</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48928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10/30/2023</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4033060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10/30/2023</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1372224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10/30/2023</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1543172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10/30/2023</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194375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10/30/2023</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362317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10/30/2023</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4172376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10/30/2023</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1629173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10/30/2023</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‹nr.›</a:t>
            </a:fld>
            <a:endParaRPr lang="en-US"/>
          </a:p>
        </p:txBody>
      </p:sp>
    </p:spTree>
    <p:extLst>
      <p:ext uri="{BB962C8B-B14F-4D97-AF65-F5344CB8AC3E}">
        <p14:creationId xmlns:p14="http://schemas.microsoft.com/office/powerpoint/2010/main" val="422703297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jfif"/><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jfif"/><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www.rechtspraak.nl/Organisatie-en-contact/Organisatie/Raad-voor-de-rechtspraak/Nieuws/Paginas/College-voor-mensenrechten-rechtbank-mocht-sollicitante-met-hoofddoek-niet-afwijzen.aspx" TargetMode="Externa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mensenrechten.nl/berichten/uitspraak-hof-van-justitie-geen-vrijbrief-om-hoofddoek-van-werkvloer-te-weren"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www.mensenrechten.nl/publicaties/oordelen/2017-135/detail" TargetMode="Externa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hyperlink" Target="https://www.linkedin.com/posts/nathaliejongedijk_het-oplossen-van-de-loonkloof-tussen-mannen-ugcPost-7118540898690293761-wiYY?utm_source=share&amp;utm_medium=member_ios"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s://indd.adobe.com/view/25432781-f16d-489d-a177-90aec6b532ac" TargetMode="Externa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mailto:ruben@sparkeladvocatuur.nl"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2">
            <a:extLst>
              <a:ext uri="{FF2B5EF4-FFF2-40B4-BE49-F238E27FC236}">
                <a16:creationId xmlns:a16="http://schemas.microsoft.com/office/drawing/2014/main" id="{DFC1A005-651C-FB3D-4C77-6CDBF0A247A7}"/>
              </a:ext>
            </a:extLst>
          </p:cNvPr>
          <p:cNvSpPr>
            <a:spLocks noGrp="1"/>
          </p:cNvSpPr>
          <p:nvPr>
            <p:ph type="subTitle" idx="1"/>
          </p:nvPr>
        </p:nvSpPr>
        <p:spPr>
          <a:xfrm>
            <a:off x="-1" y="3800898"/>
            <a:ext cx="12173271" cy="1039549"/>
          </a:xfrm>
        </p:spPr>
        <p:txBody>
          <a:bodyPr>
            <a:normAutofit/>
          </a:bodyPr>
          <a:lstStyle/>
          <a:p>
            <a:r>
              <a:rPr lang="nl-NL" sz="2200" dirty="0">
                <a:solidFill>
                  <a:srgbClr val="61829C"/>
                </a:solidFill>
                <a:latin typeface="Sinkin Sans 400 Regular" pitchFamily="2" charset="77"/>
              </a:rPr>
              <a:t>VRAA</a:t>
            </a:r>
          </a:p>
          <a:p>
            <a:r>
              <a:rPr lang="nl-NL" sz="2200" dirty="0">
                <a:solidFill>
                  <a:srgbClr val="61829C"/>
                </a:solidFill>
                <a:latin typeface="Sinkin Sans 400 Regular" pitchFamily="2" charset="77"/>
              </a:rPr>
              <a:t>                      26 oktober 2023		</a:t>
            </a:r>
          </a:p>
        </p:txBody>
      </p:sp>
      <p:pic>
        <p:nvPicPr>
          <p:cNvPr id="24" name="Afbeelding 23" descr="Afbeelding met water, buiten, oceaan, natuur&#10;&#10;Automatisch gegenereerde beschrijving">
            <a:extLst>
              <a:ext uri="{FF2B5EF4-FFF2-40B4-BE49-F238E27FC236}">
                <a16:creationId xmlns:a16="http://schemas.microsoft.com/office/drawing/2014/main" id="{21831CAF-94E8-9784-41AA-57542A6F227A}"/>
              </a:ext>
            </a:extLst>
          </p:cNvPr>
          <p:cNvPicPr>
            <a:picLocks noChangeAspect="1"/>
          </p:cNvPicPr>
          <p:nvPr/>
        </p:nvPicPr>
        <p:blipFill>
          <a:blip r:embed="rId2">
            <a:alphaModFix amt="90000"/>
          </a:blip>
          <a:stretch>
            <a:fillRect/>
          </a:stretch>
        </p:blipFill>
        <p:spPr>
          <a:xfrm>
            <a:off x="-1" y="4971143"/>
            <a:ext cx="12173273" cy="1886857"/>
          </a:xfrm>
          <a:prstGeom prst="rect">
            <a:avLst/>
          </a:prstGeom>
        </p:spPr>
      </p:pic>
      <p:sp>
        <p:nvSpPr>
          <p:cNvPr id="28" name="Tekstvak 27">
            <a:extLst>
              <a:ext uri="{FF2B5EF4-FFF2-40B4-BE49-F238E27FC236}">
                <a16:creationId xmlns:a16="http://schemas.microsoft.com/office/drawing/2014/main" id="{4AE457D6-B495-1299-0532-B94763B7BE9C}"/>
              </a:ext>
            </a:extLst>
          </p:cNvPr>
          <p:cNvSpPr txBox="1"/>
          <p:nvPr/>
        </p:nvSpPr>
        <p:spPr>
          <a:xfrm>
            <a:off x="0" y="2345420"/>
            <a:ext cx="12173273" cy="1323439"/>
          </a:xfrm>
          <a:prstGeom prst="rect">
            <a:avLst/>
          </a:prstGeom>
          <a:noFill/>
        </p:spPr>
        <p:txBody>
          <a:bodyPr wrap="square" rtlCol="0">
            <a:spAutoFit/>
          </a:bodyPr>
          <a:lstStyle/>
          <a:p>
            <a:pPr algn="ctr"/>
            <a:r>
              <a:rPr lang="nl-NL" sz="4000" b="0" i="0" dirty="0">
                <a:solidFill>
                  <a:srgbClr val="334155"/>
                </a:solidFill>
                <a:effectLst/>
                <a:latin typeface="Inter"/>
              </a:rPr>
              <a:t>Gelijke behandeling op de werkvloer. </a:t>
            </a:r>
          </a:p>
          <a:p>
            <a:pPr algn="ctr"/>
            <a:r>
              <a:rPr lang="nl-NL" sz="4000" b="0" i="0" dirty="0">
                <a:solidFill>
                  <a:srgbClr val="334155"/>
                </a:solidFill>
                <a:effectLst/>
                <a:latin typeface="Inter"/>
              </a:rPr>
              <a:t>En wat u daar als arbeidsrechtadvocaat aan kunt doen</a:t>
            </a:r>
            <a:endParaRPr lang="nl-NL" sz="4000" dirty="0">
              <a:solidFill>
                <a:srgbClr val="182243"/>
              </a:solidFill>
              <a:latin typeface="Sinkin Sans 400 Regular"/>
            </a:endParaRPr>
          </a:p>
        </p:txBody>
      </p:sp>
      <p:pic>
        <p:nvPicPr>
          <p:cNvPr id="36" name="Afbeelding 35">
            <a:extLst>
              <a:ext uri="{FF2B5EF4-FFF2-40B4-BE49-F238E27FC236}">
                <a16:creationId xmlns:a16="http://schemas.microsoft.com/office/drawing/2014/main" id="{53A2F061-A2B9-BB5F-A230-356AE2DBFDB2}"/>
              </a:ext>
            </a:extLst>
          </p:cNvPr>
          <p:cNvPicPr>
            <a:picLocks noChangeAspect="1"/>
          </p:cNvPicPr>
          <p:nvPr/>
        </p:nvPicPr>
        <p:blipFill>
          <a:blip r:embed="rId3"/>
          <a:stretch>
            <a:fillRect/>
          </a:stretch>
        </p:blipFill>
        <p:spPr>
          <a:xfrm>
            <a:off x="4552355" y="286254"/>
            <a:ext cx="3068558" cy="1218718"/>
          </a:xfrm>
          <a:prstGeom prst="rect">
            <a:avLst/>
          </a:prstGeom>
        </p:spPr>
      </p:pic>
    </p:spTree>
    <p:extLst>
      <p:ext uri="{BB962C8B-B14F-4D97-AF65-F5344CB8AC3E}">
        <p14:creationId xmlns:p14="http://schemas.microsoft.com/office/powerpoint/2010/main" val="40549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Gelijke gevallen?</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1862048"/>
          </a:xfrm>
          <a:prstGeom prst="rect">
            <a:avLst/>
          </a:prstGeom>
          <a:noFill/>
        </p:spPr>
        <p:txBody>
          <a:bodyPr wrap="square" rtlCol="0">
            <a:spAutoFit/>
          </a:bodyPr>
          <a:lstStyle/>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404048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Uitgangspunt gelijke behandeling</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012461" cy="6109365"/>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Gelijke gevallen gelijk behandelen; ongelijke gevallen ongelijk behandelen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Dus vraag 1 is altijd: is sprake van gelijke gevallen? </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En met wie vergelijk je? Ook binnen een groep?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Kernbegrip: onderscheid:</a:t>
            </a:r>
          </a:p>
          <a:p>
            <a:pPr marL="342900" indent="-342900">
              <a:buFont typeface="Arial" panose="020B0604020202020204" pitchFamily="34" charset="0"/>
              <a:buChar char="•"/>
            </a:pPr>
            <a:r>
              <a:rPr lang="nl-NL" sz="2300" dirty="0">
                <a:solidFill>
                  <a:srgbClr val="182243"/>
                </a:solidFill>
                <a:latin typeface="Sinkin Sans 400 Regular" pitchFamily="2" charset="77"/>
              </a:rPr>
              <a:t>direct</a:t>
            </a:r>
          </a:p>
          <a:p>
            <a:pPr marL="342900" indent="-342900">
              <a:buFont typeface="Arial" panose="020B0604020202020204" pitchFamily="34" charset="0"/>
              <a:buChar char="•"/>
            </a:pPr>
            <a:r>
              <a:rPr lang="nl-NL" sz="2300" dirty="0">
                <a:solidFill>
                  <a:srgbClr val="182243"/>
                </a:solidFill>
                <a:latin typeface="Sinkin Sans 400 Regular" pitchFamily="2" charset="77"/>
              </a:rPr>
              <a:t>indirect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 Onderscheid is verboden, tenzij</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wettelijke uitzondering (direct)</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objectieve rechtvaardiging (indirect)</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183215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Direct onderscheid</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4693593"/>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Direct onderscheid: indien iemand op grond van een hoedanigheid die het discriminatieverbod uitdrukkelijk noemt op een andere wijze wordt behandeld dan een ander in een vergelijkbare situatie wordt, is of zou worden behandeld</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Verboden, tenzij een specifieke wettelijke uitzondering. Gesloten systeem, de wetgever heeft de belangenafweging gemaakt</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163469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Direct onderscheid: voorkeursbeleid</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2569934"/>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Voorkeursbeleid: geslacht (t.b.v. vrouwen: art. 2 lid 3 AWGB), ras en handicap/chronische ziekte</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pic>
        <p:nvPicPr>
          <p:cNvPr id="3" name="Afbeelding 2">
            <a:extLst>
              <a:ext uri="{FF2B5EF4-FFF2-40B4-BE49-F238E27FC236}">
                <a16:creationId xmlns:a16="http://schemas.microsoft.com/office/drawing/2014/main" id="{0496F6DB-3373-15BC-3AF7-9651CAEBC06F}"/>
              </a:ext>
            </a:extLst>
          </p:cNvPr>
          <p:cNvPicPr>
            <a:picLocks noChangeAspect="1"/>
          </p:cNvPicPr>
          <p:nvPr/>
        </p:nvPicPr>
        <p:blipFill>
          <a:blip r:embed="rId5"/>
          <a:stretch>
            <a:fillRect/>
          </a:stretch>
        </p:blipFill>
        <p:spPr>
          <a:xfrm>
            <a:off x="3774389" y="3039291"/>
            <a:ext cx="4643222" cy="2897053"/>
          </a:xfrm>
          <a:prstGeom prst="rect">
            <a:avLst/>
          </a:prstGeom>
        </p:spPr>
      </p:pic>
    </p:spTree>
    <p:extLst>
      <p:ext uri="{BB962C8B-B14F-4D97-AF65-F5344CB8AC3E}">
        <p14:creationId xmlns:p14="http://schemas.microsoft.com/office/powerpoint/2010/main" val="108458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Indirect onderscheid</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4693593"/>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Indirect onderscheid: als een verschil in behandeling is gebaseerd op andere dan de expliciet in het discriminatieverbod genoemde hoedanigheden, maar deze ogenschijnlijk neutrale bepaling, maatstaf of handelwijze in zijn uitwerking met name personen treft die tot de beschermde groep behoren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Verboden, tenzij het onderscheid objectief gerechtvaardigd is</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10807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Objectieve rechtvaardiging</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5755422"/>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drie vereisten:</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1. legitiem doel (voldoende zwaarwegend (beantwoordt aan een werkelijke behoefte van organisatie of noodzakelijke doelstellingen van sociaal beleid van de overheid) en vrij van discriminatie)</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2. passend middel (bereik je met het middel het doel?)</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3. noodzakelijk middel (kan het ook op een andere manier worden bereikt (subsidiariteit)? Is het niet buiten proportie (proportionaliteit)?)</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CRM volgt altijd keurig deze lijn, zie bijv.: https://oordelen.mensenrechten.nl/oordeel/2022-35</a:t>
            </a:r>
          </a:p>
          <a:p>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224136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Bewijslastverdeling</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6109365"/>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Discriminatie is vaak moeilijk te bewijzen </a:t>
            </a:r>
          </a:p>
          <a:p>
            <a:pPr marL="342900" indent="-342900">
              <a:buFont typeface="Arial" panose="020B0604020202020204" pitchFamily="34" charset="0"/>
              <a:buChar char="•"/>
            </a:pPr>
            <a:r>
              <a:rPr lang="nl-NL" sz="2300" dirty="0">
                <a:solidFill>
                  <a:srgbClr val="182243"/>
                </a:solidFill>
                <a:latin typeface="Sinkin Sans 400 Regular" pitchFamily="2" charset="77"/>
              </a:rPr>
              <a:t>Verschuiving van de bewijslast: als feiten die onderscheid kunnen doen vermoeden worden aangevoerd (zie bijv. art 10 AWGB; richtlijn 2006/54/EG) (zie bijv. Oordeel 2017-148)</a:t>
            </a:r>
            <a:br>
              <a:rPr lang="nl-NL" sz="2300" dirty="0">
                <a:solidFill>
                  <a:srgbClr val="182243"/>
                </a:solidFill>
                <a:latin typeface="Sinkin Sans 400 Regular" pitchFamily="2" charset="77"/>
              </a:rPr>
            </a:b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Tegenbewijs:</a:t>
            </a:r>
          </a:p>
          <a:p>
            <a:pPr marL="342900" indent="-342900">
              <a:buFont typeface="Arial" panose="020B0604020202020204" pitchFamily="34" charset="0"/>
              <a:buChar char="•"/>
            </a:pPr>
            <a:r>
              <a:rPr lang="nl-NL" sz="2300" dirty="0">
                <a:solidFill>
                  <a:srgbClr val="182243"/>
                </a:solidFill>
                <a:latin typeface="Sinkin Sans 400 Regular" pitchFamily="2" charset="77"/>
              </a:rPr>
              <a:t>geen onderscheid gemaakt (JAR 2013/103)</a:t>
            </a:r>
          </a:p>
          <a:p>
            <a:pPr marL="342900" indent="-342900">
              <a:buFont typeface="Arial" panose="020B0604020202020204" pitchFamily="34" charset="0"/>
              <a:buChar char="•"/>
            </a:pPr>
            <a:r>
              <a:rPr lang="nl-NL" sz="2300" dirty="0">
                <a:solidFill>
                  <a:srgbClr val="182243"/>
                </a:solidFill>
                <a:latin typeface="Sinkin Sans 400 Regular" pitchFamily="2" charset="77"/>
              </a:rPr>
              <a:t>wel onderscheid gemaakt, maar het onderscheid is niet verboden</a:t>
            </a:r>
            <a:br>
              <a:rPr lang="nl-NL" sz="2300" dirty="0">
                <a:solidFill>
                  <a:srgbClr val="182243"/>
                </a:solidFill>
                <a:latin typeface="Sinkin Sans 400 Regular" pitchFamily="2" charset="77"/>
              </a:rPr>
            </a:b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 Belangrijk: transparantie en goede onderbouwing</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(http://mensenrechten.nl/publicaties/oordelen/2012-189)</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70632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Klachtbehandeling</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5401479"/>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Het verbod van onderscheid bij de arbeidsomstandigheden houdt voor een werkgever mede de verplichting in om klachten over discriminatie zorgvuldig te onderzoeken en indien nodig passende maatregelen te treffen (bijv. Oordeel 2018-77).</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Behandeling klacht vereist in beginsel deugdelijk en objectief onderzoek (in principe: hoor en wederhoor).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Passende maatregelen en terugkoppeling aan klager.</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Tekortschieten kan verboden onderscheid opleveren.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21250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1508105"/>
          </a:xfrm>
          <a:prstGeom prst="rect">
            <a:avLst/>
          </a:prstGeom>
          <a:noFill/>
        </p:spPr>
        <p:txBody>
          <a:bodyPr wrap="square" rtlCol="0">
            <a:spAutoFit/>
          </a:bodyPr>
          <a:lstStyle/>
          <a:p>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244279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vraag 1</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1508105"/>
          </a:xfrm>
          <a:prstGeom prst="rect">
            <a:avLst/>
          </a:prstGeom>
          <a:noFill/>
        </p:spPr>
        <p:txBody>
          <a:bodyPr wrap="square" rtlCol="0">
            <a:spAutoFit/>
          </a:bodyPr>
          <a:lstStyle/>
          <a:p>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pic>
        <p:nvPicPr>
          <p:cNvPr id="3" name="Afbeelding 2" descr="Afbeelding met tekst&#10;&#10;Automatisch gegenereerde beschrijving">
            <a:extLst>
              <a:ext uri="{FF2B5EF4-FFF2-40B4-BE49-F238E27FC236}">
                <a16:creationId xmlns:a16="http://schemas.microsoft.com/office/drawing/2014/main" id="{717A692E-2421-54F5-9FE3-3DF01148DF73}"/>
              </a:ext>
            </a:extLst>
          </p:cNvPr>
          <p:cNvPicPr>
            <a:picLocks noChangeAspect="1"/>
          </p:cNvPicPr>
          <p:nvPr/>
        </p:nvPicPr>
        <p:blipFill>
          <a:blip r:embed="rId5"/>
          <a:stretch>
            <a:fillRect/>
          </a:stretch>
        </p:blipFill>
        <p:spPr>
          <a:xfrm>
            <a:off x="3803712" y="1337020"/>
            <a:ext cx="4581525" cy="4581525"/>
          </a:xfrm>
          <a:prstGeom prst="rect">
            <a:avLst/>
          </a:prstGeom>
        </p:spPr>
      </p:pic>
    </p:spTree>
    <p:extLst>
      <p:ext uri="{BB962C8B-B14F-4D97-AF65-F5344CB8AC3E}">
        <p14:creationId xmlns:p14="http://schemas.microsoft.com/office/powerpoint/2010/main" val="33176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Programma</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4693593"/>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Gelijke behandeling in het arbeidsrecht in vogelvlucht</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Casus</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Pleidooi: wat u kunt doen!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Altijd ruimte voor vragen, discussie en praktijkvoorbeelden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46527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5047536"/>
          </a:xfrm>
          <a:prstGeom prst="rect">
            <a:avLst/>
          </a:prstGeom>
          <a:noFill/>
        </p:spPr>
        <p:txBody>
          <a:bodyPr wrap="square" rtlCol="0">
            <a:spAutoFit/>
          </a:bodyPr>
          <a:lstStyle/>
          <a:p>
            <a:r>
              <a:rPr lang="nl-NL" sz="2300" dirty="0">
                <a:solidFill>
                  <a:srgbClr val="182243"/>
                </a:solidFill>
                <a:latin typeface="Sinkin Sans 400 Regular" pitchFamily="2" charset="77"/>
              </a:rPr>
              <a:t>Een werkgever zegt de arbeidsovereenkomst van een werknemer tijdens de proeftijd op. De werkgever is van mening dat de werknemer zijn werkzaamheden als HR-adviseur onvoldoende goed uitvoert, omdat hij niet in staat is om binnen een normale tijd goede teksten te schrijven. Dat levert problemen op bij: het sturen van e-mails aan medewerkers, het opstellen van adviezen aan de directeur en het opstellen van beleidsstukken. De werknemer is dyslectisch en stelt dat het proeftijdontslag discriminatie op grond van chronische ziekte oplevert. De werkgever vraagt u om in kaart te brengen of in dit geval sprake is van discriminatie.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126227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5940088"/>
          </a:xfrm>
          <a:prstGeom prst="rect">
            <a:avLst/>
          </a:prstGeom>
          <a:noFill/>
        </p:spPr>
        <p:txBody>
          <a:bodyPr wrap="square" rtlCol="0">
            <a:spAutoFit/>
          </a:bodyPr>
          <a:lstStyle/>
          <a:p>
            <a:pPr marL="342900" indent="-342900">
              <a:buFont typeface="Arial" panose="020B0604020202020204" pitchFamily="34" charset="0"/>
              <a:buChar char="•"/>
            </a:pPr>
            <a:r>
              <a:rPr lang="nl-NL" sz="2400" dirty="0">
                <a:solidFill>
                  <a:srgbClr val="182243"/>
                </a:solidFill>
                <a:latin typeface="Sinkin Sans 400 Regular" pitchFamily="2" charset="77"/>
              </a:rPr>
              <a:t>Proeftijdontslag</a:t>
            </a:r>
          </a:p>
          <a:p>
            <a:pPr marL="342900" indent="-342900">
              <a:buFont typeface="Arial" panose="020B0604020202020204" pitchFamily="34" charset="0"/>
              <a:buChar char="•"/>
            </a:pPr>
            <a:endParaRPr lang="nl-NL" sz="2400" dirty="0">
              <a:solidFill>
                <a:srgbClr val="182243"/>
              </a:solidFill>
              <a:latin typeface="Sinkin Sans 400 Regular" pitchFamily="2" charset="77"/>
            </a:endParaRPr>
          </a:p>
          <a:p>
            <a:pPr marL="342900" indent="-342900">
              <a:buFont typeface="Arial" panose="020B0604020202020204" pitchFamily="34" charset="0"/>
              <a:buChar char="•"/>
            </a:pPr>
            <a:r>
              <a:rPr lang="nl-NL" sz="2400" dirty="0">
                <a:solidFill>
                  <a:srgbClr val="182243"/>
                </a:solidFill>
                <a:latin typeface="Sinkin Sans 400 Regular" pitchFamily="2" charset="77"/>
              </a:rPr>
              <a:t>Misbruik van recht? </a:t>
            </a:r>
            <a:r>
              <a:rPr lang="nl-NL" sz="2400" dirty="0" err="1">
                <a:solidFill>
                  <a:srgbClr val="182243"/>
                </a:solidFill>
                <a:latin typeface="Sinkin Sans 400 Regular" pitchFamily="2" charset="77"/>
              </a:rPr>
              <a:t>Codfried</a:t>
            </a:r>
            <a:r>
              <a:rPr lang="nl-NL" sz="2400" dirty="0">
                <a:solidFill>
                  <a:srgbClr val="182243"/>
                </a:solidFill>
                <a:latin typeface="Sinkin Sans 400 Regular" pitchFamily="2" charset="77"/>
              </a:rPr>
              <a:t>/ISS </a:t>
            </a:r>
            <a:r>
              <a:rPr lang="sv-SE" sz="2400" dirty="0">
                <a:solidFill>
                  <a:srgbClr val="182243"/>
                </a:solidFill>
                <a:latin typeface="Sinkin Sans 400 Regular" pitchFamily="2" charset="77"/>
              </a:rPr>
              <a:t>(HR 13 januari 1995, NJ 1995, 430</a:t>
            </a:r>
            <a:r>
              <a:rPr lang="nl-NL" sz="2400" dirty="0">
                <a:solidFill>
                  <a:srgbClr val="182243"/>
                </a:solidFill>
                <a:latin typeface="Sinkin Sans 400 Regular" pitchFamily="2" charset="77"/>
              </a:rPr>
              <a:t>): proeftijdontslag kan onder omstandigheden misbruik van bevoegdheid opleveren (art. 3:13 BW). Van dergelijk misbruik is in ieder geval sprake als de reden van de opzegging is gelegen in een discriminatoire oorzaak.</a:t>
            </a:r>
          </a:p>
          <a:p>
            <a:pPr marL="342900" indent="-342900">
              <a:buFont typeface="Arial" panose="020B0604020202020204" pitchFamily="34" charset="0"/>
              <a:buChar char="•"/>
            </a:pPr>
            <a:endParaRPr lang="nl-NL" sz="2400" dirty="0">
              <a:solidFill>
                <a:srgbClr val="182243"/>
              </a:solidFill>
              <a:latin typeface="Sinkin Sans 400 Regular" pitchFamily="2" charset="77"/>
            </a:endParaRPr>
          </a:p>
          <a:p>
            <a:pPr marL="342900" indent="-342900">
              <a:buFont typeface="Arial" panose="020B0604020202020204" pitchFamily="34" charset="0"/>
              <a:buChar char="•"/>
            </a:pPr>
            <a:r>
              <a:rPr lang="nl-NL" sz="2400" dirty="0">
                <a:solidFill>
                  <a:srgbClr val="182243"/>
                </a:solidFill>
                <a:latin typeface="Sinkin Sans 400 Regular" pitchFamily="2" charset="77"/>
              </a:rPr>
              <a:t>Maar leerstuk misbruik van recht niet nodig, want gelijke behandelingswetgeving geeft mogelijkheid vernietiging. Zie bijv. recent: Hof Arnhem-Leeuwarden 15 augustus 2022, JAR 2022/231</a:t>
            </a:r>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02227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5755422"/>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Kaderrichtlijn 2000/78/EG. Art. 2 en art. 5</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Maar overweging 17: “Deze richtlijn eist niet dat iemand in dienst genomen, bevorderd, in dienst gehouden of opgeleid wordt die niet bekwaam, in staat en beschikbaar is om de essentiële taken van de betreffende functie uit te voeren of om een bepaalde opleiding te volgen, onverminderd de verplichting om in redelijke aanpassingen voor personen met een handicap te voorzien.”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128158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8974237" cy="7525137"/>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Art. 1 WGBH/CZ. Art. 2 WGBH/CZ: “Het verbod van onderscheid houdt mede in dat degene, tot wie dit verbod zich richt, gehouden is naar gelang de behoefte doeltreffende aanpassingen te verrichten, tenzij deze voor hem een onevenredige belasting vormen.”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Art. 4 WGBH/CZ: “Onderscheid is verboden bij: (…) het beëindigen van een arbeidsverhouding;”</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Art. 9 WGBH/CZ: “In geval van een beëindiging van de arbeidsverhouding door de werkgever in strijd met artikel 4 (…) is artikel 681 van Boek 7 van het Burgerlijk Wetboek van overeenkomstige toepassing.”</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78677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6463308"/>
          </a:xfrm>
          <a:prstGeom prst="rect">
            <a:avLst/>
          </a:prstGeom>
          <a:noFill/>
        </p:spPr>
        <p:txBody>
          <a:bodyPr wrap="square" rtlCol="0">
            <a:spAutoFit/>
          </a:bodyPr>
          <a:lstStyle/>
          <a:p>
            <a:pPr marL="342900" indent="-342900">
              <a:buFont typeface="Arial" panose="020B0604020202020204" pitchFamily="34" charset="0"/>
              <a:buChar char="•"/>
            </a:pPr>
            <a:r>
              <a:rPr lang="nl-NL" sz="2300" dirty="0" err="1">
                <a:solidFill>
                  <a:srgbClr val="182243"/>
                </a:solidFill>
                <a:latin typeface="Sinkin Sans 400 Regular" pitchFamily="2" charset="77"/>
              </a:rPr>
              <a:t>HvJ</a:t>
            </a:r>
            <a:r>
              <a:rPr lang="nl-NL" sz="2300" dirty="0">
                <a:solidFill>
                  <a:srgbClr val="182243"/>
                </a:solidFill>
                <a:latin typeface="Sinkin Sans 400 Regular" pitchFamily="2" charset="77"/>
              </a:rPr>
              <a:t> EU 10 februari 2022, JAR 2022/72: “Volgens vaste rechtspraak moet het begrip “handicap” in de zin van deze richtlijn worden opgevat als een beperking die met name het gevolg is van langdurige lichamelijke, geestelijke of psychische aandoeningen die in wisselwerking met diverse drempels de betrokkene kunnen beletten volledig, effectief en op voet van gelijkheid met andere werknemers aan het beroepsleven deel te nemen (zie in die zin arresten van 11 april 2013, HK Danmark, C-335/11 en C-337/11, ECLI:EU:C:2013:222, punt 38, en 11  september 2019, Nobel </a:t>
            </a:r>
            <a:r>
              <a:rPr lang="nl-NL" sz="2300" dirty="0" err="1">
                <a:solidFill>
                  <a:srgbClr val="182243"/>
                </a:solidFill>
                <a:latin typeface="Sinkin Sans 400 Regular" pitchFamily="2" charset="77"/>
              </a:rPr>
              <a:t>Plastiques</a:t>
            </a:r>
            <a:r>
              <a:rPr lang="nl-NL" sz="2300" dirty="0">
                <a:solidFill>
                  <a:srgbClr val="182243"/>
                </a:solidFill>
                <a:latin typeface="Sinkin Sans 400 Regular" pitchFamily="2" charset="77"/>
              </a:rPr>
              <a:t> </a:t>
            </a:r>
            <a:r>
              <a:rPr lang="nl-NL" sz="2300" dirty="0" err="1">
                <a:solidFill>
                  <a:srgbClr val="182243"/>
                </a:solidFill>
                <a:latin typeface="Sinkin Sans 400 Regular" pitchFamily="2" charset="77"/>
              </a:rPr>
              <a:t>Ibérica</a:t>
            </a:r>
            <a:r>
              <a:rPr lang="nl-NL" sz="2300" dirty="0">
                <a:solidFill>
                  <a:srgbClr val="182243"/>
                </a:solidFill>
                <a:latin typeface="Sinkin Sans 400 Regular" pitchFamily="2" charset="77"/>
              </a:rPr>
              <a:t>, C-397/18, ECLI:EU:C:2019:703, punt 41).”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47376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3277820"/>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CRM Oordeel 2021-125: Het College overweegt dat dyslexie een handicap is in de zin van de WGBH/CZ.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99406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6817251"/>
          </a:xfrm>
          <a:prstGeom prst="rect">
            <a:avLst/>
          </a:prstGeom>
          <a:noFill/>
        </p:spPr>
        <p:txBody>
          <a:bodyPr wrap="square" rtlCol="0">
            <a:spAutoFit/>
          </a:bodyPr>
          <a:lstStyle/>
          <a:p>
            <a:pPr marL="342900" indent="-342900">
              <a:buFont typeface="Arial" panose="020B0604020202020204" pitchFamily="34" charset="0"/>
              <a:buChar char="•"/>
            </a:pPr>
            <a:r>
              <a:rPr lang="nl-NL" sz="2300" dirty="0" err="1">
                <a:solidFill>
                  <a:srgbClr val="182243"/>
                </a:solidFill>
                <a:latin typeface="Sinkin Sans 400 Regular" pitchFamily="2" charset="77"/>
              </a:rPr>
              <a:t>HvJ</a:t>
            </a:r>
            <a:r>
              <a:rPr lang="nl-NL" sz="2300" dirty="0">
                <a:solidFill>
                  <a:srgbClr val="182243"/>
                </a:solidFill>
                <a:latin typeface="Sinkin Sans 400 Regular" pitchFamily="2" charset="77"/>
              </a:rPr>
              <a:t> EU 10 februari 2022, JAR 2022/72: “39. Volgens artikel 5 van richtlijn 2000/78 moet worden voorzien in redelijke aanpassingen teneinde te waarborgen dat het beginsel van gelijke behandeling met betrekking tot personen met een handicap wordt nageleefd. </a:t>
            </a:r>
            <a:r>
              <a:rPr lang="nl-NL" sz="2300" u="sng" dirty="0">
                <a:solidFill>
                  <a:srgbClr val="182243"/>
                </a:solidFill>
                <a:latin typeface="Sinkin Sans 400 Regular" pitchFamily="2" charset="77"/>
              </a:rPr>
              <a:t>De werkgever moet dus, naargelang de behoefte, in een concrete situatie passende maatregelen nemen om een persoon met een handicap in staat te stellen toegang tot arbeid te hebben, in arbeid te participeren of daarin vooruit te komen, dan wel om een opleiding te genieten, tenzij deze maatregelen voor de werkgever een onevenredige belasting vormen.</a:t>
            </a:r>
            <a:r>
              <a:rPr lang="nl-NL" sz="2300" dirty="0">
                <a:solidFill>
                  <a:srgbClr val="182243"/>
                </a:solidFill>
                <a:latin typeface="Sinkin Sans 400 Regular" pitchFamily="2" charset="77"/>
              </a:rPr>
              <a:t>” (onderstreping RvA, geldt ook voor volgende onderstrepingen)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61937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9364761" cy="6817251"/>
          </a:xfrm>
          <a:prstGeom prst="rect">
            <a:avLst/>
          </a:prstGeom>
          <a:noFill/>
        </p:spPr>
        <p:txBody>
          <a:bodyPr wrap="square" rtlCol="0">
            <a:spAutoFit/>
          </a:bodyPr>
          <a:lstStyle/>
          <a:p>
            <a:pPr marL="342900" indent="-342900">
              <a:buFont typeface="Arial" panose="020B0604020202020204" pitchFamily="34" charset="0"/>
              <a:buChar char="•"/>
            </a:pPr>
            <a:r>
              <a:rPr lang="nl-NL" sz="2300" dirty="0" err="1">
                <a:solidFill>
                  <a:srgbClr val="182243"/>
                </a:solidFill>
                <a:latin typeface="Sinkin Sans 400 Regular" pitchFamily="2" charset="77"/>
              </a:rPr>
              <a:t>HvJ</a:t>
            </a:r>
            <a:r>
              <a:rPr lang="nl-NL" sz="2300" dirty="0">
                <a:solidFill>
                  <a:srgbClr val="182243"/>
                </a:solidFill>
                <a:latin typeface="Sinkin Sans 400 Regular" pitchFamily="2" charset="77"/>
              </a:rPr>
              <a:t> EU 10 februari 2022, JAR 2022/72: “40. Het Hof heeft reeds geoordeeld dat overweging 20 van deze richtlijn, die als passende maatregelen “doeltreffende en praktische maatregelen” vermeldt “die gericht zijn op aanpassing van de werkplek aan de behoeften van de werknemer met een handicap, bijvoorbeeld aanpassing van gebouwen, uitrusting, arbeidsritme, en taakverdeling, of voorzien in opleidings- en integratiemiddelen”, een niet-uitputtende lijst van dergelijke maatregelen geeft, die van fysieke, organisatorische en/of vormende aard kunnen zijn, aangezien artikel 5 van deze richtlijn, gelezen tegen de achtergrond van artikel 2, vierde alinea, van het VN-Verdrag, </a:t>
            </a:r>
            <a:r>
              <a:rPr lang="nl-NL" sz="2300" u="sng" dirty="0">
                <a:solidFill>
                  <a:srgbClr val="182243"/>
                </a:solidFill>
                <a:latin typeface="Sinkin Sans 400 Regular" pitchFamily="2" charset="77"/>
              </a:rPr>
              <a:t>een ruime omschrijving van het begrip “redelijke aanpassingen” voorstaat</a:t>
            </a:r>
            <a:r>
              <a:rPr lang="nl-NL" sz="2300" dirty="0">
                <a:solidFill>
                  <a:srgbClr val="182243"/>
                </a:solidFill>
                <a:latin typeface="Sinkin Sans 400 Regular" pitchFamily="2" charset="77"/>
              </a:rPr>
              <a:t> (zie in die zin arrest van 11  april 2013, HK Danmark, C-335/11 en C-337/11, ECLI:EU:C:2013:222, punten 49 en 53).”</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34040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9364761" cy="6109365"/>
          </a:xfrm>
          <a:prstGeom prst="rect">
            <a:avLst/>
          </a:prstGeom>
          <a:noFill/>
        </p:spPr>
        <p:txBody>
          <a:bodyPr wrap="square" rtlCol="0">
            <a:spAutoFit/>
          </a:bodyPr>
          <a:lstStyle/>
          <a:p>
            <a:pPr marL="342900" indent="-342900">
              <a:buFont typeface="Arial" panose="020B0604020202020204" pitchFamily="34" charset="0"/>
              <a:buChar char="•"/>
            </a:pPr>
            <a:r>
              <a:rPr lang="nl-NL" sz="2300" dirty="0" err="1">
                <a:solidFill>
                  <a:srgbClr val="182243"/>
                </a:solidFill>
                <a:latin typeface="Sinkin Sans 400 Regular" pitchFamily="2" charset="77"/>
              </a:rPr>
              <a:t>HvJ</a:t>
            </a:r>
            <a:r>
              <a:rPr lang="nl-NL" sz="2300" dirty="0">
                <a:solidFill>
                  <a:srgbClr val="182243"/>
                </a:solidFill>
                <a:latin typeface="Sinkin Sans 400 Regular" pitchFamily="2" charset="77"/>
              </a:rPr>
              <a:t> EU 10 februari 2022, JAR 2022/72: “41. Zoals de advocaat-generaal in punt 59 van zijn conclusie heeft opgemerkt, moet de verwijzing in overweging 20 van richtlijn 2000/78 naar de aanpassing van de “werkplek” immers aldus worden opgevat dat wordt benadrukt dat deze aanpassing voorrang heeft op andere maatregelen die de werkomgeving van de persoon met een handicap kunnen aanpassen teneinde hem in staat te stellen volledig, effectief en op voet van gelijkheid met de andere werknemers aan het beroepsleven deel te nemen. </a:t>
            </a:r>
            <a:r>
              <a:rPr lang="nl-NL" sz="2300" u="sng" dirty="0">
                <a:solidFill>
                  <a:srgbClr val="182243"/>
                </a:solidFill>
                <a:latin typeface="Sinkin Sans 400 Regular" pitchFamily="2" charset="77"/>
              </a:rPr>
              <a:t>Deze maatregelen kunnen dus inhouden dat de werkgever maatregelen neemt waardoor deze persoon zijn baan kan behouden, zoals een overplaatsing naar een andere werkplek.</a:t>
            </a:r>
            <a:r>
              <a:rPr lang="nl-NL" sz="2300" dirty="0">
                <a:solidFill>
                  <a:srgbClr val="182243"/>
                </a:solidFill>
                <a:latin typeface="Sinkin Sans 400 Regular" pitchFamily="2" charset="77"/>
              </a:rPr>
              <a:t>”</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22918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9364761" cy="6109365"/>
          </a:xfrm>
          <a:prstGeom prst="rect">
            <a:avLst/>
          </a:prstGeom>
          <a:noFill/>
        </p:spPr>
        <p:txBody>
          <a:bodyPr wrap="square" rtlCol="0">
            <a:spAutoFit/>
          </a:bodyPr>
          <a:lstStyle/>
          <a:p>
            <a:pPr marL="342900" indent="-342900">
              <a:buFont typeface="Arial" panose="020B0604020202020204" pitchFamily="34" charset="0"/>
              <a:buChar char="•"/>
            </a:pPr>
            <a:r>
              <a:rPr lang="nl-NL" sz="2300" dirty="0" err="1">
                <a:solidFill>
                  <a:srgbClr val="182243"/>
                </a:solidFill>
                <a:latin typeface="Sinkin Sans 400 Regular" pitchFamily="2" charset="77"/>
              </a:rPr>
              <a:t>HvJ</a:t>
            </a:r>
            <a:r>
              <a:rPr lang="nl-NL" sz="2300" dirty="0">
                <a:solidFill>
                  <a:srgbClr val="182243"/>
                </a:solidFill>
                <a:latin typeface="Sinkin Sans 400 Regular" pitchFamily="2" charset="77"/>
              </a:rPr>
              <a:t> EU 10 februari 2022, JAR 2022/72: “43. Bijgevolg moet worden geoordeeld, zoals de advocaat-generaal in punt 69 van zijn conclusie heeft aangegeven, dat wanneer een werknemer ten gevolge van een handicap blijvend ongeschikt wordt om zijn functie te vervullen, </a:t>
            </a:r>
            <a:r>
              <a:rPr lang="nl-NL" sz="2300" u="sng" dirty="0">
                <a:solidFill>
                  <a:srgbClr val="182243"/>
                </a:solidFill>
                <a:latin typeface="Sinkin Sans 400 Regular" pitchFamily="2" charset="77"/>
              </a:rPr>
              <a:t>zijn </a:t>
            </a:r>
            <a:r>
              <a:rPr lang="nl-NL" sz="2300" u="sng" dirty="0" err="1">
                <a:solidFill>
                  <a:srgbClr val="182243"/>
                </a:solidFill>
                <a:latin typeface="Sinkin Sans 400 Regular" pitchFamily="2" charset="77"/>
              </a:rPr>
              <a:t>aanstelling</a:t>
            </a:r>
            <a:r>
              <a:rPr lang="nl-NL" sz="2300" u="sng" dirty="0">
                <a:solidFill>
                  <a:srgbClr val="182243"/>
                </a:solidFill>
                <a:latin typeface="Sinkin Sans 400 Regular" pitchFamily="2" charset="77"/>
              </a:rPr>
              <a:t> in een andere functie een passende maatregel kan vormen in het kader van de in artikel 5 van richtlijn 2000/78 bedoelde “redelijke aanpassingen”.</a:t>
            </a:r>
            <a:br>
              <a:rPr lang="nl-NL" sz="2300" u="sng" dirty="0">
                <a:solidFill>
                  <a:srgbClr val="182243"/>
                </a:solidFill>
                <a:latin typeface="Sinkin Sans 400 Regular" pitchFamily="2" charset="77"/>
              </a:rPr>
            </a:br>
            <a:r>
              <a:rPr lang="nl-NL" sz="2300" dirty="0">
                <a:solidFill>
                  <a:srgbClr val="182243"/>
                </a:solidFill>
                <a:latin typeface="Sinkin Sans 400 Regular" pitchFamily="2" charset="77"/>
              </a:rPr>
              <a:t>44. Die uitlegging is in overeenstemming met dat begrip, dat aldus moet worden opgevat dat daarmee de verwijdering wordt bedoeld van de verschillende drempels die personen met een handicap beletten volledig, effectief en op voet van gelijkheid met andere werknemers aan het beroepsleven deel te nemen (zie in die zin arrest van 11  april 2013, HK Danmark, C-335/11 en C-337/11, ECLI:EU:C:2013:222, punt 54).”</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07221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Wat nu als?</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1862048"/>
          </a:xfrm>
          <a:prstGeom prst="rect">
            <a:avLst/>
          </a:prstGeom>
          <a:noFill/>
        </p:spPr>
        <p:txBody>
          <a:bodyPr wrap="square" rtlCol="0">
            <a:spAutoFit/>
          </a:bodyPr>
          <a:lstStyle/>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pic>
        <p:nvPicPr>
          <p:cNvPr id="4" name="Afbeelding 3" descr="Afbeelding met kleding, overhemd, stof, boord&#10;&#10;Automatisch gegenereerde beschrijving">
            <a:extLst>
              <a:ext uri="{FF2B5EF4-FFF2-40B4-BE49-F238E27FC236}">
                <a16:creationId xmlns:a16="http://schemas.microsoft.com/office/drawing/2014/main" id="{5A7E07F2-E132-9BE6-0A2A-A2F0027B32F1}"/>
              </a:ext>
            </a:extLst>
          </p:cNvPr>
          <p:cNvPicPr>
            <a:picLocks noChangeAspect="1"/>
          </p:cNvPicPr>
          <p:nvPr/>
        </p:nvPicPr>
        <p:blipFill>
          <a:blip r:embed="rId5"/>
          <a:stretch>
            <a:fillRect/>
          </a:stretch>
        </p:blipFill>
        <p:spPr>
          <a:xfrm>
            <a:off x="4380749" y="1215572"/>
            <a:ext cx="3815130" cy="5078362"/>
          </a:xfrm>
          <a:prstGeom prst="rect">
            <a:avLst/>
          </a:prstGeom>
        </p:spPr>
      </p:pic>
    </p:spTree>
    <p:extLst>
      <p:ext uri="{BB962C8B-B14F-4D97-AF65-F5344CB8AC3E}">
        <p14:creationId xmlns:p14="http://schemas.microsoft.com/office/powerpoint/2010/main" val="287462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9364761" cy="5401479"/>
          </a:xfrm>
          <a:prstGeom prst="rect">
            <a:avLst/>
          </a:prstGeom>
          <a:noFill/>
        </p:spPr>
        <p:txBody>
          <a:bodyPr wrap="square" rtlCol="0">
            <a:spAutoFit/>
          </a:bodyPr>
          <a:lstStyle/>
          <a:p>
            <a:pPr marL="342900" indent="-342900">
              <a:buFont typeface="Arial" panose="020B0604020202020204" pitchFamily="34" charset="0"/>
              <a:buChar char="•"/>
            </a:pPr>
            <a:r>
              <a:rPr lang="nl-NL" sz="2300" dirty="0" err="1">
                <a:solidFill>
                  <a:srgbClr val="182243"/>
                </a:solidFill>
                <a:latin typeface="Sinkin Sans 400 Regular" pitchFamily="2" charset="77"/>
              </a:rPr>
              <a:t>HvJ</a:t>
            </a:r>
            <a:r>
              <a:rPr lang="nl-NL" sz="2300" dirty="0">
                <a:solidFill>
                  <a:srgbClr val="182243"/>
                </a:solidFill>
                <a:latin typeface="Sinkin Sans 400 Regular" pitchFamily="2" charset="77"/>
              </a:rPr>
              <a:t> EU 10 februari 2022, JAR 2022/72: “45. </a:t>
            </a:r>
            <a:r>
              <a:rPr lang="nl-NL" sz="2300" u="sng" dirty="0">
                <a:solidFill>
                  <a:srgbClr val="182243"/>
                </a:solidFill>
                <a:latin typeface="Sinkin Sans 400 Regular" pitchFamily="2" charset="77"/>
              </a:rPr>
              <a:t>Opgemerkt zij dat artikel 5 van richtlijn 2000/78 de werkgever niet er wel niet toe kan verplichten om maatregelen te nemen die voor hem een “onevenredige belasting” </a:t>
            </a:r>
            <a:r>
              <a:rPr lang="nl-NL" sz="2300" dirty="0">
                <a:solidFill>
                  <a:srgbClr val="182243"/>
                </a:solidFill>
                <a:latin typeface="Sinkin Sans 400 Regular" pitchFamily="2" charset="77"/>
              </a:rPr>
              <a:t>zouden vormen. In dit verband blijkt uit overweging 21 van deze richtlijn dat wanneer wordt nagegaan of de betrokken maatregelen geen onevenredige belasting veroorzaken, in het bijzonder rekening moet worden gehouden met de </a:t>
            </a:r>
            <a:r>
              <a:rPr lang="nl-NL" sz="2300" u="sng" dirty="0">
                <a:solidFill>
                  <a:srgbClr val="182243"/>
                </a:solidFill>
                <a:latin typeface="Sinkin Sans 400 Regular" pitchFamily="2" charset="77"/>
              </a:rPr>
              <a:t>financiële kosten</a:t>
            </a:r>
            <a:r>
              <a:rPr lang="nl-NL" sz="2300" dirty="0">
                <a:solidFill>
                  <a:srgbClr val="182243"/>
                </a:solidFill>
                <a:latin typeface="Sinkin Sans 400 Regular" pitchFamily="2" charset="77"/>
              </a:rPr>
              <a:t>, alsmede met de </a:t>
            </a:r>
            <a:r>
              <a:rPr lang="nl-NL" sz="2300" u="sng" dirty="0">
                <a:solidFill>
                  <a:srgbClr val="182243"/>
                </a:solidFill>
                <a:latin typeface="Sinkin Sans 400 Regular" pitchFamily="2" charset="77"/>
              </a:rPr>
              <a:t>omvang en de financiële middelen</a:t>
            </a:r>
            <a:r>
              <a:rPr lang="nl-NL" sz="2300" dirty="0">
                <a:solidFill>
                  <a:srgbClr val="182243"/>
                </a:solidFill>
                <a:latin typeface="Sinkin Sans 400 Regular" pitchFamily="2" charset="77"/>
              </a:rPr>
              <a:t> van de organisatie of onderneming en met de mogelijkheid om </a:t>
            </a:r>
            <a:r>
              <a:rPr lang="nl-NL" sz="2300" u="sng" dirty="0">
                <a:solidFill>
                  <a:srgbClr val="182243"/>
                </a:solidFill>
                <a:latin typeface="Sinkin Sans 400 Regular" pitchFamily="2" charset="77"/>
              </a:rPr>
              <a:t>overheidsgeld of andere vormen van steun</a:t>
            </a:r>
            <a:r>
              <a:rPr lang="nl-NL" sz="2300" dirty="0">
                <a:solidFill>
                  <a:srgbClr val="182243"/>
                </a:solidFill>
                <a:latin typeface="Sinkin Sans 400 Regular" pitchFamily="2" charset="77"/>
              </a:rPr>
              <a:t> te verkrijgen.”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94080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9364761" cy="5755422"/>
          </a:xfrm>
          <a:prstGeom prst="rect">
            <a:avLst/>
          </a:prstGeom>
          <a:noFill/>
        </p:spPr>
        <p:txBody>
          <a:bodyPr wrap="square" rtlCol="0">
            <a:spAutoFit/>
          </a:bodyPr>
          <a:lstStyle/>
          <a:p>
            <a:pPr marL="342900" indent="-342900">
              <a:buFont typeface="Arial" panose="020B0604020202020204" pitchFamily="34" charset="0"/>
              <a:buChar char="•"/>
            </a:pPr>
            <a:r>
              <a:rPr lang="nl-NL" sz="2300" dirty="0" err="1">
                <a:solidFill>
                  <a:srgbClr val="182243"/>
                </a:solidFill>
                <a:latin typeface="Sinkin Sans 400 Regular" pitchFamily="2" charset="77"/>
              </a:rPr>
              <a:t>HvJ</a:t>
            </a:r>
            <a:r>
              <a:rPr lang="nl-NL" sz="2300" dirty="0">
                <a:solidFill>
                  <a:srgbClr val="182243"/>
                </a:solidFill>
                <a:latin typeface="Sinkin Sans 400 Regular" pitchFamily="2" charset="77"/>
              </a:rPr>
              <a:t> EU 10 februari 2022, JAR 2022/72: “49, Gelet op een en ander, dient op de gestelde vraag te worden geantwoord dat artikel 5 van richtlijn 2000/78 aldus moet worden uitgelegd dat het begrip “redelijke aanpassingen voor gehandicapten” in de zin van dit artikel inhoudt dat een werknemer – met inbegrip van diegene die na zijn aanwerving een proeftijd doorloopt – die wegens zijn handicap ongeschikt is verklaard om de essentiële taken van de door hem vervulde functie uit te oefenen, moet worden aangesteld in een andere functie waarvoor hij de vereiste bekwaamheden en capaciteiten heeft en waarvoor hij beschikbaar is, op voorwaarde dat deze maatregel voor de werkgever geen onevenredige belasting vormt”</a:t>
            </a:r>
          </a:p>
          <a:p>
            <a:pPr marL="342900" indent="-342900">
              <a:buFont typeface="Arial" panose="020B0604020202020204" pitchFamily="34" charset="0"/>
              <a:buChar char="•"/>
            </a:pPr>
            <a:r>
              <a:rPr lang="nl-NL" sz="2300" dirty="0">
                <a:solidFill>
                  <a:srgbClr val="182243"/>
                </a:solidFill>
                <a:latin typeface="Sinkin Sans 400 Regular" pitchFamily="2" charset="77"/>
              </a:rPr>
              <a:t>Er moet wel een vacante functie zijn (</a:t>
            </a:r>
            <a:r>
              <a:rPr lang="nl-NL" sz="2300" dirty="0" err="1">
                <a:solidFill>
                  <a:srgbClr val="182243"/>
                </a:solidFill>
                <a:latin typeface="Sinkin Sans 400 Regular" pitchFamily="2" charset="77"/>
              </a:rPr>
              <a:t>ro</a:t>
            </a:r>
            <a:r>
              <a:rPr lang="nl-NL" sz="2300" dirty="0">
                <a:solidFill>
                  <a:srgbClr val="182243"/>
                </a:solidFill>
                <a:latin typeface="Sinkin Sans 400 Regular" pitchFamily="2" charset="77"/>
              </a:rPr>
              <a:t>. 48)</a:t>
            </a: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422477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1: Dyslexie</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9364761" cy="5755422"/>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Er is sprake van een handicap. Is die gemeld?</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Dan rust op de werkgever verplichting om doeltreffende aanpassingen te verrichten.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Alleen anders als essentiële taken van de betreffende functie niet kunnen worden uitgeoefend</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Maar zelfs dan moet andere functie worden gezocht, als die vacant is</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Conclusie: discriminatie, want er lijkt tot nu toe onvoldoende gedaan qua aanpassingen</a:t>
            </a: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93286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vraag 2</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1508105"/>
          </a:xfrm>
          <a:prstGeom prst="rect">
            <a:avLst/>
          </a:prstGeom>
          <a:noFill/>
        </p:spPr>
        <p:txBody>
          <a:bodyPr wrap="square" rtlCol="0">
            <a:spAutoFit/>
          </a:bodyPr>
          <a:lstStyle/>
          <a:p>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pic>
        <p:nvPicPr>
          <p:cNvPr id="4" name="Afbeelding 3" descr="Afbeelding met tekst, illustratie&#10;&#10;Automatisch gegenereerde beschrijving">
            <a:extLst>
              <a:ext uri="{FF2B5EF4-FFF2-40B4-BE49-F238E27FC236}">
                <a16:creationId xmlns:a16="http://schemas.microsoft.com/office/drawing/2014/main" id="{DBCF22DE-A9C3-652E-E894-B3A7346C821A}"/>
              </a:ext>
            </a:extLst>
          </p:cNvPr>
          <p:cNvPicPr>
            <a:picLocks noChangeAspect="1"/>
          </p:cNvPicPr>
          <p:nvPr/>
        </p:nvPicPr>
        <p:blipFill>
          <a:blip r:embed="rId5"/>
          <a:stretch>
            <a:fillRect/>
          </a:stretch>
        </p:blipFill>
        <p:spPr>
          <a:xfrm>
            <a:off x="2611476" y="2251295"/>
            <a:ext cx="6965997" cy="3942370"/>
          </a:xfrm>
          <a:prstGeom prst="rect">
            <a:avLst/>
          </a:prstGeom>
        </p:spPr>
      </p:pic>
    </p:spTree>
    <p:extLst>
      <p:ext uri="{BB962C8B-B14F-4D97-AF65-F5344CB8AC3E}">
        <p14:creationId xmlns:p14="http://schemas.microsoft.com/office/powerpoint/2010/main" val="115116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2: lagere ontslaguitkering i.v.m. pensioen</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4693593"/>
          </a:xfrm>
          <a:prstGeom prst="rect">
            <a:avLst/>
          </a:prstGeom>
          <a:noFill/>
        </p:spPr>
        <p:txBody>
          <a:bodyPr wrap="square" rtlCol="0">
            <a:spAutoFit/>
          </a:bodyPr>
          <a:lstStyle/>
          <a:p>
            <a:r>
              <a:rPr lang="nl-NL" sz="2300" dirty="0">
                <a:solidFill>
                  <a:srgbClr val="182243"/>
                </a:solidFill>
                <a:latin typeface="Sinkin Sans 400 Regular" pitchFamily="2" charset="77"/>
              </a:rPr>
              <a:t>Een werkgever heeft met de ondernemingsraad een sociaal plan afgesloten. Daarin is bepaald dat de ontslaguitkering (die in aanvulling geldt op de transitievergoeding) van werknemers die de in het pensioenreglement opgenomen reguliere pensioenleeftijd hebben bereikt, wordt verminderd. Zij hebben immers aanspraak op een andere inkomstenbron. Een werknemer die de pensioenleeftijd heeft bereikt maakt bezwaar tegen de lagere ontslaguitkering. Hij stelt dat sprake is van verboden onderscheid op grond van leeftijd. De werkgever vraagt u te adviseren over zijn kansen in een procedure.</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203441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2: lagere ontslaguitkering i.v.m. pensioen</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5401479"/>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Kaderrichtlijn 2000/78/EG</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Algemeen beginsel van Unierecht (</a:t>
            </a:r>
            <a:r>
              <a:rPr lang="nl-NL" sz="2300" dirty="0" err="1">
                <a:solidFill>
                  <a:srgbClr val="182243"/>
                </a:solidFill>
                <a:latin typeface="Sinkin Sans 400 Regular" pitchFamily="2" charset="77"/>
              </a:rPr>
              <a:t>Kücükdeveci</a:t>
            </a:r>
            <a:r>
              <a:rPr lang="nl-NL" sz="2300" dirty="0">
                <a:solidFill>
                  <a:srgbClr val="182243"/>
                </a:solidFill>
                <a:latin typeface="Sinkin Sans 400 Regular" pitchFamily="2" charset="77"/>
              </a:rPr>
              <a:t>)</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WGBL</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Art. 3 sub e WGBL: onderscheid is verboden bij de arbeidsvoorwaarden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Ontslaguitkering is arbeidsvoorwaarde (bijv. Oordeel 2007-102 en JAR 2016/164)</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29334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2: lagere ontslaguitkering i.v.m. pensioen</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3985706"/>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Art. 7 lid 1 aanhef en onder c WGBL: </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"Het verbod van onderscheid geldt niet indien het onderscheid:</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c. anderszins objectief gerechtvaardigd is door een </a:t>
            </a:r>
            <a:r>
              <a:rPr lang="nl-NL" sz="2300" u="sng" dirty="0">
                <a:solidFill>
                  <a:srgbClr val="182243"/>
                </a:solidFill>
                <a:latin typeface="Sinkin Sans 400 Regular" pitchFamily="2" charset="77"/>
              </a:rPr>
              <a:t>legitiem doel</a:t>
            </a:r>
            <a:r>
              <a:rPr lang="nl-NL" sz="2300" dirty="0">
                <a:solidFill>
                  <a:srgbClr val="182243"/>
                </a:solidFill>
                <a:latin typeface="Sinkin Sans 400 Regular" pitchFamily="2" charset="77"/>
              </a:rPr>
              <a:t> en de middelen voor het bereiken van dat doel </a:t>
            </a:r>
            <a:r>
              <a:rPr lang="nl-NL" sz="2300" u="sng" dirty="0">
                <a:solidFill>
                  <a:srgbClr val="182243"/>
                </a:solidFill>
                <a:latin typeface="Sinkin Sans 400 Regular" pitchFamily="2" charset="77"/>
              </a:rPr>
              <a:t>passend</a:t>
            </a:r>
            <a:r>
              <a:rPr lang="nl-NL" sz="2300" dirty="0">
                <a:solidFill>
                  <a:srgbClr val="182243"/>
                </a:solidFill>
                <a:latin typeface="Sinkin Sans 400 Regular" pitchFamily="2" charset="77"/>
              </a:rPr>
              <a:t> en </a:t>
            </a:r>
            <a:r>
              <a:rPr lang="nl-NL" sz="2300" u="sng" dirty="0">
                <a:solidFill>
                  <a:srgbClr val="182243"/>
                </a:solidFill>
                <a:latin typeface="Sinkin Sans 400 Regular" pitchFamily="2" charset="77"/>
              </a:rPr>
              <a:t>noodzakelijk</a:t>
            </a:r>
            <a:r>
              <a:rPr lang="nl-NL" sz="2300" dirty="0">
                <a:solidFill>
                  <a:srgbClr val="182243"/>
                </a:solidFill>
                <a:latin typeface="Sinkin Sans 400 Regular" pitchFamily="2" charset="77"/>
              </a:rPr>
              <a:t> zijn." (onderstreping RvA)</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Zie art. 6 Kaderrichtlijn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70760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2: lagere ontslaguitkering i.v.m. pensioen</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3985706"/>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Andersen: verboden</a:t>
            </a:r>
          </a:p>
          <a:p>
            <a:pPr marL="342900" indent="-342900">
              <a:buFont typeface="Arial" panose="020B0604020202020204" pitchFamily="34" charset="0"/>
              <a:buChar char="•"/>
            </a:pPr>
            <a:r>
              <a:rPr lang="nl-NL" sz="2300" dirty="0" err="1">
                <a:solidFill>
                  <a:srgbClr val="182243"/>
                </a:solidFill>
                <a:latin typeface="Sinkin Sans 400 Regular" pitchFamily="2" charset="77"/>
              </a:rPr>
              <a:t>Odar</a:t>
            </a:r>
            <a:r>
              <a:rPr lang="nl-NL" sz="2300" dirty="0">
                <a:solidFill>
                  <a:srgbClr val="182243"/>
                </a:solidFill>
                <a:latin typeface="Sinkin Sans 400 Regular" pitchFamily="2" charset="77"/>
              </a:rPr>
              <a:t>: gerechtvaardigd</a:t>
            </a:r>
          </a:p>
          <a:p>
            <a:pPr marL="342900" indent="-342900">
              <a:buFont typeface="Arial" panose="020B0604020202020204" pitchFamily="34" charset="0"/>
              <a:buChar char="•"/>
            </a:pPr>
            <a:r>
              <a:rPr lang="nl-NL" sz="2300" dirty="0" err="1">
                <a:solidFill>
                  <a:srgbClr val="182243"/>
                </a:solidFill>
                <a:latin typeface="Sinkin Sans 400 Regular" pitchFamily="2" charset="77"/>
              </a:rPr>
              <a:t>Toftgaard</a:t>
            </a:r>
            <a:r>
              <a:rPr lang="nl-NL" sz="2300" dirty="0">
                <a:solidFill>
                  <a:srgbClr val="182243"/>
                </a:solidFill>
                <a:latin typeface="Sinkin Sans 400 Regular" pitchFamily="2" charset="77"/>
              </a:rPr>
              <a:t>: verboden</a:t>
            </a:r>
          </a:p>
          <a:p>
            <a:pPr marL="342900" indent="-342900">
              <a:buFont typeface="Arial" panose="020B0604020202020204" pitchFamily="34" charset="0"/>
              <a:buChar char="•"/>
            </a:pPr>
            <a:r>
              <a:rPr lang="nl-NL" sz="2300" dirty="0" err="1">
                <a:solidFill>
                  <a:srgbClr val="182243"/>
                </a:solidFill>
                <a:latin typeface="Sinkin Sans 400 Regular" pitchFamily="2" charset="77"/>
              </a:rPr>
              <a:t>Landin</a:t>
            </a:r>
            <a:r>
              <a:rPr lang="nl-NL" sz="2300" dirty="0">
                <a:solidFill>
                  <a:srgbClr val="182243"/>
                </a:solidFill>
                <a:latin typeface="Sinkin Sans 400 Regular" pitchFamily="2" charset="77"/>
              </a:rPr>
              <a:t>: gerechtvaardigd</a:t>
            </a:r>
          </a:p>
          <a:p>
            <a:pPr marL="342900" indent="-342900">
              <a:buFont typeface="Arial" panose="020B0604020202020204" pitchFamily="34" charset="0"/>
              <a:buChar char="•"/>
            </a:pPr>
            <a:r>
              <a:rPr lang="nl-NL" sz="2300" dirty="0">
                <a:solidFill>
                  <a:srgbClr val="182243"/>
                </a:solidFill>
                <a:latin typeface="Sinkin Sans 400 Regular" pitchFamily="2" charset="77"/>
              </a:rPr>
              <a:t>Rasmussen: verboden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Waarom verschillende uitkomsten?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256251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2: lagere ontslaguitkering i.v.m. pensioen</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5755422"/>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Waarom verschillende uitkomsten?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Rol vakbonden (zie ook HR, JAR 2016/41)? </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2x Hof Den Bosch: JAR 2016/164 en PJ 2016/48</a:t>
            </a:r>
            <a:br>
              <a:rPr lang="nl-NL" sz="2300" dirty="0">
                <a:solidFill>
                  <a:srgbClr val="182243"/>
                </a:solidFill>
                <a:latin typeface="Sinkin Sans 400 Regular" pitchFamily="2" charset="77"/>
              </a:rPr>
            </a:b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Wet of sociaal plan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Geen uitkering of gedeeltelijke uitkering</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Pensioen of vroegpensioen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Ander doel (eerlijke verdeling beschikbare middelen)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26368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2: lagere ontslaguitkering i.v.m. pensioen</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4693593"/>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HR 24 januari 2020, ECLI:NL:HR:2020:114 (ABN):</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“De hiervoor in 3.1.3 bedoelde ruime beoordelingsmarge van sociale partners aan wie het is overgelaten om een evenwicht te bepalen tussen hun respectieve belangen, en de flexibiliteit die zij hebben om een genomen maatregel zo nodig aan te passen, brengen mee dat </a:t>
            </a:r>
            <a:r>
              <a:rPr lang="nl-NL" sz="2300" u="sng" dirty="0">
                <a:solidFill>
                  <a:srgbClr val="182243"/>
                </a:solidFill>
                <a:latin typeface="Sinkin Sans 400 Regular" pitchFamily="2" charset="77"/>
              </a:rPr>
              <a:t>de rechter de door de sociale partners gemaakte keuzes met terughoudendheid moet beoordelen</a:t>
            </a:r>
            <a:r>
              <a:rPr lang="nl-NL" sz="2300" dirty="0">
                <a:solidFill>
                  <a:srgbClr val="182243"/>
                </a:solidFill>
                <a:latin typeface="Sinkin Sans 400 Regular" pitchFamily="2" charset="77"/>
              </a:rPr>
              <a:t>.”</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208941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2"/>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3"/>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Een voorbeeld uit de praktijk</a:t>
            </a:r>
          </a:p>
        </p:txBody>
      </p:sp>
      <p:pic>
        <p:nvPicPr>
          <p:cNvPr id="4" name="Afbeelding 3" descr="Afbeelding met persoon, kleding, staand, buiten&#10;&#10;Automatisch gegenereerde beschrijving">
            <a:extLst>
              <a:ext uri="{FF2B5EF4-FFF2-40B4-BE49-F238E27FC236}">
                <a16:creationId xmlns:a16="http://schemas.microsoft.com/office/drawing/2014/main" id="{C2514899-9679-AB54-29DD-1E40FE07E347}"/>
              </a:ext>
            </a:extLst>
          </p:cNvPr>
          <p:cNvPicPr>
            <a:picLocks noChangeAspect="1"/>
          </p:cNvPicPr>
          <p:nvPr/>
        </p:nvPicPr>
        <p:blipFill>
          <a:blip r:embed="rId4"/>
          <a:stretch>
            <a:fillRect/>
          </a:stretch>
        </p:blipFill>
        <p:spPr>
          <a:xfrm>
            <a:off x="2881096" y="2119678"/>
            <a:ext cx="6426757" cy="3935360"/>
          </a:xfrm>
          <a:prstGeom prst="rect">
            <a:avLst/>
          </a:prstGeom>
        </p:spPr>
      </p:pic>
    </p:spTree>
    <p:extLst>
      <p:ext uri="{BB962C8B-B14F-4D97-AF65-F5344CB8AC3E}">
        <p14:creationId xmlns:p14="http://schemas.microsoft.com/office/powerpoint/2010/main" val="188882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2: lagere ontslaguitkering i.v.m. pensioen</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679211" cy="6109365"/>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Hof Den Haag 23 februari 2021, ECLI:NL:GHDHA:2021:303 (ABN):</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“Daarbij maakt het niet uit of het gaat om een sociaal plan op ondernemingsniveau of op sectorniveau (</a:t>
            </a:r>
            <a:r>
              <a:rPr lang="nl-NL" sz="2300" dirty="0" err="1">
                <a:solidFill>
                  <a:srgbClr val="182243"/>
                </a:solidFill>
                <a:latin typeface="Sinkin Sans 400 Regular" pitchFamily="2" charset="77"/>
              </a:rPr>
              <a:t>HvJ</a:t>
            </a:r>
            <a:r>
              <a:rPr lang="nl-NL" sz="2300" dirty="0">
                <a:solidFill>
                  <a:srgbClr val="182243"/>
                </a:solidFill>
                <a:latin typeface="Sinkin Sans 400 Regular" pitchFamily="2" charset="77"/>
              </a:rPr>
              <a:t> EU 6 december 2012, ECLI:EU:C:2012:772, </a:t>
            </a:r>
            <a:r>
              <a:rPr lang="nl-NL" sz="2300" dirty="0" err="1">
                <a:solidFill>
                  <a:srgbClr val="182243"/>
                </a:solidFill>
                <a:latin typeface="Sinkin Sans 400 Regular" pitchFamily="2" charset="77"/>
              </a:rPr>
              <a:t>Odar</a:t>
            </a:r>
            <a:r>
              <a:rPr lang="nl-NL" sz="2300" dirty="0">
                <a:solidFill>
                  <a:srgbClr val="182243"/>
                </a:solidFill>
                <a:latin typeface="Sinkin Sans 400 Regular" pitchFamily="2" charset="77"/>
              </a:rPr>
              <a:t>, punt 54). Het is aan de sociale partners die het sociaal plan tot stand hebben gebracht om een evenwicht te bepalen tussen hun respectieve belangen en gebruik te maken van de daarmee geboden flexibiliteit. Daarbij mag echter de beoordelingsmarge niet tot gevolg hebben dat het beginsel van het verbod van discriminatie op grond van leeftijd zinloos wordt (</a:t>
            </a:r>
            <a:r>
              <a:rPr lang="nl-NL" sz="2300" dirty="0" err="1">
                <a:solidFill>
                  <a:srgbClr val="182243"/>
                </a:solidFill>
                <a:latin typeface="Sinkin Sans 400 Regular" pitchFamily="2" charset="77"/>
              </a:rPr>
              <a:t>rov</a:t>
            </a:r>
            <a:r>
              <a:rPr lang="nl-NL" sz="2300" dirty="0">
                <a:solidFill>
                  <a:srgbClr val="182243"/>
                </a:solidFill>
                <a:latin typeface="Sinkin Sans 400 Regular" pitchFamily="2" charset="77"/>
              </a:rPr>
              <a:t> 3.1.3 verwijzingsbeschikking).”</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“Gelet op het voorgaande is de groep waartoe [verweerder] behoort niet excessief benadeeld ten opzichte van andere groepen. ABN AMRO en de sociale partners hebben, in het licht van de drie doelstellingen, de in het sociaal plan gemaakte keuzes in redelijkheid kunnen maken.”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160878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2: lagere ontslaguitkering i.v.m. pensioen</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679211" cy="6109365"/>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Conclusie A-G Drijber 4 februari 2022, ECLI:NL:PHR:2022:115: </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verwerping van het principaal cassatieberoep. HR 17 juni 2022, ECLI:NL:HR:2022:892: verwerping van het principaal cassatieberoep</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Werkgever goede kansen? Ja, gelet op ABN-rechtspraak. Hier is sociaal plan afgesproken met OR. Dus terughoudende toetsing rechter. Of niet? </a:t>
            </a:r>
            <a:r>
              <a:rPr lang="nl-NL" sz="2300" dirty="0" err="1">
                <a:solidFill>
                  <a:srgbClr val="182243"/>
                </a:solidFill>
                <a:latin typeface="Sinkin Sans 400 Regular" pitchFamily="2" charset="77"/>
              </a:rPr>
              <a:t>Odar</a:t>
            </a:r>
            <a:r>
              <a:rPr lang="nl-NL" sz="2300" dirty="0">
                <a:solidFill>
                  <a:srgbClr val="182243"/>
                </a:solidFill>
                <a:latin typeface="Sinkin Sans 400 Regular" pitchFamily="2" charset="77"/>
              </a:rPr>
              <a:t> (OR), ABN </a:t>
            </a:r>
            <a:r>
              <a:rPr lang="nl-NL" sz="2300">
                <a:solidFill>
                  <a:srgbClr val="182243"/>
                </a:solidFill>
                <a:latin typeface="Sinkin Sans 400 Regular" pitchFamily="2" charset="77"/>
              </a:rPr>
              <a:t>(vakbond), Binckbank (OR)</a:t>
            </a: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Wat helpt is dat wordt afgetopt bij de “reguliere pensioenleeftijd”</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En wat helpt is dat enkel sprake is van een vermindering van de ontslaguitkering en altijd de transitievergoeding wordt betaald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50637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vraag 3</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1508105"/>
          </a:xfrm>
          <a:prstGeom prst="rect">
            <a:avLst/>
          </a:prstGeom>
          <a:noFill/>
        </p:spPr>
        <p:txBody>
          <a:bodyPr wrap="square" rtlCol="0">
            <a:spAutoFit/>
          </a:bodyPr>
          <a:lstStyle/>
          <a:p>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pic>
        <p:nvPicPr>
          <p:cNvPr id="3" name="Afbeelding 2" descr="Afbeelding met persoon&#10;&#10;Automatisch gegenereerde beschrijving">
            <a:extLst>
              <a:ext uri="{FF2B5EF4-FFF2-40B4-BE49-F238E27FC236}">
                <a16:creationId xmlns:a16="http://schemas.microsoft.com/office/drawing/2014/main" id="{1EEC482C-0332-DC77-AE4F-E08B231B0C9A}"/>
              </a:ext>
            </a:extLst>
          </p:cNvPr>
          <p:cNvPicPr>
            <a:picLocks noChangeAspect="1"/>
          </p:cNvPicPr>
          <p:nvPr/>
        </p:nvPicPr>
        <p:blipFill>
          <a:blip r:embed="rId5"/>
          <a:stretch>
            <a:fillRect/>
          </a:stretch>
        </p:blipFill>
        <p:spPr>
          <a:xfrm>
            <a:off x="3108097" y="1913919"/>
            <a:ext cx="5972755" cy="4225681"/>
          </a:xfrm>
          <a:prstGeom prst="rect">
            <a:avLst/>
          </a:prstGeom>
        </p:spPr>
      </p:pic>
    </p:spTree>
    <p:extLst>
      <p:ext uri="{BB962C8B-B14F-4D97-AF65-F5344CB8AC3E}">
        <p14:creationId xmlns:p14="http://schemas.microsoft.com/office/powerpoint/2010/main" val="137617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10688736" cy="5155257"/>
          </a:xfrm>
          <a:prstGeom prst="rect">
            <a:avLst/>
          </a:prstGeom>
          <a:noFill/>
        </p:spPr>
        <p:txBody>
          <a:bodyPr wrap="square" rtlCol="0">
            <a:spAutoFit/>
          </a:bodyPr>
          <a:lstStyle/>
          <a:p>
            <a:r>
              <a:rPr lang="nl-NL" sz="2000" dirty="0">
                <a:solidFill>
                  <a:srgbClr val="182243"/>
                </a:solidFill>
                <a:latin typeface="Sinkin Sans 400 Regular" pitchFamily="2" charset="77"/>
              </a:rPr>
              <a:t>Een werkneemster werkt voor een grote modeketen. Zij heeft een arbeidsovereenkomst voor de duur van zes maanden. Na vijf maanden heeft zij een evaluatiegesprek. Haar leidinggevende is zeer positief over haar functioneren en geeft aan dat zij aan de HR-afdeling zal adviseren om een arbeidsovereenkomst voor onbepaalde tijd aan te bieden aan werkneemster. De dag na het evaluatiegesprek verschijnt werkneemster met een hoofddoek op haar werk. Zij is de enige werkneemster die een hoofddoek draagt. De leidinggevende vraagt haar de hoofddoek af te doen, aangezien in het bedrijfsreglement is bepaald dat werknemers geen zichtbare uitingen mogen dragen die verband houden met een religie of politieke overtuiging en omdat er klanten hadden geklaagd over de hoofddoek. Werkneemster doet de hoofddoek af, maar twee weken later verschijnt zij weer met hoofddoek op het werk. Aangezien zij de hoofddoek nu weigert af te doen, stuurt de werkgever haar op basis van een schorsing naar huis. Haar arbeidsovereenkomst eindigt en wordt niet omgezet in een overeenkomst voor onbepaalde tijd. Werkneemster wendt zich tot u. Ze vindt dat ze is gediscrimineerd en vraagt u om haar juridische mogelijkheden in kaart te brengen.</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209531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5047536"/>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Botsende grondrechten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Vrijheid van godsdienst (art. 9 EVRM en art. 6 </a:t>
            </a:r>
            <a:r>
              <a:rPr lang="nl-NL" sz="2300" dirty="0" err="1">
                <a:solidFill>
                  <a:srgbClr val="182243"/>
                </a:solidFill>
                <a:latin typeface="Sinkin Sans 400 Regular" pitchFamily="2" charset="77"/>
              </a:rPr>
              <a:t>Gw</a:t>
            </a:r>
            <a:r>
              <a:rPr lang="nl-NL" sz="2300" dirty="0">
                <a:solidFill>
                  <a:srgbClr val="182243"/>
                </a:solidFill>
                <a:latin typeface="Sinkin Sans 400 Regular" pitchFamily="2" charset="77"/>
              </a:rPr>
              <a:t>)</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en verbod op discriminatie </a:t>
            </a:r>
            <a:r>
              <a:rPr lang="nl-NL" sz="2300" dirty="0" err="1">
                <a:solidFill>
                  <a:srgbClr val="182243"/>
                </a:solidFill>
                <a:latin typeface="Sinkin Sans 400 Regular" pitchFamily="2" charset="77"/>
              </a:rPr>
              <a:t>ivm</a:t>
            </a:r>
            <a:r>
              <a:rPr lang="nl-NL" sz="2300" dirty="0">
                <a:solidFill>
                  <a:srgbClr val="182243"/>
                </a:solidFill>
                <a:latin typeface="Sinkin Sans 400 Regular" pitchFamily="2" charset="77"/>
              </a:rPr>
              <a:t> godsdienst (art. 14 EVRM, art. 1 </a:t>
            </a:r>
            <a:r>
              <a:rPr lang="nl-NL" sz="2300" dirty="0" err="1">
                <a:solidFill>
                  <a:srgbClr val="182243"/>
                </a:solidFill>
                <a:latin typeface="Sinkin Sans 400 Regular" pitchFamily="2" charset="77"/>
              </a:rPr>
              <a:t>Gw</a:t>
            </a:r>
            <a:r>
              <a:rPr lang="nl-NL" sz="2300" dirty="0">
                <a:solidFill>
                  <a:srgbClr val="182243"/>
                </a:solidFill>
                <a:latin typeface="Sinkin Sans 400 Regular" pitchFamily="2" charset="77"/>
              </a:rPr>
              <a:t>., Richtlijn 2000/78/EG en </a:t>
            </a:r>
            <a:r>
              <a:rPr lang="nl-NL" sz="2300" dirty="0" err="1">
                <a:solidFill>
                  <a:srgbClr val="182243"/>
                </a:solidFill>
                <a:latin typeface="Sinkin Sans 400 Regular" pitchFamily="2" charset="77"/>
              </a:rPr>
              <a:t>Awgb</a:t>
            </a:r>
            <a:r>
              <a:rPr lang="nl-NL" sz="2300" dirty="0">
                <a:solidFill>
                  <a:srgbClr val="182243"/>
                </a:solidFill>
                <a:latin typeface="Sinkin Sans 400 Regular" pitchFamily="2" charset="77"/>
              </a:rPr>
              <a:t>)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					vs.</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Vrijheid van ondernemerschap (Handvest van de Grondrechten van de EU)/neutraliteit</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152471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4693593"/>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Art. 10 </a:t>
            </a:r>
            <a:r>
              <a:rPr lang="nl-NL" sz="2300" dirty="0" err="1">
                <a:solidFill>
                  <a:srgbClr val="182243"/>
                </a:solidFill>
                <a:latin typeface="Sinkin Sans 400 Regular" pitchFamily="2" charset="77"/>
              </a:rPr>
              <a:t>Awgb</a:t>
            </a:r>
            <a:r>
              <a:rPr lang="nl-NL" sz="2300" dirty="0">
                <a:solidFill>
                  <a:srgbClr val="182243"/>
                </a:solidFill>
                <a:latin typeface="Sinkin Sans 400 Regular" pitchFamily="2" charset="77"/>
              </a:rPr>
              <a:t>: Indien degene die meent dat in zijn nadeel een onderscheid is of wordt gemaakt als bedoeld in deze wet, in rechte feiten aanvoert die dat onderscheid kunnen doen vermoeden, dient de wederpartij te bewijzen dat niet in strijd met deze wet is gehandeld.</a:t>
            </a:r>
            <a:br>
              <a:rPr lang="nl-NL" sz="2300" dirty="0">
                <a:solidFill>
                  <a:srgbClr val="182243"/>
                </a:solidFill>
                <a:latin typeface="Sinkin Sans 400 Regular" pitchFamily="2" charset="77"/>
              </a:rPr>
            </a:b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Dat lijkt hier evident. "Aangezien zij haar hoofddoek nu weigert af te doen, stuurt de werkgever haar op basis van een schorsing naar huis."</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403536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4339650"/>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Onderscheid?</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Zo ja, direct of indirect onderscheid?</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Geen hoofddoek: direct (Oordeel 2016-32)</a:t>
            </a:r>
          </a:p>
          <a:p>
            <a:pPr marL="342900" indent="-342900">
              <a:buFont typeface="Arial" panose="020B0604020202020204" pitchFamily="34" charset="0"/>
              <a:buChar char="•"/>
            </a:pPr>
            <a:r>
              <a:rPr lang="nl-NL" sz="2300" dirty="0">
                <a:solidFill>
                  <a:srgbClr val="182243"/>
                </a:solidFill>
                <a:latin typeface="Sinkin Sans 400 Regular" pitchFamily="2" charset="77"/>
              </a:rPr>
              <a:t>Niet uitdragen overtuigingen (w.o. religieuze): indirect (Oordeel 2016-45)</a:t>
            </a:r>
          </a:p>
          <a:p>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78914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4693593"/>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CRM: 'Hoofddoekverbod te strenge functie-eis voor griffier'</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(Oordeel 2016-45)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'Rechtspraak houdt vast aan neutraliteit kleding rechter en griffier' (</a:t>
            </a:r>
            <a:r>
              <a:rPr lang="nl-NL" sz="2300" dirty="0">
                <a:solidFill>
                  <a:srgbClr val="182243"/>
                </a:solidFill>
                <a:latin typeface="Sinkin Sans 400 Regular" pitchFamily="2" charset="77"/>
                <a:hlinkClick r:id="rId5"/>
              </a:rPr>
              <a:t>www.rechtspraak.nl/Organisatie-en-contact/Organisatie/Raad-voor-de-rechtspraak/Nieuws/Paginas/College-voor-mensenrechten-rechtbank-mocht-sollicitante-met-hoofddoek-niet-afwijzen.aspx</a:t>
            </a:r>
            <a:r>
              <a:rPr lang="nl-NL" sz="2300" dirty="0">
                <a:solidFill>
                  <a:srgbClr val="182243"/>
                </a:solidFill>
                <a:latin typeface="Sinkin Sans 400 Regular" pitchFamily="2" charset="77"/>
              </a:rPr>
              <a:t>)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110240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4339650"/>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HvJ: Belgische zaak </a:t>
            </a:r>
            <a:r>
              <a:rPr lang="nl-NL" sz="2300" dirty="0" err="1">
                <a:solidFill>
                  <a:srgbClr val="182243"/>
                </a:solidFill>
                <a:latin typeface="Sinkin Sans 400 Regular" pitchFamily="2" charset="77"/>
              </a:rPr>
              <a:t>Achbita</a:t>
            </a:r>
            <a:r>
              <a:rPr lang="nl-NL" sz="2300" dirty="0">
                <a:solidFill>
                  <a:srgbClr val="182243"/>
                </a:solidFill>
                <a:latin typeface="Sinkin Sans 400 Regular" pitchFamily="2" charset="77"/>
              </a:rPr>
              <a:t>  (ECLI:EU:C:2017:203):</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geen direct onderscheid</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legitiem doel: de wil om in de relaties met publieke en particuliere klanten van een beleid van politieke, filosofische en religieuze neutraliteit blijk te geven</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passend als coherent toegepast</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noodzakelijk als verbod enkel geldt voor werknemers met contact met klanten</a:t>
            </a:r>
          </a:p>
          <a:p>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40130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3631763"/>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Slechte verliezer......</a:t>
            </a:r>
            <a:br>
              <a:rPr lang="nl-NL" sz="2300" dirty="0">
                <a:solidFill>
                  <a:srgbClr val="182243"/>
                </a:solidFill>
                <a:latin typeface="Sinkin Sans 400 Regular" pitchFamily="2" charset="77"/>
              </a:rPr>
            </a:b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a:t>
            </a:r>
            <a:r>
              <a:rPr lang="nl-NL" sz="2300" dirty="0">
                <a:solidFill>
                  <a:srgbClr val="182243"/>
                </a:solidFill>
                <a:latin typeface="Sinkin Sans 400 Regular" pitchFamily="2" charset="77"/>
                <a:hlinkClick r:id="rId5"/>
              </a:rPr>
              <a:t>https://mensenrechten.nl/berichten/uitspraak-hof-van-justitie-geen-vrijbrief-om-hoofddoek-van-werkvloer-te-weren</a:t>
            </a:r>
            <a:r>
              <a:rPr lang="nl-NL" sz="2300" dirty="0">
                <a:solidFill>
                  <a:srgbClr val="182243"/>
                </a:solidFill>
                <a:latin typeface="Sinkin Sans 400 Regular" pitchFamily="2" charset="77"/>
              </a:rPr>
              <a:t>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Zie uitgebreid: TAR 2017/99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Maar misschien had het CRM het altijd al bij het juiste eind: zie hierna </a:t>
            </a:r>
            <a:r>
              <a:rPr lang="nl-NL" sz="2300" dirty="0" err="1">
                <a:solidFill>
                  <a:srgbClr val="182243"/>
                </a:solidFill>
                <a:latin typeface="Sinkin Sans 400 Regular" pitchFamily="2" charset="77"/>
              </a:rPr>
              <a:t>Wabe</a:t>
            </a: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29173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2"/>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3"/>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Gelijke behandeling in vogelvlucht</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5047536"/>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Europese grondslag</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Lappendeken van nationale wetten (gesloten stelsel)</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Integratiewet nog steeds in de koelkast</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Uit rechtspraak volgt ook algemene norm van gelijke behandeling o.g.v. goed werkgeverschap (</a:t>
            </a:r>
            <a:r>
              <a:rPr lang="nl-NL" sz="2300" dirty="0" err="1">
                <a:solidFill>
                  <a:srgbClr val="182243"/>
                </a:solidFill>
                <a:latin typeface="Sinkin Sans 400 Regular" pitchFamily="2" charset="77"/>
              </a:rPr>
              <a:t>Agfa</a:t>
            </a:r>
            <a:r>
              <a:rPr lang="nl-NL" sz="2300" dirty="0">
                <a:solidFill>
                  <a:srgbClr val="182243"/>
                </a:solidFill>
                <a:latin typeface="Sinkin Sans 400 Regular" pitchFamily="2" charset="77"/>
              </a:rPr>
              <a:t>-arrest en Parallel Entry/KLM-arrest)</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107707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497986" cy="4339650"/>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CRM: De Nationale Politie discrimineert een politiemedewerkster door haar te verbieden om haar functie (het beantwoorden van het 0900-servicenummer en het opnemen van 3D-aangiften) uit te oefenen in politie uniform, in combinatie met een hoofddoek.</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Oordeel 2017-135 (</a:t>
            </a:r>
            <a:r>
              <a:rPr lang="nl-NL" sz="2300" dirty="0">
                <a:solidFill>
                  <a:srgbClr val="182243"/>
                </a:solidFill>
                <a:latin typeface="Sinkin Sans 400 Regular" pitchFamily="2" charset="77"/>
                <a:hlinkClick r:id="rId5"/>
              </a:rPr>
              <a:t>www.mensenrechten.nl/publicaties/oordelen/2017-135/detail</a:t>
            </a:r>
            <a:r>
              <a:rPr lang="nl-NL" sz="2300" dirty="0">
                <a:solidFill>
                  <a:srgbClr val="182243"/>
                </a:solidFill>
                <a:latin typeface="Sinkin Sans 400 Regular" pitchFamily="2" charset="77"/>
              </a:rPr>
              <a:t>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In lijn met </a:t>
            </a:r>
            <a:r>
              <a:rPr lang="nl-NL" sz="2300" dirty="0" err="1">
                <a:solidFill>
                  <a:srgbClr val="182243"/>
                </a:solidFill>
                <a:latin typeface="Sinkin Sans 400 Regular" pitchFamily="2" charset="77"/>
              </a:rPr>
              <a:t>Achbita</a:t>
            </a:r>
            <a:r>
              <a:rPr lang="nl-NL" sz="2300" dirty="0">
                <a:solidFill>
                  <a:srgbClr val="182243"/>
                </a:solidFill>
                <a:latin typeface="Sinkin Sans 400 Regular" pitchFamily="2" charset="77"/>
              </a:rPr>
              <a:t>? </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38333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7171194"/>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HvJ EU 15 juli 2021, C-804/18, </a:t>
            </a:r>
            <a:r>
              <a:rPr lang="nl-NL" sz="2300" dirty="0" err="1">
                <a:solidFill>
                  <a:srgbClr val="182243"/>
                </a:solidFill>
                <a:latin typeface="Sinkin Sans 400 Regular" pitchFamily="2" charset="77"/>
              </a:rPr>
              <a:t>Wabe</a:t>
            </a:r>
            <a:r>
              <a:rPr lang="nl-NL" sz="2300" dirty="0">
                <a:solidFill>
                  <a:srgbClr val="182243"/>
                </a:solidFill>
                <a:latin typeface="Sinkin Sans 400 Regular" pitchFamily="2" charset="77"/>
              </a:rPr>
              <a:t> (ECLI:EU:C</a:t>
            </a:r>
            <a:r>
              <a:rPr lang="nl-NL" sz="2300">
                <a:solidFill>
                  <a:srgbClr val="182243"/>
                </a:solidFill>
                <a:latin typeface="Sinkin Sans 400 Regular" pitchFamily="2" charset="77"/>
              </a:rPr>
              <a:t>:2021:594):</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werkneemster is orthopedagogisch verzorgster op een kinderdagverblijf en draagt een hoofddoek</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werkgever streeft neutraliteit na. Dienstinstructie werkgever: geen politieke, levensbeschouwelijke of religieuze uitingen. Geen zichtbare tekens</a:t>
            </a:r>
          </a:p>
          <a:p>
            <a:pPr marL="342900" indent="-342900">
              <a:buFont typeface="Arial" panose="020B0604020202020204" pitchFamily="34" charset="0"/>
              <a:buChar char="•"/>
            </a:pPr>
            <a:r>
              <a:rPr lang="nl-NL" sz="2300" dirty="0">
                <a:solidFill>
                  <a:srgbClr val="182243"/>
                </a:solidFill>
                <a:latin typeface="Sinkin Sans 400 Regular" pitchFamily="2" charset="77"/>
              </a:rPr>
              <a:t>HvJ EU:</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indirect onderscheid</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legitiem doel: wens om blijk te geven van neutraliteit </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a:t>
            </a:r>
            <a:r>
              <a:rPr lang="nl-NL" sz="2300" b="1" u="sng" dirty="0">
                <a:solidFill>
                  <a:srgbClr val="182243"/>
                </a:solidFill>
                <a:latin typeface="Sinkin Sans 400 Regular" pitchFamily="2" charset="77"/>
              </a:rPr>
              <a:t>MAAR</a:t>
            </a:r>
            <a:r>
              <a:rPr lang="nl-NL" sz="2300" dirty="0">
                <a:solidFill>
                  <a:srgbClr val="182243"/>
                </a:solidFill>
                <a:latin typeface="Sinkin Sans 400 Regular" pitchFamily="2" charset="77"/>
              </a:rPr>
              <a:t>: wens alleen om neutraliteitsbeleid te voeren niet (meer) voldoende! Er moet sprake zijn van een “werkelijke behoefte” van de werkgever, die hij moet aantonen</a:t>
            </a:r>
          </a:p>
          <a:p>
            <a:br>
              <a:rPr lang="nl-NL" sz="2300" dirty="0">
                <a:solidFill>
                  <a:srgbClr val="182243"/>
                </a:solidFill>
                <a:latin typeface="Sinkin Sans 400 Regular" pitchFamily="2" charset="77"/>
              </a:rPr>
            </a:b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196124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9383812" cy="6817251"/>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Vervolg HvJ EU 15 juli 2021, C-804/18, </a:t>
            </a:r>
            <a:r>
              <a:rPr lang="nl-NL" sz="2300" dirty="0" err="1">
                <a:solidFill>
                  <a:srgbClr val="182243"/>
                </a:solidFill>
                <a:latin typeface="Sinkin Sans 400 Regular" pitchFamily="2" charset="77"/>
              </a:rPr>
              <a:t>Wabe</a:t>
            </a:r>
            <a:r>
              <a:rPr lang="nl-NL" sz="2300" dirty="0">
                <a:solidFill>
                  <a:srgbClr val="182243"/>
                </a:solidFill>
                <a:latin typeface="Sinkin Sans 400 Regular" pitchFamily="2" charset="77"/>
              </a:rPr>
              <a:t> (ECLI:EU:C:2021:549):</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Voor vraag op sprake is van werkelijke behoefte rekening houden met:</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1. de rechten en legitieme verwachtingen van klanten of gebruikers (is wat anders dan discriminatoire klachten van klanten) </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2. of de werkgever kan bewijzen dat zijn vrijheid van ondernemerschap zonder neutraliteitsbeleid zou worden aangetast, omdat hij – gezien de aard of context van zijn activiteiten – nadelige gevolgen zou ondervinden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Neutraliteitsbeleid moet (nog steeds) daadwerkelijk coherent en systematisch worden nagestreefd en niet verder gaan dan strikt noodzakelijk. Laatste houdt met name dat verbod in verhouding moet staan tot de nadelige gevolgen die werkgever probeert te vermijden</a:t>
            </a:r>
            <a:br>
              <a:rPr lang="nl-NL" sz="2300" dirty="0">
                <a:solidFill>
                  <a:srgbClr val="182243"/>
                </a:solidFill>
                <a:latin typeface="Sinkin Sans 400 Regular" pitchFamily="2" charset="77"/>
              </a:rPr>
            </a:b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20756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9383812" cy="5047536"/>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HvJ EU 15 juli 2021, C-341/19, Müller (ECLI:EU:C:2021:549):</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werkneemster is verkoopadviseur en caissière en draagt een hoofddoek</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werkgever streeft neutraliteit na. Interne richtlijn werkgever: geen grote, opvallende, politieke, levensbeschouwelijke of religieuze tekens op het werk</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in het verleden verschillende conflicten tussen werknemers die te wijten waren aan verschillen in religie en cultuur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40599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9383812" cy="6109365"/>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HvJ EU 15 juli 2021, C-341/19, Müller (ECLI:EU:C:2021:549):</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HvJ:</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legitiem doel: wens om blijk te geven van neutraliteit </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moet gaan om een werkelijke behoefte (zie </a:t>
            </a:r>
            <a:r>
              <a:rPr lang="nl-NL" sz="2300" dirty="0" err="1">
                <a:solidFill>
                  <a:srgbClr val="182243"/>
                </a:solidFill>
                <a:latin typeface="Sinkin Sans 400 Regular" pitchFamily="2" charset="77"/>
              </a:rPr>
              <a:t>Wabe</a:t>
            </a:r>
            <a:r>
              <a:rPr lang="nl-NL" sz="2300" dirty="0">
                <a:solidFill>
                  <a:srgbClr val="182243"/>
                </a:solidFill>
                <a:latin typeface="Sinkin Sans 400 Regular" pitchFamily="2" charset="77"/>
              </a:rPr>
              <a:t>)</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vermijden sociale conflicten, als een neutrale opstelling naar klanten toe, kan een werkelijke behoefte van de werkgever zijn. Aan werkgever om dit te bewijzen </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 neutraliteitsbeleid kan alleen doeltreffend zijn als niet alleen grote tekens, maar iedere zichtbare uiting van politieke, levensbeschouwelijke of religieuze overtuiging niet is toegestaan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192741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9383812" cy="3277820"/>
          </a:xfrm>
          <a:prstGeom prst="rect">
            <a:avLst/>
          </a:prstGeom>
          <a:noFill/>
        </p:spPr>
        <p:txBody>
          <a:bodyPr wrap="square" rtlCol="0">
            <a:spAutoFit/>
          </a:bodyPr>
          <a:lstStyle/>
          <a:p>
            <a:pPr marL="342900" indent="-342900">
              <a:buFont typeface="Arial" panose="020B0604020202020204" pitchFamily="34" charset="0"/>
              <a:buChar char="•"/>
            </a:pPr>
            <a:r>
              <a:rPr lang="nl-NL" sz="2300" dirty="0" err="1">
                <a:solidFill>
                  <a:srgbClr val="182243"/>
                </a:solidFill>
                <a:latin typeface="Sinkin Sans 400 Regular" pitchFamily="2" charset="77"/>
              </a:rPr>
              <a:t>HvJ</a:t>
            </a:r>
            <a:r>
              <a:rPr lang="nl-NL" sz="2300" dirty="0">
                <a:solidFill>
                  <a:srgbClr val="182243"/>
                </a:solidFill>
                <a:latin typeface="Sinkin Sans 400 Regular" pitchFamily="2" charset="77"/>
              </a:rPr>
              <a:t> EU 13 oktober 2022, C-344/20 (ECLI:EU:C:2022:774), JAR 2022/289:</a:t>
            </a:r>
            <a:br>
              <a:rPr lang="nl-NL" sz="2300" dirty="0">
                <a:solidFill>
                  <a:srgbClr val="182243"/>
                </a:solidFill>
                <a:latin typeface="Sinkin Sans 400 Regular" pitchFamily="2" charset="77"/>
              </a:rPr>
            </a:b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“41. Deze uitlegging is ingegeven door het streven om tolerantie, respect en acceptatie van meer diversiteit principieel aan te moedigen en om te voorkomen dat een neutraliteitsbeleid binnen de onderneming wordt misbruikt ten nadele van werknemers die vanwege religieuze geboden bepaalde kledingvoorschriften volgen.”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258163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Casus 3: werken met hoofddoek</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428514" cy="7171194"/>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Betrokkene kan zich wenden tot:</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1. Een antidiscriminatiebureau (ABD) – bemiddeling, hulp</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2. CRM – oordeel </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3. Civiele rechter – bindende uitspraak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Civiele rechter kan (materiele en immateriële) schadevergoeding toekennen (JAR 2016/143) </a:t>
            </a:r>
          </a:p>
          <a:p>
            <a:pPr marL="342900" indent="-342900">
              <a:buFont typeface="Arial" panose="020B0604020202020204" pitchFamily="34" charset="0"/>
              <a:buChar char="•"/>
            </a:pPr>
            <a:r>
              <a:rPr lang="nl-NL" sz="2300" dirty="0">
                <a:solidFill>
                  <a:srgbClr val="182243"/>
                </a:solidFill>
                <a:latin typeface="Sinkin Sans 400 Regular" pitchFamily="2" charset="77"/>
              </a:rPr>
              <a:t>Is er hier wel schade en – zo ja – causaal verband tussen schade en onrechtmatig handelen?</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Billijke vergoeding (art. 7:673 lid 9 BW). Of exclusief billijke vergoeding (en dus vervaltermijn van 3 maanden)? Zie bijv.: JAR 2018/96 en ECLI:NL:RBOBR:2020:507</a:t>
            </a:r>
          </a:p>
          <a:p>
            <a:br>
              <a:rPr lang="nl-NL" sz="2300" dirty="0">
                <a:solidFill>
                  <a:srgbClr val="182243"/>
                </a:solidFill>
                <a:latin typeface="Sinkin Sans 400 Regular" pitchFamily="2" charset="77"/>
              </a:rPr>
            </a:b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23287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Pleidooi </a:t>
            </a:r>
          </a:p>
        </p:txBody>
      </p:sp>
    </p:spTree>
    <p:extLst>
      <p:ext uri="{BB962C8B-B14F-4D97-AF65-F5344CB8AC3E}">
        <p14:creationId xmlns:p14="http://schemas.microsoft.com/office/powerpoint/2010/main" val="83009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5"/>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6"/>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err="1">
                <a:solidFill>
                  <a:srgbClr val="61829C"/>
                </a:solidFill>
                <a:latin typeface="Sinkin Sans 400 Regular" pitchFamily="2" charset="77"/>
              </a:rPr>
              <a:t>Papadag</a:t>
            </a:r>
            <a:endParaRPr lang="nl-NL" sz="3000" dirty="0">
              <a:solidFill>
                <a:srgbClr val="61829C"/>
              </a:solidFill>
              <a:latin typeface="Sinkin Sans 400 Regular" pitchFamily="2" charset="77"/>
            </a:endParaRPr>
          </a:p>
        </p:txBody>
      </p:sp>
      <p:pic>
        <p:nvPicPr>
          <p:cNvPr id="6" name="Video 4">
            <a:hlinkClick r:id="" action="ppaction://media"/>
            <a:extLst>
              <a:ext uri="{FF2B5EF4-FFF2-40B4-BE49-F238E27FC236}">
                <a16:creationId xmlns:a16="http://schemas.microsoft.com/office/drawing/2014/main" id="{DA0C47EC-BA8A-E943-BF59-FEABC82856D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67188" y="0"/>
            <a:ext cx="3857625" cy="6858000"/>
          </a:xfrm>
          <a:prstGeom prst="rect">
            <a:avLst/>
          </a:prstGeom>
        </p:spPr>
      </p:pic>
    </p:spTree>
    <p:extLst>
      <p:ext uri="{BB962C8B-B14F-4D97-AF65-F5344CB8AC3E}">
        <p14:creationId xmlns:p14="http://schemas.microsoft.com/office/powerpoint/2010/main" val="16884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01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repeatCount="indefinite"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Vorige maand in het nieuws</a:t>
            </a:r>
          </a:p>
        </p:txBody>
      </p:sp>
      <p:pic>
        <p:nvPicPr>
          <p:cNvPr id="4" name="Afbeelding 3">
            <a:extLst>
              <a:ext uri="{FF2B5EF4-FFF2-40B4-BE49-F238E27FC236}">
                <a16:creationId xmlns:a16="http://schemas.microsoft.com/office/drawing/2014/main" id="{88CCFE6F-D495-5D29-96A6-CA03820F66B2}"/>
              </a:ext>
            </a:extLst>
          </p:cNvPr>
          <p:cNvPicPr>
            <a:picLocks noChangeAspect="1"/>
          </p:cNvPicPr>
          <p:nvPr/>
        </p:nvPicPr>
        <p:blipFill>
          <a:blip r:embed="rId5"/>
          <a:stretch>
            <a:fillRect/>
          </a:stretch>
        </p:blipFill>
        <p:spPr>
          <a:xfrm>
            <a:off x="3573449" y="1913919"/>
            <a:ext cx="5042052" cy="4521224"/>
          </a:xfrm>
          <a:prstGeom prst="rect">
            <a:avLst/>
          </a:prstGeom>
        </p:spPr>
      </p:pic>
    </p:spTree>
    <p:extLst>
      <p:ext uri="{BB962C8B-B14F-4D97-AF65-F5344CB8AC3E}">
        <p14:creationId xmlns:p14="http://schemas.microsoft.com/office/powerpoint/2010/main" val="227088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2"/>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3"/>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Grondwet</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5047536"/>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Artikel 1 GW: </a:t>
            </a:r>
            <a:br>
              <a:rPr lang="nl-NL" sz="2300" dirty="0">
                <a:solidFill>
                  <a:srgbClr val="182243"/>
                </a:solidFill>
                <a:latin typeface="Sinkin Sans 400 Regular" pitchFamily="2" charset="77"/>
              </a:rPr>
            </a:b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“Allen die zich in Nederland bevinden, worden in gelijke gevallen gelijk behandeld. Discriminatie wegens godsdienst, levensovertuiging, politieke gezindheid, ras, geslacht of op welke grond dan ook, is niet toegestaan.” (onderstreping RvA)</a:t>
            </a:r>
            <a:br>
              <a:rPr lang="nl-NL" sz="2300" dirty="0">
                <a:solidFill>
                  <a:srgbClr val="182243"/>
                </a:solidFill>
                <a:latin typeface="Sinkin Sans 400 Regular" pitchFamily="2" charset="77"/>
              </a:rPr>
            </a:b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Zie ook: art. 26 Internationaal Verdrag inzake burgerrechten en politieke rechten (IVBPR)</a:t>
            </a: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84903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000" b="0" i="0" u="none" strike="noStrike" kern="1200" cap="none" spc="0" normalizeH="0" baseline="0" noProof="0" dirty="0">
                <a:ln>
                  <a:noFill/>
                </a:ln>
                <a:solidFill>
                  <a:srgbClr val="61829C"/>
                </a:solidFill>
                <a:effectLst/>
                <a:uLnTx/>
                <a:uFillTx/>
                <a:latin typeface="Sinkin Sans 400 Regular" pitchFamily="2" charset="77"/>
                <a:ea typeface="+mn-ea"/>
                <a:cs typeface="+mn-cs"/>
              </a:rPr>
              <a:t>Europese regels</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6309420"/>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rgbClr val="182243"/>
                </a:solidFill>
                <a:latin typeface="Sinkin Sans 400 Regular" pitchFamily="2" charset="77"/>
              </a:rPr>
              <a:t>Artikel 157 lid 4 VWEU: Het beginsel van gelijke behandeling belet niet dat een lidstaat, om volledige gelijkheid van mannen en vrouwen in het beroepsleven in de praktijk te verzekeren, maatregelen handhaaft of aanneemt waarbij </a:t>
            </a:r>
            <a:r>
              <a:rPr lang="nl-NL" sz="2000" dirty="0" err="1">
                <a:solidFill>
                  <a:srgbClr val="182243"/>
                </a:solidFill>
                <a:latin typeface="Sinkin Sans 400 Regular" pitchFamily="2" charset="77"/>
              </a:rPr>
              <a:t>speciﬁeke</a:t>
            </a:r>
            <a:r>
              <a:rPr lang="nl-NL" sz="2000" dirty="0">
                <a:solidFill>
                  <a:srgbClr val="182243"/>
                </a:solidFill>
                <a:latin typeface="Sinkin Sans 400 Regular" pitchFamily="2" charset="77"/>
              </a:rPr>
              <a:t> voordelen worden ingesteld om de uitoefening van een beroepsactiviteit door het ondervertegenwoordigde geslacht te vergemakkelijken of om nadelen in de beroepsloopbaan te voorkomen of te compenseren.</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Artikel 3 richtlijn 2006/54 (voorheen: art. 2 lid 4 richtlijn 76/207)</a:t>
            </a:r>
            <a:br>
              <a:rPr lang="nl-NL" sz="2000" dirty="0">
                <a:solidFill>
                  <a:srgbClr val="182243"/>
                </a:solidFill>
                <a:latin typeface="Sinkin Sans 400 Regular" pitchFamily="2" charset="77"/>
              </a:rPr>
            </a:br>
            <a:r>
              <a:rPr lang="nl-NL" sz="2000" b="1" dirty="0">
                <a:solidFill>
                  <a:srgbClr val="182243"/>
                </a:solidFill>
                <a:latin typeface="Sinkin Sans 400 Regular" pitchFamily="2" charset="77"/>
              </a:rPr>
              <a:t>Positieve maatregelen</a:t>
            </a:r>
            <a:br>
              <a:rPr lang="nl-NL" sz="2000" dirty="0">
                <a:solidFill>
                  <a:srgbClr val="182243"/>
                </a:solidFill>
                <a:latin typeface="Sinkin Sans 400 Regular" pitchFamily="2" charset="77"/>
              </a:rPr>
            </a:br>
            <a:r>
              <a:rPr lang="nl-NL" sz="2000" dirty="0">
                <a:solidFill>
                  <a:srgbClr val="182243"/>
                </a:solidFill>
                <a:latin typeface="Sinkin Sans 400 Regular" pitchFamily="2" charset="77"/>
              </a:rPr>
              <a:t>De lidstaten kunnen maatregelen in de zin van artikel 141, lid 4, van het Verdrag, handhaven of aannemen om volledige gelijkheid in de praktijk tussen mannen en vrouwen in het beroepsleven te waarborgen.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274838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000" b="0" i="0" u="none" strike="noStrike" kern="1200" cap="none" spc="0" normalizeH="0" baseline="0" noProof="0" dirty="0">
                <a:ln>
                  <a:noFill/>
                </a:ln>
                <a:solidFill>
                  <a:srgbClr val="61829C"/>
                </a:solidFill>
                <a:effectLst/>
                <a:uLnTx/>
                <a:uFillTx/>
                <a:latin typeface="Sinkin Sans 400 Regular" pitchFamily="2" charset="77"/>
                <a:ea typeface="+mn-ea"/>
                <a:cs typeface="+mn-cs"/>
              </a:rPr>
              <a:t>Europese regels</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6001643"/>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rgbClr val="182243"/>
                </a:solidFill>
                <a:latin typeface="Sinkin Sans 400 Regular" pitchFamily="2" charset="77"/>
              </a:rPr>
              <a:t>Artikel 7 (kader)richtlijn 2000/78:</a:t>
            </a:r>
            <a:br>
              <a:rPr lang="nl-NL" sz="2000" dirty="0">
                <a:solidFill>
                  <a:srgbClr val="182243"/>
                </a:solidFill>
                <a:latin typeface="Sinkin Sans 400 Regular" pitchFamily="2" charset="77"/>
              </a:rPr>
            </a:br>
            <a:r>
              <a:rPr lang="nl-NL" sz="2000" dirty="0">
                <a:solidFill>
                  <a:srgbClr val="182243"/>
                </a:solidFill>
                <a:latin typeface="Sinkin Sans 400 Regular" pitchFamily="2" charset="77"/>
              </a:rPr>
              <a:t>Positieve acties en specifieke maatregelen</a:t>
            </a:r>
            <a:br>
              <a:rPr lang="nl-NL" sz="2000" dirty="0">
                <a:solidFill>
                  <a:srgbClr val="182243"/>
                </a:solidFill>
                <a:latin typeface="Sinkin Sans 400 Regular" pitchFamily="2" charset="77"/>
              </a:rPr>
            </a:br>
            <a:r>
              <a:rPr lang="nl-NL" sz="2000" dirty="0">
                <a:solidFill>
                  <a:srgbClr val="182243"/>
                </a:solidFill>
                <a:latin typeface="Sinkin Sans 400 Regular" pitchFamily="2" charset="77"/>
              </a:rPr>
              <a:t>1. Het beginsel van gelijke behandeling belet niet dat een lidstaat, om volledige gelijkheid in het beroepsleven te waarborgen, specifieke maatregelen handhaaft of treft om de nadelen verband houdende met een van de in artikel 1 genoemde gronden te voorkomen of te compenseren.</a:t>
            </a:r>
            <a:br>
              <a:rPr lang="nl-NL" sz="2000" dirty="0">
                <a:solidFill>
                  <a:srgbClr val="182243"/>
                </a:solidFill>
                <a:latin typeface="Sinkin Sans 400 Regular" pitchFamily="2" charset="77"/>
              </a:rPr>
            </a:br>
            <a:r>
              <a:rPr lang="nl-NL" sz="2000" dirty="0">
                <a:solidFill>
                  <a:srgbClr val="182243"/>
                </a:solidFill>
                <a:latin typeface="Sinkin Sans 400 Regular" pitchFamily="2" charset="77"/>
              </a:rPr>
              <a:t>2. Met betrekking tot personen met een handicap vormt het beginsel van gelijke behandeling geen beletsel voor het recht van de lidstaten om maatregelen te handhaven of vast te stellen ter bescherming van de gezondheid en de veiligheid op de arbeidsplek, noch voor maatregelen die erop gericht zijn om voorzieningen of faciliteiten te scheppen of te handhaven om de opneming van personen met een handicap in het arbeidsproces te behouden of te bevorderen.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94678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000" b="0" i="0" u="none" strike="noStrike" kern="1200" cap="none" spc="0" normalizeH="0" baseline="0" noProof="0" dirty="0">
                <a:ln>
                  <a:noFill/>
                </a:ln>
                <a:solidFill>
                  <a:srgbClr val="61829C"/>
                </a:solidFill>
                <a:effectLst/>
                <a:uLnTx/>
                <a:uFillTx/>
                <a:latin typeface="Sinkin Sans 400 Regular" pitchFamily="2" charset="77"/>
                <a:ea typeface="+mn-ea"/>
                <a:cs typeface="+mn-cs"/>
              </a:rPr>
              <a:t>VN Vrouwenverdrag</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5693866"/>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rgbClr val="182243"/>
                </a:solidFill>
                <a:latin typeface="Sinkin Sans 400 Regular" pitchFamily="2" charset="77"/>
              </a:rPr>
              <a:t>Artikel 4 lid 1 VN Vrouwenverdrag:</a:t>
            </a:r>
            <a:br>
              <a:rPr lang="nl-NL" sz="2000" dirty="0">
                <a:solidFill>
                  <a:srgbClr val="182243"/>
                </a:solidFill>
                <a:latin typeface="Sinkin Sans 400 Regular" pitchFamily="2" charset="77"/>
              </a:rPr>
            </a:br>
            <a:br>
              <a:rPr lang="nl-NL" sz="2000" dirty="0">
                <a:solidFill>
                  <a:srgbClr val="182243"/>
                </a:solidFill>
                <a:latin typeface="Sinkin Sans 400 Regular" pitchFamily="2" charset="77"/>
              </a:rPr>
            </a:br>
            <a:r>
              <a:rPr lang="nl-NL" sz="2000" i="1" dirty="0">
                <a:solidFill>
                  <a:srgbClr val="182243"/>
                </a:solidFill>
                <a:latin typeface="Sinkin Sans 400 Regular" pitchFamily="2" charset="77"/>
              </a:rPr>
              <a:t>Positieve actie</a:t>
            </a:r>
            <a:br>
              <a:rPr lang="nl-NL" sz="2000" i="1" dirty="0">
                <a:solidFill>
                  <a:srgbClr val="182243"/>
                </a:solidFill>
                <a:latin typeface="Sinkin Sans 400 Regular" pitchFamily="2" charset="77"/>
              </a:rPr>
            </a:br>
            <a:br>
              <a:rPr lang="nl-NL" sz="2000" dirty="0">
                <a:solidFill>
                  <a:srgbClr val="182243"/>
                </a:solidFill>
                <a:latin typeface="Sinkin Sans 400 Regular" pitchFamily="2" charset="77"/>
              </a:rPr>
            </a:br>
            <a:r>
              <a:rPr lang="nl-NL" sz="2000" dirty="0">
                <a:solidFill>
                  <a:srgbClr val="182243"/>
                </a:solidFill>
                <a:latin typeface="Sinkin Sans 400 Regular" pitchFamily="2" charset="77"/>
              </a:rPr>
              <a:t>1. Wanneer de Staten die partij zijn bij dit Verdrag, tijdelijk bijzondere maatregelen treffen die zijn gericht op versnelling van feitelijke gelijkstelling van mannen en vrouwen wordt dit niet beschouwd als discriminatie, als omschreven in dit Verdrag, maar het mag geenszins leiden tot handhaving van ongelijke of afzonderlijke normen; deze maatregelen dienen buiten werking te worden gesteld zodra de doelstellingen ter zake van gelijke kansen en gelijke behandeling zijn verwezenlijkt.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345693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84775"/>
          </a:xfrm>
          <a:prstGeom prst="rect">
            <a:avLst/>
          </a:prstGeom>
          <a:noFill/>
        </p:spPr>
        <p:txBody>
          <a:bodyPr wrap="square" rtlCol="0">
            <a:spAutoFit/>
          </a:bodyPr>
          <a:lstStyle/>
          <a:p>
            <a:pPr lvl="0">
              <a:defRPr/>
            </a:pPr>
            <a:r>
              <a:rPr lang="nl-NL" sz="3200" dirty="0">
                <a:solidFill>
                  <a:srgbClr val="61829C"/>
                </a:solidFill>
                <a:latin typeface="Sinkin Sans 400 Regular" pitchFamily="2" charset="77"/>
              </a:rPr>
              <a:t>Relevante Europese rechtspraak</a:t>
            </a:r>
            <a:endParaRPr kumimoji="0" lang="nl-NL" sz="3000" b="0" i="0" u="none" strike="noStrike" kern="1200" cap="none" spc="0" normalizeH="0" baseline="0" noProof="0" dirty="0">
              <a:ln>
                <a:noFill/>
              </a:ln>
              <a:solidFill>
                <a:srgbClr val="61829C"/>
              </a:solidFill>
              <a:effectLst/>
              <a:uLnTx/>
              <a:uFillTx/>
              <a:latin typeface="Sinkin Sans 400 Regular" pitchFamily="2" charset="77"/>
              <a:ea typeface="+mn-ea"/>
              <a:cs typeface="+mn-cs"/>
            </a:endParaRP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5078313"/>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rgbClr val="182243"/>
                </a:solidFill>
                <a:latin typeface="Sinkin Sans 400 Regular" pitchFamily="2" charset="77"/>
              </a:rPr>
              <a:t>Kalanke-arrest (JAR 1995/234): art. 2 lid 4 richtlijn 76/207 restrictief uitleggen. Regelingen die vrouwen een absoluut voordeel geven bij benoemingen en promoties gaan te ver.</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Arresten </a:t>
            </a:r>
            <a:r>
              <a:rPr lang="nl-NL" sz="2000" dirty="0" err="1">
                <a:solidFill>
                  <a:srgbClr val="182243"/>
                </a:solidFill>
                <a:latin typeface="Sinkin Sans 400 Regular" pitchFamily="2" charset="77"/>
              </a:rPr>
              <a:t>Badeck</a:t>
            </a:r>
            <a:r>
              <a:rPr lang="nl-NL" sz="2000" dirty="0">
                <a:solidFill>
                  <a:srgbClr val="182243"/>
                </a:solidFill>
                <a:latin typeface="Sinkin Sans 400 Regular" pitchFamily="2" charset="77"/>
              </a:rPr>
              <a:t> (JAR 2000/104) en </a:t>
            </a:r>
            <a:r>
              <a:rPr lang="nl-NL" sz="2000" dirty="0" err="1">
                <a:solidFill>
                  <a:srgbClr val="182243"/>
                </a:solidFill>
                <a:latin typeface="Sinkin Sans 400 Regular" pitchFamily="2" charset="77"/>
              </a:rPr>
              <a:t>Abrahamsson</a:t>
            </a:r>
            <a:r>
              <a:rPr lang="nl-NL" sz="2000" dirty="0">
                <a:solidFill>
                  <a:srgbClr val="182243"/>
                </a:solidFill>
                <a:latin typeface="Sinkin Sans 400 Regular" pitchFamily="2" charset="77"/>
              </a:rPr>
              <a:t> en Anderson (JAR 2000/194): aan vrouwen mag voorrang worden verleend voor een bepaalde positie als (1) sprake is van (vrijwel) gelijkwaardige kwalificaties en (2) de beoordeling objectief plaatsvindt en rekening houdt met de bijzondere persoonlijke situatie van alle sollicitanten.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10543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000" b="0" i="0" u="none" strike="noStrike" kern="1200" cap="none" spc="0" normalizeH="0" baseline="0" noProof="0" dirty="0">
                <a:ln>
                  <a:noFill/>
                </a:ln>
                <a:solidFill>
                  <a:srgbClr val="61829C"/>
                </a:solidFill>
                <a:effectLst/>
                <a:uLnTx/>
                <a:uFillTx/>
                <a:latin typeface="Sinkin Sans 400 Regular" pitchFamily="2" charset="77"/>
                <a:ea typeface="+mn-ea"/>
                <a:cs typeface="+mn-cs"/>
              </a:rPr>
              <a:t>Voorkeursbeleid: 5 voorwaarden CRM</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707886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venir Next LT Pro"/>
                <a:ea typeface="+mn-ea"/>
                <a:cs typeface="+mn-cs"/>
              </a:rPr>
              <a:t>1. </a:t>
            </a:r>
            <a:r>
              <a:rPr kumimoji="0" lang="nl-NL" sz="1800" b="1" i="0" u="none" strike="noStrike" kern="1200" cap="none" spc="0" normalizeH="0" baseline="0" noProof="0" dirty="0">
                <a:ln>
                  <a:noFill/>
                </a:ln>
                <a:solidFill>
                  <a:srgbClr val="000000"/>
                </a:solidFill>
                <a:effectLst/>
                <a:uLnTx/>
                <a:uFillTx/>
                <a:latin typeface="Avenir Next LT Pro"/>
                <a:ea typeface="+mn-ea"/>
                <a:cs typeface="+mn-cs"/>
              </a:rPr>
              <a:t>Legitiem doel</a:t>
            </a:r>
            <a:r>
              <a:rPr kumimoji="0" lang="nl-NL" sz="1800" b="0" i="0" u="none" strike="noStrike" kern="1200" cap="none" spc="0" normalizeH="0" baseline="0" noProof="0" dirty="0">
                <a:ln>
                  <a:noFill/>
                </a:ln>
                <a:solidFill>
                  <a:srgbClr val="000000"/>
                </a:solidFill>
                <a:effectLst/>
                <a:uLnTx/>
                <a:uFillTx/>
                <a:latin typeface="Avenir Next LT Pro"/>
                <a:ea typeface="+mn-ea"/>
                <a:cs typeface="+mn-cs"/>
              </a:rPr>
              <a:t>. Het doel van het voorkeursbeleid moet zijn dat beoogd wordt de achtergestelde groep in een bevoorrechte positie te plaatsen om feitelijke ongelijkheden op te heffen of te verminderen.</a:t>
            </a:r>
            <a:br>
              <a:rPr kumimoji="0" lang="nl-NL" sz="1800" b="0" i="0" u="none" strike="noStrike" kern="1200" cap="none" spc="0" normalizeH="0" baseline="0" noProof="0" dirty="0">
                <a:ln>
                  <a:noFill/>
                </a:ln>
                <a:solidFill>
                  <a:srgbClr val="000000"/>
                </a:solidFill>
                <a:effectLst/>
                <a:uLnTx/>
                <a:uFillTx/>
                <a:latin typeface="Avenir Next LT Pro"/>
                <a:ea typeface="+mn-ea"/>
                <a:cs typeface="+mn-cs"/>
              </a:rPr>
            </a:br>
            <a:r>
              <a:rPr kumimoji="0" lang="nl-NL" sz="1800" b="0" i="0" u="none" strike="noStrike" kern="1200" cap="none" spc="0" normalizeH="0" baseline="0" noProof="0" dirty="0">
                <a:ln>
                  <a:noFill/>
                </a:ln>
                <a:solidFill>
                  <a:srgbClr val="000000"/>
                </a:solidFill>
                <a:effectLst/>
                <a:uLnTx/>
                <a:uFillTx/>
                <a:latin typeface="Avenir Next LT Pro"/>
                <a:ea typeface="+mn-ea"/>
                <a:cs typeface="+mn-cs"/>
              </a:rPr>
              <a:t>2. </a:t>
            </a:r>
            <a:r>
              <a:rPr kumimoji="0" lang="nl-NL" sz="1800" b="1" i="0" u="none" strike="noStrike" kern="1200" cap="none" spc="0" normalizeH="0" baseline="0" noProof="0" dirty="0">
                <a:ln>
                  <a:noFill/>
                </a:ln>
                <a:solidFill>
                  <a:srgbClr val="000000"/>
                </a:solidFill>
                <a:effectLst/>
                <a:uLnTx/>
                <a:uFillTx/>
                <a:latin typeface="Avenir Next LT Pro"/>
                <a:ea typeface="+mn-ea"/>
                <a:cs typeface="+mn-cs"/>
              </a:rPr>
              <a:t>De eis van aantoonbare achterstand.</a:t>
            </a:r>
            <a:r>
              <a:rPr kumimoji="0" lang="nl-NL" sz="1800" b="0" i="0" u="none" strike="noStrike" kern="1200" cap="none" spc="0" normalizeH="0" baseline="0" noProof="0" dirty="0">
                <a:ln>
                  <a:noFill/>
                </a:ln>
                <a:solidFill>
                  <a:srgbClr val="000000"/>
                </a:solidFill>
                <a:effectLst/>
                <a:uLnTx/>
                <a:uFillTx/>
                <a:latin typeface="Avenir Next LT Pro"/>
                <a:ea typeface="+mn-ea"/>
                <a:cs typeface="+mn-cs"/>
              </a:rPr>
              <a:t> De achterstand moet worden aangetoond, waarbij de achterstand moet worden gerelateerd aan het beschikbare aanbod.</a:t>
            </a:r>
            <a:br>
              <a:rPr kumimoji="0" lang="nl-NL" sz="1800" b="0" i="0" u="none" strike="noStrike" kern="1200" cap="none" spc="0" normalizeH="0" baseline="0" noProof="0" dirty="0">
                <a:ln>
                  <a:noFill/>
                </a:ln>
                <a:solidFill>
                  <a:srgbClr val="000000"/>
                </a:solidFill>
                <a:effectLst/>
                <a:uLnTx/>
                <a:uFillTx/>
                <a:latin typeface="Avenir Next LT Pro"/>
                <a:ea typeface="+mn-ea"/>
                <a:cs typeface="+mn-cs"/>
              </a:rPr>
            </a:br>
            <a:r>
              <a:rPr kumimoji="0" lang="nl-NL" sz="1800" b="0" i="0" u="none" strike="noStrike" kern="1200" cap="none" spc="0" normalizeH="0" baseline="0" noProof="0" dirty="0">
                <a:ln>
                  <a:noFill/>
                </a:ln>
                <a:solidFill>
                  <a:srgbClr val="000000"/>
                </a:solidFill>
                <a:effectLst/>
                <a:uLnTx/>
                <a:uFillTx/>
                <a:latin typeface="Avenir Next LT Pro"/>
                <a:ea typeface="+mn-ea"/>
                <a:cs typeface="+mn-cs"/>
              </a:rPr>
              <a:t>3. </a:t>
            </a:r>
            <a:r>
              <a:rPr kumimoji="0" lang="nl-NL" sz="1800" b="1" i="0" u="none" strike="noStrike" kern="1200" cap="none" spc="0" normalizeH="0" baseline="0" noProof="0" dirty="0">
                <a:ln>
                  <a:noFill/>
                </a:ln>
                <a:solidFill>
                  <a:srgbClr val="000000"/>
                </a:solidFill>
                <a:effectLst/>
                <a:uLnTx/>
                <a:uFillTx/>
                <a:latin typeface="Avenir Next LT Pro"/>
                <a:ea typeface="+mn-ea"/>
                <a:cs typeface="+mn-cs"/>
              </a:rPr>
              <a:t>Het kenbaarheidsvereiste.</a:t>
            </a:r>
            <a:r>
              <a:rPr kumimoji="0" lang="nl-NL" sz="1800" b="0" i="0" u="none" strike="noStrike" kern="1200" cap="none" spc="0" normalizeH="0" baseline="0" noProof="0" dirty="0">
                <a:ln>
                  <a:noFill/>
                </a:ln>
                <a:solidFill>
                  <a:srgbClr val="000000"/>
                </a:solidFill>
                <a:effectLst/>
                <a:uLnTx/>
                <a:uFillTx/>
                <a:latin typeface="Avenir Next LT Pro"/>
                <a:ea typeface="+mn-ea"/>
                <a:cs typeface="+mn-cs"/>
              </a:rPr>
              <a:t> Bij de aanbieding van de functie moet duidelijk worden vermeld dat verweerster een voorkeursbeleid voert en dat de vacature voor iedereen open staat.</a:t>
            </a:r>
            <a:br>
              <a:rPr kumimoji="0" lang="nl-NL" sz="1800" b="0" i="0" u="none" strike="noStrike" kern="1200" cap="none" spc="0" normalizeH="0" baseline="0" noProof="0" dirty="0">
                <a:ln>
                  <a:noFill/>
                </a:ln>
                <a:solidFill>
                  <a:srgbClr val="000000"/>
                </a:solidFill>
                <a:effectLst/>
                <a:uLnTx/>
                <a:uFillTx/>
                <a:latin typeface="Avenir Next LT Pro"/>
                <a:ea typeface="+mn-ea"/>
                <a:cs typeface="+mn-cs"/>
              </a:rPr>
            </a:br>
            <a:r>
              <a:rPr kumimoji="0" lang="nl-NL" sz="1800" b="0" i="0" u="none" strike="noStrike" kern="1200" cap="none" spc="0" normalizeH="0" baseline="0" noProof="0" dirty="0">
                <a:ln>
                  <a:noFill/>
                </a:ln>
                <a:solidFill>
                  <a:srgbClr val="000000"/>
                </a:solidFill>
                <a:effectLst/>
                <a:highlight>
                  <a:srgbClr val="FFFF00"/>
                </a:highlight>
                <a:uLnTx/>
                <a:uFillTx/>
                <a:latin typeface="Avenir Next LT Pro"/>
                <a:ea typeface="+mn-ea"/>
                <a:cs typeface="+mn-cs"/>
              </a:rPr>
              <a:t>4. </a:t>
            </a:r>
            <a:r>
              <a:rPr kumimoji="0" lang="nl-NL" sz="1800" b="1" i="0" u="none" strike="noStrike" kern="1200" cap="none" spc="0" normalizeH="0" baseline="0" noProof="0" dirty="0">
                <a:ln>
                  <a:noFill/>
                </a:ln>
                <a:solidFill>
                  <a:srgbClr val="000000"/>
                </a:solidFill>
                <a:effectLst/>
                <a:highlight>
                  <a:srgbClr val="FFFF00"/>
                </a:highlight>
                <a:uLnTx/>
                <a:uFillTx/>
                <a:latin typeface="Avenir Next LT Pro"/>
                <a:ea typeface="+mn-ea"/>
                <a:cs typeface="+mn-cs"/>
              </a:rPr>
              <a:t>Het zorgvuldigheidsvereiste.</a:t>
            </a:r>
            <a:r>
              <a:rPr kumimoji="0" lang="nl-NL" sz="1800" b="0" i="0" u="none" strike="noStrike" kern="1200" cap="none" spc="0" normalizeH="0" baseline="0" noProof="0" dirty="0">
                <a:ln>
                  <a:noFill/>
                </a:ln>
                <a:solidFill>
                  <a:srgbClr val="000000"/>
                </a:solidFill>
                <a:effectLst/>
                <a:highlight>
                  <a:srgbClr val="FFFF00"/>
                </a:highlight>
                <a:uLnTx/>
                <a:uFillTx/>
                <a:latin typeface="Avenir Next LT Pro"/>
                <a:ea typeface="+mn-ea"/>
                <a:cs typeface="+mn-cs"/>
              </a:rPr>
              <a:t> Er dient een objectieve beoordeling van alle kandidaten plaats te vinden, waarbij rekening wordt gehouden met de mate waarin ieder van de kandidaten aan de functie-eisen voldoet. Benoeming van een kandidaat uit de voorkeursgroep kan alleen plaatsvinden bij gelijke geschiktheid van die kandidaat. Een absolute en onvoorwaardelijke uitsluiting van een groep is in beginsel niet toegestaan.</a:t>
            </a:r>
            <a:br>
              <a:rPr kumimoji="0" lang="nl-NL" sz="1800" b="0" i="0" u="none" strike="noStrike" kern="1200" cap="none" spc="0" normalizeH="0" baseline="0" noProof="0" dirty="0">
                <a:ln>
                  <a:noFill/>
                </a:ln>
                <a:solidFill>
                  <a:srgbClr val="000000"/>
                </a:solidFill>
                <a:effectLst/>
                <a:uLnTx/>
                <a:uFillTx/>
                <a:latin typeface="Avenir Next LT Pro"/>
                <a:ea typeface="+mn-ea"/>
                <a:cs typeface="+mn-cs"/>
              </a:rPr>
            </a:br>
            <a:r>
              <a:rPr kumimoji="0" lang="nl-NL" sz="1800" b="0" i="0" u="none" strike="noStrike" kern="1200" cap="none" spc="0" normalizeH="0" baseline="0" noProof="0" dirty="0">
                <a:ln>
                  <a:noFill/>
                </a:ln>
                <a:solidFill>
                  <a:srgbClr val="000000"/>
                </a:solidFill>
                <a:effectLst/>
                <a:uLnTx/>
                <a:uFillTx/>
                <a:latin typeface="Avenir Next LT Pro"/>
                <a:ea typeface="+mn-ea"/>
                <a:cs typeface="+mn-cs"/>
              </a:rPr>
              <a:t>5. </a:t>
            </a:r>
            <a:r>
              <a:rPr kumimoji="0" lang="nl-NL" sz="1800" b="1" i="0" u="none" strike="noStrike" kern="1200" cap="none" spc="0" normalizeH="0" baseline="0" noProof="0" dirty="0">
                <a:ln>
                  <a:noFill/>
                </a:ln>
                <a:solidFill>
                  <a:srgbClr val="000000"/>
                </a:solidFill>
                <a:effectLst/>
                <a:uLnTx/>
                <a:uFillTx/>
                <a:latin typeface="Avenir Next LT Pro"/>
                <a:ea typeface="+mn-ea"/>
                <a:cs typeface="+mn-cs"/>
              </a:rPr>
              <a:t>Het evenredigheidsvereiste.</a:t>
            </a:r>
            <a:r>
              <a:rPr kumimoji="0" lang="nl-NL" sz="1800" b="0" i="0" u="none" strike="noStrike" kern="1200" cap="none" spc="0" normalizeH="0" baseline="0" noProof="0" dirty="0">
                <a:ln>
                  <a:noFill/>
                </a:ln>
                <a:solidFill>
                  <a:srgbClr val="000000"/>
                </a:solidFill>
                <a:effectLst/>
                <a:uLnTx/>
                <a:uFillTx/>
                <a:latin typeface="Avenir Next LT Pro"/>
                <a:ea typeface="+mn-ea"/>
                <a:cs typeface="+mn-cs"/>
              </a:rPr>
              <a:t> Het onderscheid dat wordt gemaakt met de maatregel dient in redelijke verhouding te staan tot het doel. Dit houdt in dat de voorkeursmaatregel moet kunnen worden gerechtvaardigd door de mate van achterstand.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307669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000" b="0" i="0" u="none" strike="noStrike" kern="1200" cap="none" spc="0" normalizeH="0" baseline="0" noProof="0" dirty="0">
                <a:ln>
                  <a:noFill/>
                </a:ln>
                <a:solidFill>
                  <a:srgbClr val="61829C"/>
                </a:solidFill>
                <a:effectLst/>
                <a:uLnTx/>
                <a:uFillTx/>
                <a:latin typeface="Sinkin Sans 400 Regular" pitchFamily="2" charset="77"/>
                <a:ea typeface="+mn-ea"/>
                <a:cs typeface="+mn-cs"/>
              </a:rPr>
              <a:t>TU Eindhoven zaken (CRM)</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7232749"/>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rgbClr val="182243"/>
                </a:solidFill>
                <a:latin typeface="Sinkin Sans 400 Regular" pitchFamily="2" charset="77"/>
              </a:rPr>
              <a:t>Maar eerst de TU Delft: Oordeel 2012-195: geen verboden onderscheid </a:t>
            </a:r>
            <a:br>
              <a:rPr lang="nl-NL" sz="2000" dirty="0">
                <a:solidFill>
                  <a:srgbClr val="182243"/>
                </a:solidFill>
                <a:latin typeface="Sinkin Sans 400 Regular" pitchFamily="2" charset="77"/>
              </a:rPr>
            </a:br>
            <a:r>
              <a:rPr lang="nl-NL" sz="2000" dirty="0">
                <a:solidFill>
                  <a:srgbClr val="182243"/>
                </a:solidFill>
                <a:latin typeface="Sinkin Sans 400 Regular" pitchFamily="2" charset="77"/>
              </a:rPr>
              <a:t>(JAR 2013/41, </a:t>
            </a:r>
            <a:r>
              <a:rPr lang="nl-NL" sz="2000" dirty="0" err="1">
                <a:solidFill>
                  <a:srgbClr val="182243"/>
                </a:solidFill>
                <a:latin typeface="Sinkin Sans 400 Regular" pitchFamily="2" charset="77"/>
              </a:rPr>
              <a:t>m.nt</a:t>
            </a:r>
            <a:r>
              <a:rPr lang="nl-NL" sz="2000" dirty="0">
                <a:solidFill>
                  <a:srgbClr val="182243"/>
                </a:solidFill>
                <a:latin typeface="Sinkin Sans 400 Regular" pitchFamily="2" charset="77"/>
              </a:rPr>
              <a:t>. E. Cremers-Hartman)</a:t>
            </a:r>
            <a:br>
              <a:rPr lang="nl-NL" sz="2000" dirty="0">
                <a:solidFill>
                  <a:srgbClr val="182243"/>
                </a:solidFill>
                <a:latin typeface="Sinkin Sans 400 Regular" pitchFamily="2" charset="77"/>
              </a:rPr>
            </a:b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TU Eindhoven Oordeel 2020-53: verboden onderscheid</a:t>
            </a:r>
            <a:br>
              <a:rPr lang="nl-NL" sz="2000" dirty="0">
                <a:solidFill>
                  <a:srgbClr val="182243"/>
                </a:solidFill>
                <a:latin typeface="Sinkin Sans 400 Regular" pitchFamily="2" charset="77"/>
              </a:rPr>
            </a:br>
            <a:r>
              <a:rPr lang="nl-NL" sz="2000" dirty="0">
                <a:solidFill>
                  <a:srgbClr val="182243"/>
                </a:solidFill>
                <a:latin typeface="Sinkin Sans 400 Regular" pitchFamily="2" charset="77"/>
              </a:rPr>
              <a:t>(JAR 2020/166, </a:t>
            </a:r>
            <a:r>
              <a:rPr lang="nl-NL" sz="2000" dirty="0" err="1">
                <a:solidFill>
                  <a:srgbClr val="182243"/>
                </a:solidFill>
                <a:latin typeface="Sinkin Sans 400 Regular" pitchFamily="2" charset="77"/>
              </a:rPr>
              <a:t>m.nt</a:t>
            </a:r>
            <a:r>
              <a:rPr lang="nl-NL" sz="2000" dirty="0">
                <a:solidFill>
                  <a:srgbClr val="182243"/>
                </a:solidFill>
                <a:latin typeface="Sinkin Sans 400 Regular" pitchFamily="2" charset="77"/>
              </a:rPr>
              <a:t>. M.S.A. Vegter)</a:t>
            </a:r>
          </a:p>
          <a:p>
            <a:pPr marL="342900" indent="-342900">
              <a:buFont typeface="Arial" panose="020B0604020202020204" pitchFamily="34" charset="0"/>
              <a:buChar char="•"/>
            </a:pPr>
            <a:r>
              <a:rPr lang="nl-NL" sz="2000" dirty="0">
                <a:solidFill>
                  <a:srgbClr val="182243"/>
                </a:solidFill>
                <a:latin typeface="Sinkin Sans 400 Regular" pitchFamily="2" charset="77"/>
              </a:rPr>
              <a:t>TU Eindhoven Oordeel 2021-19: geen verboden onderscheid</a:t>
            </a:r>
            <a:br>
              <a:rPr lang="nl-NL" sz="2000" dirty="0">
                <a:solidFill>
                  <a:srgbClr val="182243"/>
                </a:solidFill>
                <a:latin typeface="Sinkin Sans 400 Regular" pitchFamily="2" charset="77"/>
              </a:rPr>
            </a:br>
            <a:r>
              <a:rPr lang="nl-NL" sz="2000" i="1" dirty="0">
                <a:solidFill>
                  <a:srgbClr val="182243"/>
                </a:solidFill>
                <a:latin typeface="Sinkin Sans 400 Regular" pitchFamily="2" charset="77"/>
              </a:rPr>
              <a:t>CRM laat in uitzonderlijke omstandigheden onverkorte toepassing van voornoemde vereisten achterwege indien dit noodzakelijk is ter verwezenlijking van volledige gelijkheid tussen mannen en vrouwen, de mate van achterstand dit rechtvaardigt en de maatregelen die worden genomen om die achterstand te bestrijden niet onevenredig zijn.</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Waarom verschillende uitkomsten? Mocht het verder gaan?</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Oordeel 2023-8: niet aangetoond uitzonderlijke situatie, dus verboden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212265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1015663"/>
          </a:xfrm>
          <a:prstGeom prst="rect">
            <a:avLst/>
          </a:prstGeom>
          <a:noFill/>
        </p:spPr>
        <p:txBody>
          <a:bodyPr wrap="square" rtlCol="0">
            <a:spAutoFit/>
          </a:bodyPr>
          <a:lstStyle/>
          <a:p>
            <a:pPr lvl="0">
              <a:defRPr/>
            </a:pPr>
            <a:r>
              <a:rPr lang="nl-NL" sz="3000" dirty="0">
                <a:solidFill>
                  <a:srgbClr val="61829C"/>
                </a:solidFill>
                <a:latin typeface="Sinkin Sans 400 Regular" pitchFamily="2" charset="77"/>
              </a:rPr>
              <a:t>Wet voor meer evenwicht tussen het aantal mannen en vrouwen in de top van het bedrijfsleven</a:t>
            </a:r>
            <a:endParaRPr kumimoji="0" lang="nl-NL" sz="3000" b="0" i="0" u="none" strike="noStrike" kern="1200" cap="none" spc="0" normalizeH="0" baseline="0" noProof="0" dirty="0">
              <a:ln>
                <a:noFill/>
              </a:ln>
              <a:solidFill>
                <a:srgbClr val="61829C"/>
              </a:solidFill>
              <a:effectLst/>
              <a:uLnTx/>
              <a:uFillTx/>
              <a:latin typeface="Sinkin Sans 400 Regular" pitchFamily="2" charset="77"/>
            </a:endParaRP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5078313"/>
          </a:xfrm>
          <a:prstGeom prst="rect">
            <a:avLst/>
          </a:prstGeom>
          <a:noFill/>
        </p:spPr>
        <p:txBody>
          <a:bodyPr wrap="square" rtlCol="0">
            <a:spAutoFit/>
          </a:bodyPr>
          <a:lstStyle/>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Hard diversiteitsquotum bij benoeming leden RvC beursvennootschap. 1/3 moet vrouw (en minimaal 1/3 man) zijn bij nieuwe benoeming. Benoeming die niet evenwichtiger maakt is nietig.</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Streefcijfers bestuur, RvC en subtop en plan van aanpak door grote (beurs)vennootschap</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Is wet in lijn met Europese rechtspraak? En helpt deze wet bij diversiteitsbeleid?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77229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pPr lvl="0">
              <a:defRPr/>
            </a:pPr>
            <a:r>
              <a:rPr lang="nl-NL" sz="3000" dirty="0">
                <a:solidFill>
                  <a:srgbClr val="61829C"/>
                </a:solidFill>
                <a:latin typeface="Sinkin Sans 400 Regular" pitchFamily="2" charset="77"/>
              </a:rPr>
              <a:t>Wat kunt (en gaat) u doen?</a:t>
            </a:r>
            <a:endParaRPr kumimoji="0" lang="nl-NL" sz="3000" b="0" i="0" u="none" strike="noStrike" kern="1200" cap="none" spc="0" normalizeH="0" baseline="0" noProof="0" dirty="0">
              <a:ln>
                <a:noFill/>
              </a:ln>
              <a:solidFill>
                <a:srgbClr val="61829C"/>
              </a:solidFill>
              <a:effectLst/>
              <a:uLnTx/>
              <a:uFillTx/>
              <a:latin typeface="Sinkin Sans 400 Regular" pitchFamily="2" charset="77"/>
            </a:endParaRP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646330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rPr>
              <a:t>Advies aan werkgever:</a:t>
            </a:r>
            <a:endParaRPr lang="nl-NL" sz="2300" dirty="0">
              <a:solidFill>
                <a:srgbClr val="182243"/>
              </a:solidFill>
              <a:latin typeface="Sinkin Sans 400 Regular" pitchFamily="2" charset="77"/>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300" dirty="0">
              <a:solidFill>
                <a:srgbClr val="182243"/>
              </a:solidFill>
              <a:latin typeface="Sinkin Sans 400 Regular" pitchFamily="2" charset="77"/>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300" dirty="0">
                <a:solidFill>
                  <a:srgbClr val="182243"/>
                </a:solidFill>
                <a:latin typeface="Sinkin Sans 400 Regular" pitchFamily="2" charset="77"/>
              </a:rPr>
              <a:t>Bepaal binnen welke onderdelen sprake is van een hardnekkige achterstand en stel daar 50/70% van de/bepaalde vacatures alleen nog open voor vrouwen, voor zolang de achterstand voortduurt. Met vaste evaluatiemomenten.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300" dirty="0">
              <a:solidFill>
                <a:srgbClr val="182243"/>
              </a:solidFill>
              <a:latin typeface="Sinkin Sans 400 Regular" pitchFamily="2" charset="77"/>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300" dirty="0">
                <a:solidFill>
                  <a:srgbClr val="182243"/>
                </a:solidFill>
                <a:latin typeface="Sinkin Sans 400 Regular" pitchFamily="2" charset="77"/>
              </a:rPr>
              <a:t>Argumentatie: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300" dirty="0">
              <a:solidFill>
                <a:srgbClr val="182243"/>
              </a:solidFill>
              <a:latin typeface="Sinkin Sans 400 Regular" pitchFamily="2" charset="77"/>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300" dirty="0">
                <a:solidFill>
                  <a:srgbClr val="182243"/>
                </a:solidFill>
                <a:latin typeface="Sinkin Sans 400 Regular" pitchFamily="2" charset="77"/>
              </a:rPr>
              <a:t>Primair: Zorgvuldigheidsvereiste niet meer van deze tijd en dient geen doel. Moet worden geschrapt als vereiste voor voorkeursbeleid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300" dirty="0">
                <a:solidFill>
                  <a:srgbClr val="182243"/>
                </a:solidFill>
                <a:latin typeface="Sinkin Sans 400 Regular" pitchFamily="2" charset="77"/>
              </a:rPr>
              <a:t>Subsidiair: Beleid past binnen lijnen zoals bepaald in TU Eindhoven-oordelen CRM</a:t>
            </a: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37896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5"/>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6"/>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pPr lvl="0">
              <a:defRPr/>
            </a:pPr>
            <a:r>
              <a:rPr lang="nl-NL" sz="3000" dirty="0">
                <a:solidFill>
                  <a:srgbClr val="61829C"/>
                </a:solidFill>
                <a:latin typeface="Sinkin Sans 400 Regular" pitchFamily="2" charset="77"/>
              </a:rPr>
              <a:t>De loonkloof</a:t>
            </a:r>
            <a:endParaRPr kumimoji="0" lang="nl-NL" sz="3000" b="0" i="0" u="none" strike="noStrike" kern="1200" cap="none" spc="0" normalizeH="0" baseline="0" noProof="0" dirty="0">
              <a:ln>
                <a:noFill/>
              </a:ln>
              <a:solidFill>
                <a:srgbClr val="61829C"/>
              </a:solidFill>
              <a:effectLst/>
              <a:uLnTx/>
              <a:uFillTx/>
              <a:latin typeface="Sinkin Sans 400 Regular" pitchFamily="2" charset="77"/>
            </a:endParaRP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2616101"/>
          </a:xfrm>
          <a:prstGeom prst="rect">
            <a:avLst/>
          </a:prstGeom>
          <a:noFill/>
        </p:spPr>
        <p:txBody>
          <a:bodyPr wrap="square" rtlCol="0">
            <a:spAutoFit/>
          </a:bodyPr>
          <a:lstStyle/>
          <a:p>
            <a:pPr lvl="0">
              <a:defRPr/>
            </a:pPr>
            <a:endParaRPr lang="nl-NL" sz="2400" dirty="0">
              <a:hlinkClick r:id="rId7"/>
            </a:endParaRPr>
          </a:p>
          <a:p>
            <a:pPr lvl="0">
              <a:defRPr/>
            </a:pPr>
            <a:endParaRPr lang="nl-NL" sz="2400" dirty="0">
              <a:hlinkClick r:id="rId7"/>
            </a:endParaRPr>
          </a:p>
          <a:p>
            <a:pPr lvl="0">
              <a:defRPr/>
            </a:pPr>
            <a:endParaRPr lang="nl-NL" sz="2400" dirty="0">
              <a:hlinkClick r:id="rId7"/>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pic>
        <p:nvPicPr>
          <p:cNvPr id="3" name="Video 2">
            <a:hlinkClick r:id="" action="ppaction://media"/>
            <a:extLst>
              <a:ext uri="{FF2B5EF4-FFF2-40B4-BE49-F238E27FC236}">
                <a16:creationId xmlns:a16="http://schemas.microsoft.com/office/drawing/2014/main" id="{3581982A-2DE3-5AB2-9F7E-987C85421F6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167188" y="0"/>
            <a:ext cx="3857625" cy="6858000"/>
          </a:xfrm>
          <a:prstGeom prst="rect">
            <a:avLst/>
          </a:prstGeom>
        </p:spPr>
      </p:pic>
    </p:spTree>
    <p:extLst>
      <p:ext uri="{BB962C8B-B14F-4D97-AF65-F5344CB8AC3E}">
        <p14:creationId xmlns:p14="http://schemas.microsoft.com/office/powerpoint/2010/main" val="140604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5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pPr lvl="0">
              <a:defRPr/>
            </a:pPr>
            <a:r>
              <a:rPr lang="nl-NL" sz="3000" dirty="0">
                <a:solidFill>
                  <a:srgbClr val="61829C"/>
                </a:solidFill>
                <a:latin typeface="Sinkin Sans 400 Regular" pitchFamily="2" charset="77"/>
              </a:rPr>
              <a:t>Het nieuws van begin deze maand</a:t>
            </a:r>
            <a:endParaRPr kumimoji="0" lang="nl-NL" sz="3000" b="0" i="0" u="none" strike="noStrike" kern="1200" cap="none" spc="0" normalizeH="0" baseline="0" noProof="0" dirty="0">
              <a:ln>
                <a:noFill/>
              </a:ln>
              <a:solidFill>
                <a:srgbClr val="61829C"/>
              </a:solidFill>
              <a:effectLst/>
              <a:uLnTx/>
              <a:uFillTx/>
              <a:latin typeface="Sinkin Sans 400 Regular" pitchFamily="2" charset="77"/>
            </a:endParaRP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256993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pic>
        <p:nvPicPr>
          <p:cNvPr id="2" name="Afbeelding 1">
            <a:extLst>
              <a:ext uri="{FF2B5EF4-FFF2-40B4-BE49-F238E27FC236}">
                <a16:creationId xmlns:a16="http://schemas.microsoft.com/office/drawing/2014/main" id="{D603B7C9-2C65-548D-5BAB-84B6330139AA}"/>
              </a:ext>
            </a:extLst>
          </p:cNvPr>
          <p:cNvPicPr>
            <a:picLocks noChangeAspect="1"/>
          </p:cNvPicPr>
          <p:nvPr/>
        </p:nvPicPr>
        <p:blipFill>
          <a:blip r:embed="rId5"/>
          <a:stretch>
            <a:fillRect/>
          </a:stretch>
        </p:blipFill>
        <p:spPr>
          <a:xfrm>
            <a:off x="1584918" y="1844727"/>
            <a:ext cx="9019113" cy="4526704"/>
          </a:xfrm>
          <a:prstGeom prst="rect">
            <a:avLst/>
          </a:prstGeom>
        </p:spPr>
      </p:pic>
    </p:spTree>
    <p:extLst>
      <p:ext uri="{BB962C8B-B14F-4D97-AF65-F5344CB8AC3E}">
        <p14:creationId xmlns:p14="http://schemas.microsoft.com/office/powerpoint/2010/main" val="383267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2"/>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3"/>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Europees recht </a:t>
            </a:r>
            <a:r>
              <a:rPr lang="nl-NL" sz="3000" dirty="0" err="1">
                <a:solidFill>
                  <a:srgbClr val="61829C"/>
                </a:solidFill>
                <a:latin typeface="Sinkin Sans 400 Regular" pitchFamily="2" charset="77"/>
              </a:rPr>
              <a:t>vs</a:t>
            </a:r>
            <a:r>
              <a:rPr lang="nl-NL" sz="3000" dirty="0">
                <a:solidFill>
                  <a:srgbClr val="61829C"/>
                </a:solidFill>
                <a:latin typeface="Sinkin Sans 400 Regular" pitchFamily="2" charset="77"/>
              </a:rPr>
              <a:t> nationaal recht</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6109365"/>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Richtlijn juist geïmplementeerd?</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err="1">
                <a:solidFill>
                  <a:srgbClr val="182243"/>
                </a:solidFill>
                <a:latin typeface="Sinkin Sans 400 Regular" pitchFamily="2" charset="77"/>
              </a:rPr>
              <a:t>Francovich</a:t>
            </a:r>
            <a:r>
              <a:rPr lang="nl-NL" sz="2300" dirty="0">
                <a:solidFill>
                  <a:srgbClr val="182243"/>
                </a:solidFill>
                <a:latin typeface="Sinkin Sans 400 Regular" pitchFamily="2" charset="77"/>
              </a:rPr>
              <a:t>-doctrine (NJ 1994, 2), maar HR JAR 2015/257: vakantiedagen-zaak (6:162 BW)</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Richtlijn conforme uitleg (rechtspraak HvJ EU)</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Horizontale werking?</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Algemeen beginsel van Unierecht; </a:t>
            </a:r>
            <a:r>
              <a:rPr lang="nl-NL" sz="2300" dirty="0" err="1">
                <a:solidFill>
                  <a:srgbClr val="182243"/>
                </a:solidFill>
                <a:latin typeface="Sinkin Sans 400 Regular" pitchFamily="2" charset="77"/>
              </a:rPr>
              <a:t>HvJ</a:t>
            </a:r>
            <a:r>
              <a:rPr lang="nl-NL" sz="2300" dirty="0">
                <a:solidFill>
                  <a:srgbClr val="182243"/>
                </a:solidFill>
                <a:latin typeface="Sinkin Sans 400 Regular" pitchFamily="2" charset="77"/>
              </a:rPr>
              <a:t>-rechtspraak: </a:t>
            </a:r>
            <a:r>
              <a:rPr lang="nl-NL" sz="2300" dirty="0" err="1">
                <a:solidFill>
                  <a:srgbClr val="182243"/>
                </a:solidFill>
                <a:latin typeface="Sinkin Sans 400 Regular" pitchFamily="2" charset="77"/>
              </a:rPr>
              <a:t>Mangold</a:t>
            </a:r>
            <a:r>
              <a:rPr lang="nl-NL" sz="2300" dirty="0">
                <a:solidFill>
                  <a:srgbClr val="182243"/>
                </a:solidFill>
                <a:latin typeface="Sinkin Sans 400 Regular" pitchFamily="2" charset="77"/>
              </a:rPr>
              <a:t> (JAR 2005/289) en </a:t>
            </a:r>
            <a:r>
              <a:rPr lang="nl-NL" sz="2300" dirty="0" err="1">
                <a:solidFill>
                  <a:srgbClr val="182243"/>
                </a:solidFill>
                <a:latin typeface="Sinkin Sans 400 Regular" pitchFamily="2" charset="77"/>
              </a:rPr>
              <a:t>Kücükdeveci</a:t>
            </a:r>
            <a:r>
              <a:rPr lang="nl-NL" sz="2300" dirty="0">
                <a:solidFill>
                  <a:srgbClr val="182243"/>
                </a:solidFill>
                <a:latin typeface="Sinkin Sans 400 Regular" pitchFamily="2" charset="77"/>
              </a:rPr>
              <a:t> (JAR 2010/53)</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Zie ook: KLM-vliegers-arrest (JAR 2012/209)</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122908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pPr lvl="0">
              <a:defRPr/>
            </a:pPr>
            <a:r>
              <a:rPr lang="nl-NL" sz="3000" dirty="0">
                <a:solidFill>
                  <a:srgbClr val="61829C"/>
                </a:solidFill>
                <a:latin typeface="Sinkin Sans 400 Regular" pitchFamily="2" charset="77"/>
              </a:rPr>
              <a:t>De loonkloof is groter geworden</a:t>
            </a:r>
            <a:endParaRPr kumimoji="0" lang="nl-NL" sz="3000" b="0" i="0" u="none" strike="noStrike" kern="1200" cap="none" spc="0" normalizeH="0" baseline="0" noProof="0" dirty="0">
              <a:ln>
                <a:noFill/>
              </a:ln>
              <a:solidFill>
                <a:srgbClr val="61829C"/>
              </a:solidFill>
              <a:effectLst/>
              <a:uLnTx/>
              <a:uFillTx/>
              <a:latin typeface="Sinkin Sans 400 Regular" pitchFamily="2" charset="77"/>
            </a:endParaRP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4324261"/>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rgbClr val="182243"/>
                </a:solidFill>
                <a:latin typeface="Sinkin Sans 400 Regular" pitchFamily="2" charset="77"/>
              </a:rPr>
              <a:t>In 2021 was loonkloof tussen mannen en vrouwen 5%</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Nu in 2023 is de loonkloof opgelopen tot 7,4%</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Hoogleraar: wellicht hebben de mannen beter onderhandeld…</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hlinkClick r:id="rId5"/>
              </a:rPr>
              <a:t>https://indd.adobe.com/view/25432781-f16d-489d-a177-90aec6b532ac</a:t>
            </a:r>
            <a:r>
              <a:rPr lang="nl-NL" sz="2000" dirty="0">
                <a:solidFill>
                  <a:srgbClr val="182243"/>
                </a:solidFill>
                <a:latin typeface="Sinkin Sans 400 Regular" pitchFamily="2" charset="77"/>
              </a:rPr>
              <a:t> </a:t>
            </a:r>
          </a:p>
          <a:p>
            <a:r>
              <a:rPr lang="nl-NL" sz="2000" dirty="0">
                <a:solidFill>
                  <a:srgbClr val="182243"/>
                </a:solidFill>
                <a:latin typeface="Sinkin Sans 400 Regular" pitchFamily="2" charset="77"/>
              </a:rPr>
              <a:t> </a:t>
            </a:r>
            <a:br>
              <a:rPr lang="nl-NL" sz="2000" dirty="0">
                <a:solidFill>
                  <a:srgbClr val="182243"/>
                </a:solidFill>
                <a:latin typeface="Sinkin Sans 400 Regular" pitchFamily="2" charset="77"/>
              </a:rPr>
            </a:b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287596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84775"/>
          </a:xfrm>
          <a:prstGeom prst="rect">
            <a:avLst/>
          </a:prstGeom>
          <a:noFill/>
        </p:spPr>
        <p:txBody>
          <a:bodyPr wrap="square" rtlCol="0">
            <a:spAutoFit/>
          </a:bodyPr>
          <a:lstStyle/>
          <a:p>
            <a:pPr lvl="0">
              <a:defRPr/>
            </a:pPr>
            <a:r>
              <a:rPr lang="nl-NL" sz="3200" dirty="0">
                <a:solidFill>
                  <a:srgbClr val="61829C"/>
                </a:solidFill>
                <a:latin typeface="Sinkin Sans 400 Regular" pitchFamily="2" charset="77"/>
              </a:rPr>
              <a:t>Het mag niet op grond van de wet</a:t>
            </a:r>
            <a:endParaRPr kumimoji="0" lang="nl-NL" sz="3000" b="0" i="0" u="none" strike="noStrike" kern="1200" cap="none" spc="0" normalizeH="0" baseline="0" noProof="0" dirty="0">
              <a:ln>
                <a:noFill/>
              </a:ln>
              <a:solidFill>
                <a:srgbClr val="61829C"/>
              </a:solidFill>
              <a:effectLst/>
              <a:uLnTx/>
              <a:uFillTx/>
              <a:latin typeface="Sinkin Sans 400 Regular" pitchFamily="2" charset="77"/>
            </a:endParaRP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3831818"/>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rgbClr val="182243"/>
                </a:solidFill>
                <a:latin typeface="Sinkin Sans 400 Regular" pitchFamily="2" charset="77"/>
              </a:rPr>
              <a:t>Artikel 7:646 lid 1 BW: “De werkgever mag geen onderscheid maken tussen mannen en vrouwen bij het aangaan van de arbeidsovereenkomst, het verstrekken van onderricht aan de werknemer, in de arbeidsvoorwaarden, bij de arbeidsomstandigheden bij de bevordering en bij de opzegging van de arbeidsovereenkomst.”  </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Artikel 7 lid 1 Wet gelijke behandeling van mannen en vrouwen: “Bij de toepassing van artikel 646 van Boek 7 van het Burgerlijk Wetboek wordt voor de vergelijking van de in dat artikel bedoelde arbeidsvoorwaarden met betrekking tot het loon uitgegaan van het loon dat in de onderneming waar de werknemer in wiens belang de loonvergelijking wordt gemaakt werkzaam is, door een werknemer van de andere kunne voor arbeid van gelijke waarde dan wel, bij gebreke daarvan, voor arbeid van nagenoeg gelijke waarde pleegt te worden ontvangen.”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339661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84775"/>
          </a:xfrm>
          <a:prstGeom prst="rect">
            <a:avLst/>
          </a:prstGeom>
          <a:noFill/>
        </p:spPr>
        <p:txBody>
          <a:bodyPr wrap="square" rtlCol="0">
            <a:spAutoFit/>
          </a:bodyPr>
          <a:lstStyle/>
          <a:p>
            <a:pPr lvl="0">
              <a:defRPr/>
            </a:pPr>
            <a:r>
              <a:rPr lang="nl-NL" sz="3200" dirty="0">
                <a:solidFill>
                  <a:srgbClr val="61829C"/>
                </a:solidFill>
                <a:latin typeface="Sinkin Sans 400 Regular" pitchFamily="2" charset="77"/>
              </a:rPr>
              <a:t>Nieuwe richtlijn aangenomen</a:t>
            </a:r>
            <a:endParaRPr kumimoji="0" lang="nl-NL" sz="3000" b="0" i="0" u="none" strike="noStrike" kern="1200" cap="none" spc="0" normalizeH="0" baseline="0" noProof="0" dirty="0">
              <a:ln>
                <a:noFill/>
              </a:ln>
              <a:solidFill>
                <a:srgbClr val="61829C"/>
              </a:solidFill>
              <a:effectLst/>
              <a:uLnTx/>
              <a:uFillTx/>
              <a:latin typeface="Sinkin Sans 400 Regular" pitchFamily="2" charset="77"/>
            </a:endParaRP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3831818"/>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rgbClr val="182243"/>
                </a:solidFill>
                <a:latin typeface="Sinkin Sans 400 Regular" pitchFamily="2" charset="77"/>
              </a:rPr>
              <a:t>24 april 2023 is aangenomen de Richtlijn ter versterking van de toepassing van het beginsel van gelijke beloning van mannen en vrouwen voor gelijke of gelijkwaardige arbeid door middel van beloningstransparantie en handhavingsmechanismen </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Artikel 4 lid 1 en lid 2 Richtlijn: </a:t>
            </a:r>
            <a:br>
              <a:rPr lang="nl-NL" sz="2000" dirty="0">
                <a:solidFill>
                  <a:srgbClr val="182243"/>
                </a:solidFill>
                <a:latin typeface="Sinkin Sans 400 Regular" pitchFamily="2" charset="77"/>
              </a:rPr>
            </a:br>
            <a:r>
              <a:rPr lang="nl-NL" sz="2000" dirty="0">
                <a:solidFill>
                  <a:srgbClr val="182243"/>
                </a:solidFill>
                <a:latin typeface="Sinkin Sans 400 Regular" pitchFamily="2" charset="77"/>
              </a:rPr>
              <a:t>1. De lidstaten nemen de nodige maatregelen om ervoor te zorgen dat de werkgevers beschikken over beloningsstructuren die gelijke beloning voor gelijke of gelijkwaardige arbeid waarborgen.</a:t>
            </a:r>
            <a:br>
              <a:rPr lang="nl-NL" sz="2000" dirty="0">
                <a:solidFill>
                  <a:srgbClr val="182243"/>
                </a:solidFill>
                <a:latin typeface="Sinkin Sans 400 Regular" pitchFamily="2" charset="77"/>
              </a:rPr>
            </a:br>
            <a:r>
              <a:rPr lang="nl-NL" sz="2000" dirty="0">
                <a:solidFill>
                  <a:srgbClr val="182243"/>
                </a:solidFill>
                <a:latin typeface="Sinkin Sans 400 Regular" pitchFamily="2" charset="77"/>
              </a:rPr>
              <a:t>2. De lidstaten nemen, in overleg met organen voor gelijke behandeling, de nodige maatregelen om ervoor te zorgen dat er analyse-instrumenten of -methoden beschikbaar worden gesteld die eenvoudig toegankelijk zijn om de beoordeling en vergelijking van de waarde van arbeid te ondersteunen en te begeleiden, overeenkomstig de in dit artikel vastgelegde criteria.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255808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84775"/>
          </a:xfrm>
          <a:prstGeom prst="rect">
            <a:avLst/>
          </a:prstGeom>
          <a:noFill/>
        </p:spPr>
        <p:txBody>
          <a:bodyPr wrap="square" rtlCol="0">
            <a:spAutoFit/>
          </a:bodyPr>
          <a:lstStyle/>
          <a:p>
            <a:pPr lvl="0">
              <a:defRPr/>
            </a:pPr>
            <a:r>
              <a:rPr lang="nl-NL" sz="3200" dirty="0">
                <a:solidFill>
                  <a:srgbClr val="61829C"/>
                </a:solidFill>
                <a:latin typeface="Sinkin Sans 400 Regular" pitchFamily="2" charset="77"/>
              </a:rPr>
              <a:t>Nieuwe richtlijn aangenomen</a:t>
            </a:r>
            <a:endParaRPr kumimoji="0" lang="nl-NL" sz="3000" b="0" i="0" u="none" strike="noStrike" kern="1200" cap="none" spc="0" normalizeH="0" baseline="0" noProof="0" dirty="0">
              <a:ln>
                <a:noFill/>
              </a:ln>
              <a:solidFill>
                <a:srgbClr val="61829C"/>
              </a:solidFill>
              <a:effectLst/>
              <a:uLnTx/>
              <a:uFillTx/>
              <a:latin typeface="Sinkin Sans 400 Regular" pitchFamily="2" charset="77"/>
            </a:endParaRP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3524042"/>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rgbClr val="182243"/>
                </a:solidFill>
                <a:latin typeface="Sinkin Sans 400 Regular" pitchFamily="2" charset="77"/>
              </a:rPr>
              <a:t>Richtlijn zorgt voor: </a:t>
            </a:r>
          </a:p>
          <a:p>
            <a:pPr marL="342900" indent="-342900">
              <a:buFont typeface="Arial" panose="020B0604020202020204" pitchFamily="34" charset="0"/>
              <a:buChar char="•"/>
            </a:pPr>
            <a:r>
              <a:rPr lang="nl-NL" sz="2000" dirty="0">
                <a:solidFill>
                  <a:srgbClr val="182243"/>
                </a:solidFill>
                <a:latin typeface="Sinkin Sans 400 Regular" pitchFamily="2" charset="77"/>
              </a:rPr>
              <a:t>Informatieverplichtingen werkgever richting sollicitanten, werknemers en OR</a:t>
            </a:r>
          </a:p>
          <a:p>
            <a:pPr marL="342900" indent="-342900">
              <a:buFont typeface="Arial" panose="020B0604020202020204" pitchFamily="34" charset="0"/>
              <a:buChar char="•"/>
            </a:pPr>
            <a:r>
              <a:rPr lang="nl-NL" sz="2000" dirty="0">
                <a:solidFill>
                  <a:srgbClr val="182243"/>
                </a:solidFill>
                <a:latin typeface="Sinkin Sans 400 Regular" pitchFamily="2" charset="77"/>
              </a:rPr>
              <a:t>Verbod op vragen naar salaris in verleden </a:t>
            </a:r>
          </a:p>
          <a:p>
            <a:pPr marL="342900" indent="-342900">
              <a:buFont typeface="Arial" panose="020B0604020202020204" pitchFamily="34" charset="0"/>
              <a:buChar char="•"/>
            </a:pPr>
            <a:r>
              <a:rPr lang="nl-NL" sz="2000" dirty="0">
                <a:solidFill>
                  <a:srgbClr val="182243"/>
                </a:solidFill>
                <a:latin typeface="Sinkin Sans 400 Regular" pitchFamily="2" charset="77"/>
              </a:rPr>
              <a:t>Rapportageverplichtingen</a:t>
            </a:r>
          </a:p>
          <a:p>
            <a:pPr marL="342900" indent="-342900">
              <a:buFont typeface="Arial" panose="020B0604020202020204" pitchFamily="34" charset="0"/>
              <a:buChar char="•"/>
            </a:pPr>
            <a:r>
              <a:rPr lang="nl-NL" sz="2000" dirty="0">
                <a:solidFill>
                  <a:srgbClr val="182243"/>
                </a:solidFill>
                <a:latin typeface="Sinkin Sans 400 Regular" pitchFamily="2" charset="77"/>
              </a:rPr>
              <a:t>Beloningsevaluatie met OR</a:t>
            </a:r>
          </a:p>
          <a:p>
            <a:pPr marL="342900" indent="-342900">
              <a:buFont typeface="Arial" panose="020B0604020202020204" pitchFamily="34" charset="0"/>
              <a:buChar char="•"/>
            </a:pPr>
            <a:r>
              <a:rPr lang="nl-NL" sz="2000" dirty="0">
                <a:solidFill>
                  <a:srgbClr val="182243"/>
                </a:solidFill>
                <a:latin typeface="Sinkin Sans 400 Regular" pitchFamily="2" charset="77"/>
              </a:rPr>
              <a:t>Dialoog met sociale partners</a:t>
            </a:r>
          </a:p>
          <a:p>
            <a:pPr marL="342900" indent="-342900">
              <a:buFont typeface="Arial" panose="020B0604020202020204" pitchFamily="34" charset="0"/>
              <a:buChar char="•"/>
            </a:pPr>
            <a:r>
              <a:rPr lang="nl-NL" sz="2000" dirty="0">
                <a:solidFill>
                  <a:srgbClr val="182243"/>
                </a:solidFill>
                <a:latin typeface="Sinkin Sans 400 Regular" pitchFamily="2" charset="77"/>
              </a:rPr>
              <a:t>Handhavingsmogelijkheden</a:t>
            </a:r>
          </a:p>
          <a:p>
            <a:pPr marL="342900" indent="-342900">
              <a:buFont typeface="Arial" panose="020B0604020202020204" pitchFamily="34" charset="0"/>
              <a:buChar char="•"/>
            </a:pPr>
            <a:r>
              <a:rPr lang="nl-NL" sz="2000" dirty="0">
                <a:solidFill>
                  <a:srgbClr val="182243"/>
                </a:solidFill>
                <a:latin typeface="Sinkin Sans 400 Regular" pitchFamily="2" charset="77"/>
              </a:rPr>
              <a:t>Recht op compensatie</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Richtlijn moet binnen drie jaar zijn geïmplementeerd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329655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84775"/>
          </a:xfrm>
          <a:prstGeom prst="rect">
            <a:avLst/>
          </a:prstGeom>
          <a:noFill/>
        </p:spPr>
        <p:txBody>
          <a:bodyPr wrap="square" rtlCol="0">
            <a:spAutoFit/>
          </a:bodyPr>
          <a:lstStyle/>
          <a:p>
            <a:pPr lvl="0">
              <a:defRPr/>
            </a:pPr>
            <a:r>
              <a:rPr lang="nl-NL" sz="3200" dirty="0">
                <a:solidFill>
                  <a:srgbClr val="61829C"/>
                </a:solidFill>
                <a:latin typeface="Sinkin Sans 400 Regular" pitchFamily="2" charset="77"/>
              </a:rPr>
              <a:t>Wat kunt (en gaat) u doen?</a:t>
            </a:r>
            <a:endParaRPr kumimoji="0" lang="nl-NL" sz="3000" b="0" i="0" u="none" strike="noStrike" kern="1200" cap="none" spc="0" normalizeH="0" baseline="0" noProof="0" dirty="0">
              <a:ln>
                <a:noFill/>
              </a:ln>
              <a:solidFill>
                <a:srgbClr val="61829C"/>
              </a:solidFill>
              <a:effectLst/>
              <a:uLnTx/>
              <a:uFillTx/>
              <a:latin typeface="Sinkin Sans 400 Regular" pitchFamily="2" charset="77"/>
            </a:endParaRP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794127" cy="5062924"/>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rgbClr val="182243"/>
                </a:solidFill>
                <a:latin typeface="Sinkin Sans 400 Regular" pitchFamily="2" charset="77"/>
              </a:rPr>
              <a:t>Staat u een werknemer bij? Claim hoger loon!</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Staat u een werkgever bij? Voldoe aan nieuwe Richtlijn. Situatie duidelijk. Loonkloof dichten.</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Alleen opplussen of kan salaris ook naar beneden? Ga in overleg met vakbonden en OR en probeer alle functies opnieuw te waarderen en afspraken te maken over wat dit betekent voor werknemers die salaris zouden moeten inleveren. Bijvoorbeeld overgangstermijn, niet omhoog bij volgende loonsverhogingen, etc.</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indent="-342900">
              <a:buFont typeface="Arial" panose="020B0604020202020204" pitchFamily="34" charset="0"/>
              <a:buChar char="•"/>
            </a:pPr>
            <a:r>
              <a:rPr lang="nl-NL" sz="2000" dirty="0">
                <a:solidFill>
                  <a:srgbClr val="182243"/>
                </a:solidFill>
                <a:latin typeface="Sinkin Sans 400 Regular" pitchFamily="2" charset="77"/>
              </a:rPr>
              <a:t>Stoof/Mammoet (ECLI:NL:HR:2008:BD1847), geldt bij collectieve wijziging (IFF; ECLI:HR:2022:1759): </a:t>
            </a:r>
          </a:p>
          <a:p>
            <a:pPr marL="457200" indent="-457200">
              <a:buAutoNum type="arabicPeriod"/>
            </a:pPr>
            <a:r>
              <a:rPr lang="nl-NL" sz="2000" dirty="0">
                <a:solidFill>
                  <a:srgbClr val="182243"/>
                </a:solidFill>
                <a:latin typeface="Sinkin Sans 400 Regular" pitchFamily="2" charset="77"/>
              </a:rPr>
              <a:t>Wijziging van omstandigheden die werkgever aanleiding geeft om wijzigingsvoorstel te doen?</a:t>
            </a:r>
          </a:p>
          <a:p>
            <a:pPr marL="457200" indent="-457200">
              <a:buAutoNum type="arabicPeriod"/>
            </a:pPr>
            <a:r>
              <a:rPr lang="nl-NL" sz="2000" dirty="0">
                <a:solidFill>
                  <a:srgbClr val="182243"/>
                </a:solidFill>
                <a:latin typeface="Sinkin Sans 400 Regular" pitchFamily="2" charset="77"/>
              </a:rPr>
              <a:t>Redelijk voorstel?</a:t>
            </a:r>
          </a:p>
          <a:p>
            <a:pPr marL="457200" indent="-457200">
              <a:buAutoNum type="arabicPeriod"/>
            </a:pPr>
            <a:r>
              <a:rPr lang="nl-NL" sz="2000" dirty="0">
                <a:solidFill>
                  <a:srgbClr val="182243"/>
                </a:solidFill>
                <a:latin typeface="Sinkin Sans 400 Regular" pitchFamily="2" charset="77"/>
              </a:rPr>
              <a:t>Kan aanvaarding door werknemer in het licht van de omstandigheden van het geval, in redelijkheid van de werknemer worden gevergd?</a:t>
            </a:r>
          </a:p>
          <a:p>
            <a:pPr marL="342900" indent="-342900">
              <a:buFont typeface="Arial" panose="020B0604020202020204" pitchFamily="34" charset="0"/>
              <a:buChar char="•"/>
            </a:pPr>
            <a:endParaRPr lang="nl-NL" sz="2000" dirty="0">
              <a:solidFill>
                <a:srgbClr val="182243"/>
              </a:solidFill>
              <a:latin typeface="Sinkin Sans 400 Regular" pitchFamily="2" charset="77"/>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srgbClr val="182243"/>
              </a:solidFill>
              <a:effectLst/>
              <a:uLnTx/>
              <a:uFillTx/>
              <a:latin typeface="Sinkin Sans 400 Regular" pitchFamily="2" charset="77"/>
              <a:ea typeface="+mn-ea"/>
              <a:cs typeface="+mn-cs"/>
            </a:endParaRPr>
          </a:p>
        </p:txBody>
      </p:sp>
    </p:spTree>
    <p:extLst>
      <p:ext uri="{BB962C8B-B14F-4D97-AF65-F5344CB8AC3E}">
        <p14:creationId xmlns:p14="http://schemas.microsoft.com/office/powerpoint/2010/main" val="292871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Wat gaat u doen?</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428514" cy="2923877"/>
          </a:xfrm>
          <a:prstGeom prst="rect">
            <a:avLst/>
          </a:prstGeom>
          <a:noFill/>
        </p:spPr>
        <p:txBody>
          <a:bodyPr wrap="square" rtlCol="0">
            <a:spAutoFit/>
          </a:bodyPr>
          <a:lstStyle/>
          <a:p>
            <a:br>
              <a:rPr lang="nl-NL" sz="2300" dirty="0">
                <a:solidFill>
                  <a:srgbClr val="182243"/>
                </a:solidFill>
                <a:latin typeface="Sinkin Sans 400 Regular" pitchFamily="2" charset="77"/>
              </a:rPr>
            </a:b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pic>
        <p:nvPicPr>
          <p:cNvPr id="3" name="Afbeelding 2" descr="Afbeelding met tekst, Menselijk gezicht, persoon, schermopname&#10;&#10;Automatisch gegenereerde beschrijving">
            <a:extLst>
              <a:ext uri="{FF2B5EF4-FFF2-40B4-BE49-F238E27FC236}">
                <a16:creationId xmlns:a16="http://schemas.microsoft.com/office/drawing/2014/main" id="{8BBE9AA0-45D0-91EA-2A5C-DBC5FCD51C80}"/>
              </a:ext>
            </a:extLst>
          </p:cNvPr>
          <p:cNvPicPr>
            <a:picLocks noChangeAspect="1"/>
          </p:cNvPicPr>
          <p:nvPr/>
        </p:nvPicPr>
        <p:blipFill>
          <a:blip r:embed="rId5"/>
          <a:stretch>
            <a:fillRect/>
          </a:stretch>
        </p:blipFill>
        <p:spPr>
          <a:xfrm>
            <a:off x="3517487" y="2218543"/>
            <a:ext cx="5153976" cy="3865482"/>
          </a:xfrm>
          <a:prstGeom prst="rect">
            <a:avLst/>
          </a:prstGeom>
        </p:spPr>
      </p:pic>
    </p:spTree>
    <p:extLst>
      <p:ext uri="{BB962C8B-B14F-4D97-AF65-F5344CB8AC3E}">
        <p14:creationId xmlns:p14="http://schemas.microsoft.com/office/powerpoint/2010/main" val="85329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Vragen?</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8" y="2119678"/>
            <a:ext cx="10428514" cy="3985706"/>
          </a:xfrm>
          <a:prstGeom prst="rect">
            <a:avLst/>
          </a:prstGeom>
          <a:noFill/>
        </p:spPr>
        <p:txBody>
          <a:bodyPr wrap="square" rtlCol="0">
            <a:spAutoFit/>
          </a:bodyPr>
          <a:lstStyle/>
          <a:p>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Ruben van Arkel</a:t>
            </a:r>
          </a:p>
          <a:p>
            <a:r>
              <a:rPr lang="nl-NL" sz="2300" dirty="0">
                <a:solidFill>
                  <a:srgbClr val="182243"/>
                </a:solidFill>
                <a:latin typeface="Sinkin Sans 400 Regular" pitchFamily="2" charset="77"/>
                <a:hlinkClick r:id="rId5"/>
              </a:rPr>
              <a:t>ruben@sparkeladvocatuur.nl</a:t>
            </a:r>
            <a:endParaRPr lang="nl-NL" sz="2300" dirty="0">
              <a:solidFill>
                <a:srgbClr val="182243"/>
              </a:solidFill>
              <a:latin typeface="Sinkin Sans 400 Regular" pitchFamily="2" charset="77"/>
            </a:endParaRPr>
          </a:p>
          <a:p>
            <a:r>
              <a:rPr lang="nl-NL" sz="2300" dirty="0">
                <a:solidFill>
                  <a:srgbClr val="182243"/>
                </a:solidFill>
                <a:latin typeface="Sinkin Sans 400 Regular" pitchFamily="2" charset="77"/>
              </a:rPr>
              <a:t>0612508105</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0707852744</a:t>
            </a:r>
          </a:p>
        </p:txBody>
      </p:sp>
    </p:spTree>
    <p:extLst>
      <p:ext uri="{BB962C8B-B14F-4D97-AF65-F5344CB8AC3E}">
        <p14:creationId xmlns:p14="http://schemas.microsoft.com/office/powerpoint/2010/main" val="204571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2"/>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3"/>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Rechtsbescherming</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5755422"/>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Civiele rechter</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Bestuursrechter</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College voor de rechten van de mens (voorheen: Commissie gelijke behandeling) (Wet College voor de rechten van de mens)</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Europese Hof van Justitie (HvJ EU)</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Europees Hof voor de Rechten van de Mens (EHRM)</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340565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87BE0FA-0156-08B2-2AFC-D3A98C66AF23}"/>
              </a:ext>
            </a:extLst>
          </p:cNvPr>
          <p:cNvPicPr>
            <a:picLocks noChangeAspect="1"/>
          </p:cNvPicPr>
          <p:nvPr/>
        </p:nvPicPr>
        <p:blipFill>
          <a:blip r:embed="rId3"/>
          <a:stretch>
            <a:fillRect/>
          </a:stretch>
        </p:blipFill>
        <p:spPr>
          <a:xfrm>
            <a:off x="4564157" y="0"/>
            <a:ext cx="3060637" cy="1215572"/>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B0E8920-6C73-203B-50D3-C7D687B577E6}"/>
              </a:ext>
            </a:extLst>
          </p:cNvPr>
          <p:cNvPicPr>
            <a:picLocks noChangeAspect="1"/>
          </p:cNvPicPr>
          <p:nvPr/>
        </p:nvPicPr>
        <p:blipFill>
          <a:blip r:embed="rId4"/>
          <a:stretch>
            <a:fillRect/>
          </a:stretch>
        </p:blipFill>
        <p:spPr>
          <a:xfrm>
            <a:off x="4472796" y="5936344"/>
            <a:ext cx="3243360" cy="1288143"/>
          </a:xfrm>
          <a:prstGeom prst="rect">
            <a:avLst/>
          </a:prstGeom>
        </p:spPr>
      </p:pic>
      <p:sp>
        <p:nvSpPr>
          <p:cNvPr id="9" name="Tekstvak 8">
            <a:extLst>
              <a:ext uri="{FF2B5EF4-FFF2-40B4-BE49-F238E27FC236}">
                <a16:creationId xmlns:a16="http://schemas.microsoft.com/office/drawing/2014/main" id="{0530828D-2BE1-A7F4-B4A4-01DDE5D0EC2A}"/>
              </a:ext>
            </a:extLst>
          </p:cNvPr>
          <p:cNvSpPr txBox="1"/>
          <p:nvPr/>
        </p:nvSpPr>
        <p:spPr>
          <a:xfrm>
            <a:off x="1074057" y="1359921"/>
            <a:ext cx="10428514" cy="553998"/>
          </a:xfrm>
          <a:prstGeom prst="rect">
            <a:avLst/>
          </a:prstGeom>
          <a:noFill/>
        </p:spPr>
        <p:txBody>
          <a:bodyPr wrap="square" rtlCol="0">
            <a:spAutoFit/>
          </a:bodyPr>
          <a:lstStyle/>
          <a:p>
            <a:r>
              <a:rPr lang="nl-NL" sz="3000" dirty="0">
                <a:solidFill>
                  <a:srgbClr val="61829C"/>
                </a:solidFill>
                <a:latin typeface="Sinkin Sans 400 Regular" pitchFamily="2" charset="77"/>
              </a:rPr>
              <a:t>Verhouding CRM en rechter</a:t>
            </a:r>
          </a:p>
        </p:txBody>
      </p:sp>
      <p:sp>
        <p:nvSpPr>
          <p:cNvPr id="11" name="Tekstvak 10">
            <a:extLst>
              <a:ext uri="{FF2B5EF4-FFF2-40B4-BE49-F238E27FC236}">
                <a16:creationId xmlns:a16="http://schemas.microsoft.com/office/drawing/2014/main" id="{A7FA73A3-1B9A-AC7D-C2DF-02CD91E1867B}"/>
              </a:ext>
            </a:extLst>
          </p:cNvPr>
          <p:cNvSpPr txBox="1"/>
          <p:nvPr/>
        </p:nvSpPr>
        <p:spPr>
          <a:xfrm>
            <a:off x="1417539" y="2119678"/>
            <a:ext cx="8087188" cy="6109365"/>
          </a:xfrm>
          <a:prstGeom prst="rect">
            <a:avLst/>
          </a:prstGeom>
          <a:noFill/>
        </p:spPr>
        <p:txBody>
          <a:bodyPr wrap="square" rtlCol="0">
            <a:spAutoFit/>
          </a:bodyPr>
          <a:lstStyle/>
          <a:p>
            <a:pPr marL="342900" indent="-342900">
              <a:buFont typeface="Arial" panose="020B0604020202020204" pitchFamily="34" charset="0"/>
              <a:buChar char="•"/>
            </a:pPr>
            <a:r>
              <a:rPr lang="nl-NL" sz="2300" dirty="0">
                <a:solidFill>
                  <a:srgbClr val="182243"/>
                </a:solidFill>
                <a:latin typeface="Sinkin Sans 400 Regular" pitchFamily="2" charset="77"/>
              </a:rPr>
              <a:t>Handen schudden</a:t>
            </a:r>
          </a:p>
          <a:p>
            <a:pPr marL="342900" indent="-342900">
              <a:buFont typeface="Arial" panose="020B0604020202020204" pitchFamily="34" charset="0"/>
              <a:buChar char="•"/>
            </a:pPr>
            <a:r>
              <a:rPr lang="nl-NL" sz="2300" dirty="0">
                <a:solidFill>
                  <a:srgbClr val="182243"/>
                </a:solidFill>
                <a:latin typeface="Sinkin Sans 400 Regular" pitchFamily="2" charset="77"/>
              </a:rPr>
              <a:t>CRM Oordeel 2016-73: COA discrimineert</a:t>
            </a:r>
          </a:p>
          <a:p>
            <a:pPr marL="342900" indent="-342900">
              <a:buFont typeface="Arial" panose="020B0604020202020204" pitchFamily="34" charset="0"/>
              <a:buChar char="•"/>
            </a:pPr>
            <a:r>
              <a:rPr lang="nl-NL" sz="2300" dirty="0">
                <a:solidFill>
                  <a:srgbClr val="182243"/>
                </a:solidFill>
                <a:latin typeface="Sinkin Sans 400 Regular" pitchFamily="2" charset="77"/>
              </a:rPr>
              <a:t>AD 28 juli 2016: “Kamer: gewoon hand geven”</a:t>
            </a:r>
            <a:br>
              <a:rPr lang="nl-NL" sz="2300" dirty="0">
                <a:solidFill>
                  <a:srgbClr val="182243"/>
                </a:solidFill>
                <a:latin typeface="Sinkin Sans 400 Regular" pitchFamily="2" charset="77"/>
              </a:rPr>
            </a:br>
            <a:r>
              <a:rPr lang="nl-NL" sz="2300" dirty="0">
                <a:solidFill>
                  <a:srgbClr val="182243"/>
                </a:solidFill>
                <a:latin typeface="Sinkin Sans 400 Regular" pitchFamily="2" charset="77"/>
              </a:rPr>
              <a:t>http://www.ad.nl/nieuws/tweede-kamer-moslima-moet-gewoon-handen-schudden~a578195d/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Hof Den Haag (JAR 2012/130): R'dam discrimineert niet</a:t>
            </a:r>
            <a:br>
              <a:rPr lang="nl-NL" sz="2300" dirty="0">
                <a:solidFill>
                  <a:srgbClr val="182243"/>
                </a:solidFill>
                <a:latin typeface="Sinkin Sans 400 Regular" pitchFamily="2" charset="77"/>
              </a:rPr>
            </a:br>
            <a:endParaRPr lang="nl-NL" sz="2300" dirty="0">
              <a:solidFill>
                <a:srgbClr val="182243"/>
              </a:solidFill>
              <a:latin typeface="Sinkin Sans 400 Regular" pitchFamily="2" charset="77"/>
            </a:endParaRPr>
          </a:p>
          <a:p>
            <a:pPr marL="342900" indent="-342900">
              <a:buFont typeface="Arial" panose="020B0604020202020204" pitchFamily="34" charset="0"/>
              <a:buChar char="•"/>
            </a:pPr>
            <a:r>
              <a:rPr lang="nl-NL" sz="2300" dirty="0">
                <a:solidFill>
                  <a:srgbClr val="182243"/>
                </a:solidFill>
                <a:latin typeface="Sinkin Sans 400 Regular" pitchFamily="2" charset="77"/>
              </a:rPr>
              <a:t>CRM Oordeel 2010-62: Exploitant fietsenstalling maakt verboden direct onderscheid op grond van geslacht door de regel ‘heren uw fiets bovenste fietsrek, dames onderste fietsrek’. Maar: Oordeel 2014-104: geen onderscheid meer </a:t>
            </a: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a:p>
            <a:pPr marL="342900" indent="-342900">
              <a:buFont typeface="Arial" panose="020B0604020202020204" pitchFamily="34" charset="0"/>
              <a:buChar char="•"/>
            </a:pPr>
            <a:endParaRPr lang="nl-NL" sz="2300" dirty="0">
              <a:solidFill>
                <a:srgbClr val="182243"/>
              </a:solidFill>
              <a:latin typeface="Sinkin Sans 400 Regular" pitchFamily="2" charset="77"/>
            </a:endParaRPr>
          </a:p>
        </p:txBody>
      </p:sp>
    </p:spTree>
    <p:extLst>
      <p:ext uri="{BB962C8B-B14F-4D97-AF65-F5344CB8AC3E}">
        <p14:creationId xmlns:p14="http://schemas.microsoft.com/office/powerpoint/2010/main" val="56604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theme/theme1.xml><?xml version="1.0" encoding="utf-8"?>
<a:theme xmlns:a="http://schemas.openxmlformats.org/drawingml/2006/main" name="LuminousVTI">
  <a:themeElements>
    <a:clrScheme name="AnalogousFromLightSeedRightStep">
      <a:dk1>
        <a:srgbClr val="000000"/>
      </a:dk1>
      <a:lt1>
        <a:srgbClr val="FFFFFF"/>
      </a:lt1>
      <a:dk2>
        <a:srgbClr val="23393E"/>
      </a:dk2>
      <a:lt2>
        <a:srgbClr val="E8E2E6"/>
      </a:lt2>
      <a:accent1>
        <a:srgbClr val="2FB75D"/>
      </a:accent1>
      <a:accent2>
        <a:srgbClr val="34B394"/>
      </a:accent2>
      <a:accent3>
        <a:srgbClr val="28AECA"/>
      </a:accent3>
      <a:accent4>
        <a:srgbClr val="4E8EEB"/>
      </a:accent4>
      <a:accent5>
        <a:srgbClr val="6F6EEE"/>
      </a:accent5>
      <a:accent6>
        <a:srgbClr val="904EEB"/>
      </a:accent6>
      <a:hlink>
        <a:srgbClr val="AE6997"/>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Pakket</Template>
  <TotalTime>30902</TotalTime>
  <Words>5839</Words>
  <Application>Microsoft Office PowerPoint</Application>
  <PresentationFormat>Breedbeeld</PresentationFormat>
  <Paragraphs>630</Paragraphs>
  <Slides>76</Slides>
  <Notes>70</Notes>
  <HiddenSlides>0</HiddenSlides>
  <MMClips>2</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76</vt:i4>
      </vt:variant>
    </vt:vector>
  </HeadingPairs>
  <TitlesOfParts>
    <vt:vector size="84" baseType="lpstr">
      <vt:lpstr>Arial</vt:lpstr>
      <vt:lpstr>Avenir Next LT Pro</vt:lpstr>
      <vt:lpstr>Calibri</vt:lpstr>
      <vt:lpstr>Inter</vt:lpstr>
      <vt:lpstr>Sabon Next LT</vt:lpstr>
      <vt:lpstr>Sinkin Sans 400 Regular</vt:lpstr>
      <vt:lpstr>Wingdings</vt:lpstr>
      <vt:lpstr>LuminousVTI</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POWERPOINT</dc:title>
  <dc:creator>Janny den Heijer</dc:creator>
  <cp:lastModifiedBy>Michelle Visser</cp:lastModifiedBy>
  <cp:revision>32</cp:revision>
  <dcterms:created xsi:type="dcterms:W3CDTF">2022-04-22T13:54:57Z</dcterms:created>
  <dcterms:modified xsi:type="dcterms:W3CDTF">2023-10-30T15:14:25Z</dcterms:modified>
</cp:coreProperties>
</file>