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DM Sans" pitchFamily="2" charset="0"/>
      <p:regular r:id="rId11"/>
    </p:embeddedFont>
    <p:embeddedFont>
      <p:font typeface="Noto Serif Display ExtraCondensed Bold" panose="020B0604020202020204"/>
      <p:regular r:id="rId12"/>
      <p:bold r:id="rId13"/>
    </p:embeddedFont>
    <p:embeddedFont>
      <p:font typeface="Noto Serif Display ExtraCondensed Bold Italics" panose="020B0604020202020204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0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8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30744" y="0"/>
            <a:ext cx="7057256" cy="10287000"/>
            <a:chOff x="0" y="0"/>
            <a:chExt cx="9409674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5698" r="15698"/>
            <a:stretch>
              <a:fillRect/>
            </a:stretch>
          </p:blipFill>
          <p:spPr>
            <a:xfrm>
              <a:off x="0" y="0"/>
              <a:ext cx="9409674" cy="13716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227165" y="9258300"/>
            <a:ext cx="944348" cy="0"/>
          </a:xfrm>
          <a:prstGeom prst="line">
            <a:avLst/>
          </a:prstGeom>
          <a:ln w="19050" cap="rnd">
            <a:solidFill>
              <a:srgbClr val="222222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" name="Freeform 5"/>
          <p:cNvSpPr/>
          <p:nvPr/>
        </p:nvSpPr>
        <p:spPr>
          <a:xfrm>
            <a:off x="0" y="7219183"/>
            <a:ext cx="6125919" cy="1807146"/>
          </a:xfrm>
          <a:custGeom>
            <a:avLst/>
            <a:gdLst/>
            <a:ahLst/>
            <a:cxnLst/>
            <a:rect l="l" t="t" r="r" b="b"/>
            <a:pathLst>
              <a:path w="6125919" h="1807146">
                <a:moveTo>
                  <a:pt x="0" y="0"/>
                </a:moveTo>
                <a:lnTo>
                  <a:pt x="6125919" y="0"/>
                </a:lnTo>
                <a:lnTo>
                  <a:pt x="6125919" y="1807146"/>
                </a:lnTo>
                <a:lnTo>
                  <a:pt x="0" y="18071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9140016" cy="3435239"/>
            <a:chOff x="0" y="0"/>
            <a:chExt cx="12186688" cy="4580318"/>
          </a:xfrm>
        </p:grpSpPr>
        <p:sp>
          <p:nvSpPr>
            <p:cNvPr id="7" name="TextBox 7"/>
            <p:cNvSpPr txBox="1"/>
            <p:nvPr/>
          </p:nvSpPr>
          <p:spPr>
            <a:xfrm>
              <a:off x="0" y="76200"/>
              <a:ext cx="12186688" cy="3190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267"/>
                </a:lnSpc>
              </a:pPr>
              <a:r>
                <a:rPr lang="en-US" sz="8424">
                  <a:solidFill>
                    <a:srgbClr val="222222"/>
                  </a:solidFill>
                  <a:latin typeface="Noto Serif Display ExtraCondensed Bold"/>
                </a:rPr>
                <a:t>'Een Keulse reis doen'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19742"/>
              <a:ext cx="12186688" cy="624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94"/>
                </a:lnSpc>
              </a:pPr>
              <a:r>
                <a:rPr lang="en-US" sz="2925">
                  <a:solidFill>
                    <a:srgbClr val="222222"/>
                  </a:solidFill>
                  <a:latin typeface="DM Sans"/>
                </a:rPr>
                <a:t>Simone Slootweg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79658" y="1116837"/>
            <a:ext cx="6719757" cy="134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222222"/>
                </a:solidFill>
                <a:latin typeface="Noto Serif Display ExtraCondensed Bold"/>
              </a:rPr>
              <a:t>Agenda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379658" y="6579316"/>
            <a:ext cx="6719757" cy="2678984"/>
            <a:chOff x="0" y="0"/>
            <a:chExt cx="8959676" cy="3571979"/>
          </a:xfrm>
        </p:grpSpPr>
        <p:sp>
          <p:nvSpPr>
            <p:cNvPr id="4" name="TextBox 4"/>
            <p:cNvSpPr txBox="1"/>
            <p:nvPr/>
          </p:nvSpPr>
          <p:spPr>
            <a:xfrm>
              <a:off x="0" y="193734"/>
              <a:ext cx="8959676" cy="911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339"/>
                </a:lnSpc>
                <a:spcBef>
                  <a:spcPct val="0"/>
                </a:spcBef>
              </a:pPr>
              <a:r>
                <a:rPr lang="en-US" sz="4449">
                  <a:solidFill>
                    <a:srgbClr val="222222"/>
                  </a:solidFill>
                  <a:latin typeface="Noto Serif Display ExtraCondensed Bold"/>
                </a:rPr>
                <a:t>Te behandelen onderwerpen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473304"/>
              <a:ext cx="8959676" cy="2098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700" lvl="1" indent="-323850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222222"/>
                  </a:solidFill>
                  <a:latin typeface="DM Sans"/>
                </a:rPr>
                <a:t>Jurisprudentie </a:t>
              </a:r>
            </a:p>
            <a:p>
              <a:pPr marL="647700" lvl="1" indent="-323850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222222"/>
                  </a:solidFill>
                  <a:latin typeface="DM Sans"/>
                </a:rPr>
                <a:t>Resultaten enquête</a:t>
              </a:r>
            </a:p>
            <a:p>
              <a:pPr marL="647700" lvl="1" indent="-323850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222222"/>
                  </a:solidFill>
                  <a:latin typeface="DM Sans"/>
                </a:rPr>
                <a:t>De vergoeding als compensatie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379658" y="4244542"/>
            <a:ext cx="944348" cy="0"/>
          </a:xfrm>
          <a:prstGeom prst="line">
            <a:avLst/>
          </a:prstGeom>
          <a:ln w="19050" cap="rnd">
            <a:solidFill>
              <a:srgbClr val="222222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7" name="Freeform 7"/>
          <p:cNvSpPr/>
          <p:nvPr/>
        </p:nvSpPr>
        <p:spPr>
          <a:xfrm>
            <a:off x="326468" y="8704539"/>
            <a:ext cx="3754309" cy="1107521"/>
          </a:xfrm>
          <a:custGeom>
            <a:avLst/>
            <a:gdLst/>
            <a:ahLst/>
            <a:cxnLst/>
            <a:rect l="l" t="t" r="r" b="b"/>
            <a:pathLst>
              <a:path w="3754309" h="1107521">
                <a:moveTo>
                  <a:pt x="0" y="0"/>
                </a:moveTo>
                <a:lnTo>
                  <a:pt x="3754309" y="0"/>
                </a:lnTo>
                <a:lnTo>
                  <a:pt x="3754309" y="1107522"/>
                </a:lnTo>
                <a:lnTo>
                  <a:pt x="0" y="1107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8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5503890"/>
            <a:ext cx="16230600" cy="0"/>
          </a:xfrm>
          <a:prstGeom prst="line">
            <a:avLst/>
          </a:prstGeom>
          <a:ln w="19050" cap="rnd">
            <a:solidFill>
              <a:srgbClr val="22222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028700" y="5351490"/>
            <a:ext cx="323850" cy="323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21F2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317258" y="5341965"/>
            <a:ext cx="323850" cy="32385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2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5817" y="5341965"/>
            <a:ext cx="323850" cy="32385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21F2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894375" y="5341965"/>
            <a:ext cx="323850" cy="32385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21F2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28700" y="1019175"/>
            <a:ext cx="16230600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dirty="0">
                <a:solidFill>
                  <a:srgbClr val="222222"/>
                </a:solidFill>
                <a:latin typeface="Noto Serif Display ExtraCondensed Bold"/>
              </a:rPr>
              <a:t>(</a:t>
            </a:r>
            <a:r>
              <a:rPr lang="en-US" sz="8799" dirty="0" err="1">
                <a:solidFill>
                  <a:srgbClr val="222222"/>
                </a:solidFill>
                <a:latin typeface="Noto Serif Display ExtraCondensed Bold"/>
              </a:rPr>
              <a:t>Relevante</a:t>
            </a:r>
            <a:r>
              <a:rPr lang="en-US" sz="8799" dirty="0">
                <a:solidFill>
                  <a:srgbClr val="222222"/>
                </a:solidFill>
                <a:latin typeface="Noto Serif Display ExtraCondensed Bold"/>
              </a:rPr>
              <a:t>) </a:t>
            </a:r>
            <a:r>
              <a:rPr lang="en-US" sz="8799" dirty="0" err="1">
                <a:solidFill>
                  <a:srgbClr val="222222"/>
                </a:solidFill>
                <a:latin typeface="Noto Serif Display ExtraCondensed Bold"/>
              </a:rPr>
              <a:t>Jurisprudentie</a:t>
            </a:r>
            <a:endParaRPr lang="en-US" sz="8799" dirty="0">
              <a:solidFill>
                <a:srgbClr val="222222"/>
              </a:solidFill>
              <a:latin typeface="Noto Serif Display ExtraCondensed Bold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16314952" y="1695450"/>
            <a:ext cx="944348" cy="0"/>
          </a:xfrm>
          <a:prstGeom prst="line">
            <a:avLst/>
          </a:prstGeom>
          <a:ln w="19050" cap="rnd">
            <a:solidFill>
              <a:srgbClr val="222222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Freeform 13"/>
          <p:cNvSpPr/>
          <p:nvPr/>
        </p:nvSpPr>
        <p:spPr>
          <a:xfrm>
            <a:off x="14218225" y="8728215"/>
            <a:ext cx="3754309" cy="1107521"/>
          </a:xfrm>
          <a:custGeom>
            <a:avLst/>
            <a:gdLst/>
            <a:ahLst/>
            <a:cxnLst/>
            <a:rect l="l" t="t" r="r" b="b"/>
            <a:pathLst>
              <a:path w="3754309" h="1107521">
                <a:moveTo>
                  <a:pt x="0" y="0"/>
                </a:moveTo>
                <a:lnTo>
                  <a:pt x="3754309" y="0"/>
                </a:lnTo>
                <a:lnTo>
                  <a:pt x="3754309" y="1107522"/>
                </a:lnTo>
                <a:lnTo>
                  <a:pt x="0" y="1107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28700" y="6370665"/>
            <a:ext cx="3364925" cy="2357550"/>
            <a:chOff x="0" y="0"/>
            <a:chExt cx="4486566" cy="314340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9525"/>
              <a:ext cx="4486566" cy="107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210"/>
                </a:lnSpc>
                <a:spcBef>
                  <a:spcPct val="0"/>
                </a:spcBef>
              </a:pPr>
              <a:r>
                <a:rPr lang="en-US" sz="2675">
                  <a:solidFill>
                    <a:srgbClr val="222222"/>
                  </a:solidFill>
                  <a:latin typeface="Noto Serif Display ExtraCondensed Bold"/>
                </a:rPr>
                <a:t>Algemene rechtspraak HvJ EU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608065"/>
              <a:ext cx="4486566" cy="1535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8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222222"/>
                  </a:solidFill>
                  <a:latin typeface="DM Sans"/>
                </a:rPr>
                <a:t>Zwangere werkneemster geniet een bijzondere bescherming.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317258" y="6370665"/>
            <a:ext cx="3364925" cy="3138600"/>
            <a:chOff x="0" y="0"/>
            <a:chExt cx="4486566" cy="4184800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9525"/>
              <a:ext cx="4486566" cy="107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10"/>
                </a:lnSpc>
                <a:spcBef>
                  <a:spcPct val="0"/>
                </a:spcBef>
              </a:pPr>
              <a:r>
                <a:rPr lang="en-US" sz="2675">
                  <a:solidFill>
                    <a:srgbClr val="222222"/>
                  </a:solidFill>
                  <a:latin typeface="Noto Serif Display ExtraCondensed Bold Italics"/>
                </a:rPr>
                <a:t>Gomez</a:t>
              </a:r>
              <a:r>
                <a:rPr lang="en-US" sz="2675">
                  <a:solidFill>
                    <a:srgbClr val="222222"/>
                  </a:solidFill>
                  <a:latin typeface="Noto Serif Display ExtraCondensed Bold"/>
                </a:rPr>
                <a:t>-uitspraak        HvJ EU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608065"/>
              <a:ext cx="4486566" cy="2576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222222"/>
                  </a:solidFill>
                  <a:latin typeface="DM Sans"/>
                </a:rPr>
                <a:t>Vrouwelijke werknemer moet van tevoren vastgestelde vakantie in andere periode kunnen opnemen.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894375" y="6370665"/>
            <a:ext cx="3364925" cy="1957500"/>
            <a:chOff x="0" y="0"/>
            <a:chExt cx="4486566" cy="2610000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9525"/>
              <a:ext cx="4486566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10"/>
                </a:lnSpc>
                <a:spcBef>
                  <a:spcPct val="0"/>
                </a:spcBef>
              </a:pPr>
              <a:r>
                <a:rPr lang="en-US" sz="2675">
                  <a:solidFill>
                    <a:srgbClr val="222222"/>
                  </a:solidFill>
                  <a:latin typeface="Noto Serif Display ExtraCondensed Bold"/>
                </a:rPr>
                <a:t>HR na 6 november 2020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074665"/>
              <a:ext cx="4486566" cy="1535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222222"/>
                  </a:solidFill>
                  <a:latin typeface="DM Sans"/>
                </a:rPr>
                <a:t>Gemist vakantieverlof moet </a:t>
              </a:r>
              <a:r>
                <a:rPr lang="en-US" sz="2200" u="sng">
                  <a:solidFill>
                    <a:srgbClr val="222222"/>
                  </a:solidFill>
                  <a:latin typeface="DM Sans"/>
                </a:rPr>
                <a:t>wel</a:t>
              </a:r>
              <a:r>
                <a:rPr lang="en-US" sz="2200">
                  <a:solidFill>
                    <a:srgbClr val="222222"/>
                  </a:solidFill>
                  <a:latin typeface="DM Sans"/>
                </a:rPr>
                <a:t> worden gecompenseerd</a:t>
              </a:r>
              <a:r>
                <a:rPr lang="en-US" sz="2200" u="none">
                  <a:solidFill>
                    <a:srgbClr val="222222"/>
                  </a:solidFill>
                  <a:latin typeface="DM Sans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605817" y="6370665"/>
            <a:ext cx="3364925" cy="2357550"/>
            <a:chOff x="0" y="0"/>
            <a:chExt cx="4486566" cy="3143400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9525"/>
              <a:ext cx="4486566" cy="107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10"/>
                </a:lnSpc>
                <a:spcBef>
                  <a:spcPct val="0"/>
                </a:spcBef>
              </a:pPr>
              <a:r>
                <a:rPr lang="en-US" sz="2675">
                  <a:solidFill>
                    <a:srgbClr val="222222"/>
                  </a:solidFill>
                  <a:latin typeface="Noto Serif Display ExtraCondensed Bold"/>
                </a:rPr>
                <a:t>HR vóór 6 november 2020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608065"/>
              <a:ext cx="4486566" cy="1535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222222"/>
                  </a:solidFill>
                  <a:latin typeface="DM Sans"/>
                </a:rPr>
                <a:t>Gemist vakantieverlof hoeft niet te worden gecompenseerd.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71826" y="9620462"/>
            <a:ext cx="944348" cy="0"/>
          </a:xfrm>
          <a:prstGeom prst="line">
            <a:avLst/>
          </a:prstGeom>
          <a:ln w="19050" cap="rnd">
            <a:solidFill>
              <a:srgbClr val="222222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" name="Freeform 3"/>
          <p:cNvSpPr/>
          <p:nvPr/>
        </p:nvSpPr>
        <p:spPr>
          <a:xfrm>
            <a:off x="487458" y="2354541"/>
            <a:ext cx="5026998" cy="3217977"/>
          </a:xfrm>
          <a:custGeom>
            <a:avLst/>
            <a:gdLst/>
            <a:ahLst/>
            <a:cxnLst/>
            <a:rect l="l" t="t" r="r" b="b"/>
            <a:pathLst>
              <a:path w="5523741" h="3611677">
                <a:moveTo>
                  <a:pt x="0" y="0"/>
                </a:moveTo>
                <a:lnTo>
                  <a:pt x="5523741" y="0"/>
                </a:lnTo>
                <a:lnTo>
                  <a:pt x="5523741" y="3611677"/>
                </a:lnTo>
                <a:lnTo>
                  <a:pt x="0" y="36116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232975" y="1747558"/>
            <a:ext cx="5176294" cy="3824960"/>
          </a:xfrm>
          <a:custGeom>
            <a:avLst/>
            <a:gdLst/>
            <a:ahLst/>
            <a:cxnLst/>
            <a:rect l="l" t="t" r="r" b="b"/>
            <a:pathLst>
              <a:path w="5176294" h="3824960">
                <a:moveTo>
                  <a:pt x="0" y="0"/>
                </a:moveTo>
                <a:lnTo>
                  <a:pt x="5176294" y="0"/>
                </a:lnTo>
                <a:lnTo>
                  <a:pt x="5176294" y="3824961"/>
                </a:lnTo>
                <a:lnTo>
                  <a:pt x="0" y="38249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78493" y="2017236"/>
            <a:ext cx="5456587" cy="3824960"/>
          </a:xfrm>
          <a:custGeom>
            <a:avLst/>
            <a:gdLst/>
            <a:ahLst/>
            <a:cxnLst/>
            <a:rect l="l" t="t" r="r" b="b"/>
            <a:pathLst>
              <a:path w="5456587" h="3824960">
                <a:moveTo>
                  <a:pt x="0" y="0"/>
                </a:moveTo>
                <a:lnTo>
                  <a:pt x="5456587" y="0"/>
                </a:lnTo>
                <a:lnTo>
                  <a:pt x="5456587" y="3824961"/>
                </a:lnTo>
                <a:lnTo>
                  <a:pt x="0" y="3824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27495" y="5985314"/>
            <a:ext cx="5950998" cy="3505231"/>
          </a:xfrm>
          <a:custGeom>
            <a:avLst/>
            <a:gdLst/>
            <a:ahLst/>
            <a:cxnLst/>
            <a:rect l="l" t="t" r="r" b="b"/>
            <a:pathLst>
              <a:path w="5950998" h="3505231">
                <a:moveTo>
                  <a:pt x="0" y="0"/>
                </a:moveTo>
                <a:lnTo>
                  <a:pt x="5950998" y="0"/>
                </a:lnTo>
                <a:lnTo>
                  <a:pt x="5950998" y="3505231"/>
                </a:lnTo>
                <a:lnTo>
                  <a:pt x="0" y="35052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44" b="-653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92309" y="5985314"/>
            <a:ext cx="5369593" cy="3625622"/>
          </a:xfrm>
          <a:custGeom>
            <a:avLst/>
            <a:gdLst/>
            <a:ahLst/>
            <a:cxnLst/>
            <a:rect l="l" t="t" r="r" b="b"/>
            <a:pathLst>
              <a:path w="5369593" h="3625622">
                <a:moveTo>
                  <a:pt x="0" y="0"/>
                </a:moveTo>
                <a:lnTo>
                  <a:pt x="5369593" y="0"/>
                </a:lnTo>
                <a:lnTo>
                  <a:pt x="5369593" y="3625623"/>
                </a:lnTo>
                <a:lnTo>
                  <a:pt x="0" y="36256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080875" y="6262407"/>
            <a:ext cx="5354205" cy="3450798"/>
          </a:xfrm>
          <a:custGeom>
            <a:avLst/>
            <a:gdLst/>
            <a:ahLst/>
            <a:cxnLst/>
            <a:rect l="l" t="t" r="r" b="b"/>
            <a:pathLst>
              <a:path w="5694844" h="3830160">
                <a:moveTo>
                  <a:pt x="0" y="0"/>
                </a:moveTo>
                <a:lnTo>
                  <a:pt x="5694844" y="0"/>
                </a:lnTo>
                <a:lnTo>
                  <a:pt x="5694844" y="3830161"/>
                </a:lnTo>
                <a:lnTo>
                  <a:pt x="0" y="38301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254000"/>
            <a:ext cx="3754309" cy="1107521"/>
          </a:xfrm>
          <a:custGeom>
            <a:avLst/>
            <a:gdLst/>
            <a:ahLst/>
            <a:cxnLst/>
            <a:rect l="l" t="t" r="r" b="b"/>
            <a:pathLst>
              <a:path w="3754309" h="1107521">
                <a:moveTo>
                  <a:pt x="0" y="0"/>
                </a:moveTo>
                <a:lnTo>
                  <a:pt x="3754309" y="0"/>
                </a:lnTo>
                <a:lnTo>
                  <a:pt x="3754309" y="1107521"/>
                </a:lnTo>
                <a:lnTo>
                  <a:pt x="0" y="11075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254000"/>
            <a:ext cx="16230600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59"/>
              </a:lnSpc>
              <a:spcBef>
                <a:spcPct val="0"/>
              </a:spcBef>
            </a:pPr>
            <a:r>
              <a:rPr lang="en-US" sz="8799" dirty="0" err="1">
                <a:solidFill>
                  <a:srgbClr val="222222"/>
                </a:solidFill>
                <a:latin typeface="Noto Serif Display ExtraCondensed Bold"/>
              </a:rPr>
              <a:t>Resultaten</a:t>
            </a:r>
            <a:r>
              <a:rPr lang="en-US" sz="8799" dirty="0">
                <a:solidFill>
                  <a:srgbClr val="222222"/>
                </a:solidFill>
                <a:latin typeface="Noto Serif Display ExtraCondensed Bold"/>
              </a:rPr>
              <a:t> </a:t>
            </a:r>
            <a:r>
              <a:rPr lang="en-US" sz="8799" dirty="0" err="1">
                <a:solidFill>
                  <a:srgbClr val="222222"/>
                </a:solidFill>
                <a:latin typeface="Noto Serif Display ExtraCondensed Bold"/>
              </a:rPr>
              <a:t>enquête</a:t>
            </a:r>
            <a:endParaRPr lang="en-US" sz="8799" dirty="0">
              <a:solidFill>
                <a:srgbClr val="222222"/>
              </a:solidFill>
              <a:latin typeface="Noto Serif Display ExtraCondensed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8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074170"/>
            <a:ext cx="18288000" cy="5212830"/>
            <a:chOff x="0" y="0"/>
            <a:chExt cx="24384000" cy="695044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1495" b="21495"/>
            <a:stretch>
              <a:fillRect/>
            </a:stretch>
          </p:blipFill>
          <p:spPr>
            <a:xfrm>
              <a:off x="0" y="0"/>
              <a:ext cx="24384000" cy="695044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028700" y="1019175"/>
            <a:ext cx="8115300" cy="256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09"/>
              </a:lnSpc>
              <a:spcBef>
                <a:spcPct val="0"/>
              </a:spcBef>
            </a:pPr>
            <a:r>
              <a:rPr lang="en-US" sz="8424" dirty="0">
                <a:solidFill>
                  <a:srgbClr val="222222"/>
                </a:solidFill>
                <a:latin typeface="Noto Serif Display ExtraCondensed Bold"/>
              </a:rPr>
              <a:t>De </a:t>
            </a:r>
            <a:r>
              <a:rPr lang="en-US" sz="8424" dirty="0" err="1">
                <a:solidFill>
                  <a:srgbClr val="222222"/>
                </a:solidFill>
                <a:latin typeface="Noto Serif Display ExtraCondensed Bold"/>
              </a:rPr>
              <a:t>financiële</a:t>
            </a:r>
            <a:r>
              <a:rPr lang="en-US" sz="8424" dirty="0">
                <a:solidFill>
                  <a:srgbClr val="222222"/>
                </a:solidFill>
                <a:latin typeface="Noto Serif Display ExtraCondensed Bold"/>
              </a:rPr>
              <a:t> </a:t>
            </a:r>
            <a:r>
              <a:rPr lang="en-US" sz="8424" dirty="0" err="1">
                <a:solidFill>
                  <a:srgbClr val="222222"/>
                </a:solidFill>
                <a:latin typeface="Noto Serif Display ExtraCondensed Bold"/>
              </a:rPr>
              <a:t>vergoeding</a:t>
            </a:r>
            <a:endParaRPr lang="en-US" sz="8424" dirty="0">
              <a:solidFill>
                <a:srgbClr val="222222"/>
              </a:solidFill>
              <a:latin typeface="Noto Serif Display ExtraCondense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01300" y="1800225"/>
            <a:ext cx="6858000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22222"/>
                </a:solidFill>
                <a:latin typeface="DM Sans"/>
              </a:rPr>
              <a:t>Op weg naar een materiële gelijkheid voor elke vrouwelijke werknemer in het onderwijs.</a:t>
            </a:r>
          </a:p>
        </p:txBody>
      </p:sp>
      <p:sp>
        <p:nvSpPr>
          <p:cNvPr id="6" name="Freeform 6"/>
          <p:cNvSpPr/>
          <p:nvPr/>
        </p:nvSpPr>
        <p:spPr>
          <a:xfrm>
            <a:off x="14366146" y="8933139"/>
            <a:ext cx="3754309" cy="1107521"/>
          </a:xfrm>
          <a:custGeom>
            <a:avLst/>
            <a:gdLst/>
            <a:ahLst/>
            <a:cxnLst/>
            <a:rect l="l" t="t" r="r" b="b"/>
            <a:pathLst>
              <a:path w="3754309" h="1107521">
                <a:moveTo>
                  <a:pt x="0" y="0"/>
                </a:moveTo>
                <a:lnTo>
                  <a:pt x="3754308" y="0"/>
                </a:lnTo>
                <a:lnTo>
                  <a:pt x="3754308" y="1107522"/>
                </a:lnTo>
                <a:lnTo>
                  <a:pt x="0" y="11075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93</Words>
  <Application>Microsoft Office PowerPoint</Application>
  <PresentationFormat>Aangepast</PresentationFormat>
  <Paragraphs>19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DM Sans</vt:lpstr>
      <vt:lpstr>Calibri</vt:lpstr>
      <vt:lpstr>Noto Serif Display ExtraCondensed Bold</vt:lpstr>
      <vt:lpstr>Arial</vt:lpstr>
      <vt:lpstr>Noto Serif Display ExtraCondensed Bold Italics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keulse reis doen'</dc:title>
  <dc:creator>Michelle Visser</dc:creator>
  <cp:lastModifiedBy>Michelle Visser</cp:lastModifiedBy>
  <cp:revision>5</cp:revision>
  <dcterms:created xsi:type="dcterms:W3CDTF">2006-08-16T00:00:00Z</dcterms:created>
  <dcterms:modified xsi:type="dcterms:W3CDTF">2023-07-25T10:35:22Z</dcterms:modified>
  <dc:identifier>DAFm8-27nNk</dc:identifier>
</cp:coreProperties>
</file>