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5" r:id="rId6"/>
    <p:sldId id="269" r:id="rId7"/>
    <p:sldId id="268" r:id="rId8"/>
    <p:sldId id="266" r:id="rId9"/>
    <p:sldId id="267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Stijl, gemiddeld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Stijl, thema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3" d="100"/>
          <a:sy n="83" d="100"/>
        </p:scale>
        <p:origin x="59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Eenzijdige wijziging van arbeidsvoorwaarden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Artikel 7:613 BW / Artikel 7:611 BW</a:t>
            </a:r>
          </a:p>
          <a:p>
            <a:endParaRPr lang="nl-NL" sz="2400" dirty="0"/>
          </a:p>
          <a:p>
            <a:endParaRPr lang="nl-NL" sz="2400" dirty="0"/>
          </a:p>
        </p:txBody>
      </p:sp>
      <p:sp>
        <p:nvSpPr>
          <p:cNvPr id="5" name="Tekstvak 4"/>
          <p:cNvSpPr txBox="1"/>
          <p:nvPr/>
        </p:nvSpPr>
        <p:spPr>
          <a:xfrm>
            <a:off x="2551176" y="4987722"/>
            <a:ext cx="1417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Masterscriptie </a:t>
            </a:r>
          </a:p>
          <a:p>
            <a:r>
              <a:rPr lang="nl-NL" sz="1400" dirty="0"/>
              <a:t>Marvin Flach</a:t>
            </a:r>
          </a:p>
        </p:txBody>
      </p:sp>
    </p:spTree>
    <p:extLst>
      <p:ext uri="{BB962C8B-B14F-4D97-AF65-F5344CB8AC3E}">
        <p14:creationId xmlns:p14="http://schemas.microsoft.com/office/powerpoint/2010/main" val="2852755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Conclusie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7:613 BW en 7:611 BW niet inwisselbaar</a:t>
            </a:r>
          </a:p>
          <a:p>
            <a:r>
              <a:rPr lang="nl-NL" dirty="0"/>
              <a:t>Twee verschillende wijzigingsmodaliteiten</a:t>
            </a:r>
          </a:p>
          <a:p>
            <a:r>
              <a:rPr lang="nl-NL" dirty="0"/>
              <a:t>Eigen werkgebied</a:t>
            </a:r>
          </a:p>
        </p:txBody>
      </p:sp>
    </p:spTree>
    <p:extLst>
      <p:ext uri="{BB962C8B-B14F-4D97-AF65-F5344CB8AC3E}">
        <p14:creationId xmlns:p14="http://schemas.microsoft.com/office/powerpoint/2010/main" val="3048984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Aanbevelingen voor de praktijk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Opnemen schriftelijk wijzigingsbeding </a:t>
            </a:r>
          </a:p>
          <a:p>
            <a:r>
              <a:rPr lang="nl-NL" dirty="0"/>
              <a:t>Eenzijdige wijziging zonder schriftelijk wijzigingsbeding altijd middels voorstel voorleggen aan de werknemer</a:t>
            </a:r>
          </a:p>
          <a:p>
            <a:r>
              <a:rPr lang="nl-NL" dirty="0"/>
              <a:t>Eenzijdige wijziging zonder schriftelijk wijzigingsbeding altijd baseren op bepaalde gewijzigde omstandigheden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54975" t="30080" r="20275" b="29600"/>
          <a:stretch/>
        </p:blipFill>
        <p:spPr>
          <a:xfrm>
            <a:off x="7303005" y="4537457"/>
            <a:ext cx="3017520" cy="15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13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9496" y="4840366"/>
            <a:ext cx="865707" cy="588754"/>
          </a:xfrm>
          <a:prstGeom prst="rect">
            <a:avLst/>
          </a:prstGeom>
        </p:spPr>
      </p:pic>
      <p:sp>
        <p:nvSpPr>
          <p:cNvPr id="29" name="Tekstvak 28"/>
          <p:cNvSpPr txBox="1"/>
          <p:nvPr/>
        </p:nvSpPr>
        <p:spPr>
          <a:xfrm>
            <a:off x="8835961" y="4945056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/>
              <a:t>2</a:t>
            </a: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9933" y="5498060"/>
            <a:ext cx="865707" cy="58875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7:613 BW / 7:611 BW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2" y="2505892"/>
            <a:ext cx="9601196" cy="3318936"/>
          </a:xfrm>
        </p:spPr>
        <p:txBody>
          <a:bodyPr/>
          <a:lstStyle/>
          <a:p>
            <a:r>
              <a:rPr lang="nl-NL" dirty="0"/>
              <a:t>7:613 BW: belangen van werkgever afwegen tegen belangen van werknemer</a:t>
            </a:r>
          </a:p>
          <a:p>
            <a:r>
              <a:rPr lang="nl-NL" dirty="0"/>
              <a:t>7:611 BW: drietrapsredelijkheidsraket</a:t>
            </a:r>
          </a:p>
        </p:txBody>
      </p:sp>
      <p:sp>
        <p:nvSpPr>
          <p:cNvPr id="4" name="Stroomdiagram: Samenvoegen 3"/>
          <p:cNvSpPr/>
          <p:nvPr/>
        </p:nvSpPr>
        <p:spPr>
          <a:xfrm rot="10800000">
            <a:off x="8549493" y="3207932"/>
            <a:ext cx="858591" cy="90580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9495" y="4182672"/>
            <a:ext cx="865707" cy="588754"/>
          </a:xfrm>
          <a:prstGeom prst="rect">
            <a:avLst/>
          </a:prstGeom>
        </p:spPr>
      </p:pic>
      <p:sp>
        <p:nvSpPr>
          <p:cNvPr id="23" name="Tekstvak 22"/>
          <p:cNvSpPr txBox="1"/>
          <p:nvPr/>
        </p:nvSpPr>
        <p:spPr>
          <a:xfrm>
            <a:off x="1658550" y="5635460"/>
            <a:ext cx="572394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400" b="1" dirty="0"/>
              <a:t>Aanleiding tot wijzigingsvoorstel gelegen in gewijzigde omstandigheden</a:t>
            </a:r>
          </a:p>
        </p:txBody>
      </p:sp>
      <p:sp>
        <p:nvSpPr>
          <p:cNvPr id="26" name="Tekstvak 25"/>
          <p:cNvSpPr txBox="1"/>
          <p:nvPr/>
        </p:nvSpPr>
        <p:spPr>
          <a:xfrm>
            <a:off x="5753086" y="5009219"/>
            <a:ext cx="1629194" cy="3231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500" b="1" dirty="0"/>
              <a:t>Redelijk voorstel</a:t>
            </a:r>
          </a:p>
        </p:txBody>
      </p:sp>
      <p:sp>
        <p:nvSpPr>
          <p:cNvPr id="27" name="Tekstvak 26"/>
          <p:cNvSpPr txBox="1"/>
          <p:nvPr/>
        </p:nvSpPr>
        <p:spPr>
          <a:xfrm>
            <a:off x="1651027" y="4323160"/>
            <a:ext cx="5731253" cy="3231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500" b="1" dirty="0"/>
              <a:t>Redelijk voorstel kan in redelijkheid van werknemer worden gevergd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8835961" y="5592382"/>
            <a:ext cx="285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/>
              <a:t>1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8826343" y="4276994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/>
              <a:t>3</a:t>
            </a:r>
          </a:p>
        </p:txBody>
      </p:sp>
      <p:cxnSp>
        <p:nvCxnSpPr>
          <p:cNvPr id="6" name="Rechte verbindingslijn met pijl 5"/>
          <p:cNvCxnSpPr>
            <a:stCxn id="18" idx="1"/>
          </p:cNvCxnSpPr>
          <p:nvPr/>
        </p:nvCxnSpPr>
        <p:spPr>
          <a:xfrm flipH="1">
            <a:off x="7525512" y="5792437"/>
            <a:ext cx="10244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>
            <a:stCxn id="17" idx="1"/>
          </p:cNvCxnSpPr>
          <p:nvPr/>
        </p:nvCxnSpPr>
        <p:spPr>
          <a:xfrm flipH="1">
            <a:off x="7525512" y="5134743"/>
            <a:ext cx="1023984" cy="10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>
            <a:stCxn id="10" idx="1"/>
          </p:cNvCxnSpPr>
          <p:nvPr/>
        </p:nvCxnSpPr>
        <p:spPr>
          <a:xfrm flipH="1">
            <a:off x="7525512" y="4477049"/>
            <a:ext cx="10239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485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Onderzoeksvraag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295402" y="2480901"/>
            <a:ext cx="9601196" cy="10366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nl-NL" sz="2600" dirty="0"/>
              <a:t>Hoe verhoudt de eenzijdige wijziging van arbeidsvoorwaarden op grond van artikel 7:613 BW zich tot de eenzijdige wijziging van arbeidsvoorwaarden op grond van artikel 7:611 BW?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l="80475" t="24560" r="5200" b="30080"/>
          <a:stretch/>
        </p:blipFill>
        <p:spPr>
          <a:xfrm>
            <a:off x="8641080" y="3712463"/>
            <a:ext cx="2255518" cy="2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98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Jurisprudentie-onderzoek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0" y="2556932"/>
            <a:ext cx="10006583" cy="33189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dirty="0"/>
              <a:t>Invalshoeken</a:t>
            </a:r>
          </a:p>
          <a:p>
            <a:r>
              <a:rPr lang="nl-NL" dirty="0">
                <a:solidFill>
                  <a:srgbClr val="00B050"/>
                </a:solidFill>
              </a:rPr>
              <a:t>Relevante gezichtspunten</a:t>
            </a:r>
          </a:p>
          <a:p>
            <a:r>
              <a:rPr lang="nl-NL" dirty="0">
                <a:solidFill>
                  <a:srgbClr val="FF0000"/>
                </a:solidFill>
              </a:rPr>
              <a:t>Procedurele vereisten</a:t>
            </a:r>
          </a:p>
          <a:p>
            <a:r>
              <a:rPr lang="nl-NL" dirty="0">
                <a:solidFill>
                  <a:srgbClr val="FF0000"/>
                </a:solidFill>
              </a:rPr>
              <a:t>Omstandigheden waaronder een beroep kan worden gedaan op wijzigingsnorm</a:t>
            </a:r>
          </a:p>
          <a:p>
            <a:r>
              <a:rPr lang="nl-NL" dirty="0" err="1">
                <a:solidFill>
                  <a:srgbClr val="00B050"/>
                </a:solidFill>
              </a:rPr>
              <a:t>Gestrengdheid</a:t>
            </a:r>
            <a:endParaRPr lang="nl-NL" dirty="0">
              <a:solidFill>
                <a:srgbClr val="00B050"/>
              </a:solidFill>
            </a:endParaRPr>
          </a:p>
          <a:p>
            <a:r>
              <a:rPr lang="nl-NL" dirty="0">
                <a:solidFill>
                  <a:srgbClr val="00B050"/>
                </a:solidFill>
              </a:rPr>
              <a:t>Temporele reikwijdte</a:t>
            </a:r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00B050"/>
                </a:solidFill>
              </a:rPr>
              <a:t>Wijze van wijziging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7828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Procedurele vereisten 7:611 BW</a:t>
            </a:r>
          </a:p>
        </p:txBody>
      </p:sp>
      <p:sp>
        <p:nvSpPr>
          <p:cNvPr id="4" name="Stroomdiagram: Samenvoegen 3"/>
          <p:cNvSpPr/>
          <p:nvPr/>
        </p:nvSpPr>
        <p:spPr>
          <a:xfrm rot="10800000">
            <a:off x="8329548" y="2604127"/>
            <a:ext cx="863041" cy="921871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4" name="Rechte verbindingslijn met pijl 13"/>
          <p:cNvCxnSpPr/>
          <p:nvPr/>
        </p:nvCxnSpPr>
        <p:spPr>
          <a:xfrm flipH="1" flipV="1">
            <a:off x="7190322" y="3918403"/>
            <a:ext cx="1351202" cy="3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22"/>
          <p:cNvSpPr txBox="1"/>
          <p:nvPr/>
        </p:nvSpPr>
        <p:spPr>
          <a:xfrm>
            <a:off x="1161660" y="5181777"/>
            <a:ext cx="5731253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400" b="1" dirty="0"/>
              <a:t>Aanleiding tot wijzigingsvoorstel gelegen in gewijzigde omstandigheden</a:t>
            </a:r>
          </a:p>
        </p:txBody>
      </p:sp>
      <p:sp>
        <p:nvSpPr>
          <p:cNvPr id="26" name="Tekstvak 25"/>
          <p:cNvSpPr txBox="1"/>
          <p:nvPr/>
        </p:nvSpPr>
        <p:spPr>
          <a:xfrm>
            <a:off x="5263719" y="4480276"/>
            <a:ext cx="1629194" cy="3231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500" b="1" dirty="0"/>
              <a:t>Redelijk voorstel</a:t>
            </a:r>
          </a:p>
        </p:txBody>
      </p:sp>
      <p:sp>
        <p:nvSpPr>
          <p:cNvPr id="27" name="Tekstvak 26"/>
          <p:cNvSpPr txBox="1"/>
          <p:nvPr/>
        </p:nvSpPr>
        <p:spPr>
          <a:xfrm>
            <a:off x="1162659" y="3768276"/>
            <a:ext cx="5731253" cy="3231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500" b="1" dirty="0"/>
              <a:t>Redelijk voorstel kan in redelijkheid van werknemer worden gevergd</a:t>
            </a:r>
          </a:p>
        </p:txBody>
      </p:sp>
      <p:sp>
        <p:nvSpPr>
          <p:cNvPr id="31" name="Stroomdiagram: Proces 30"/>
          <p:cNvSpPr/>
          <p:nvPr/>
        </p:nvSpPr>
        <p:spPr>
          <a:xfrm>
            <a:off x="8328989" y="5678287"/>
            <a:ext cx="863600" cy="60654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8624811" y="5781503"/>
            <a:ext cx="265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0</a:t>
            </a:r>
          </a:p>
        </p:txBody>
      </p:sp>
      <p:sp>
        <p:nvSpPr>
          <p:cNvPr id="32" name="Tekstvak 31"/>
          <p:cNvSpPr txBox="1"/>
          <p:nvPr/>
        </p:nvSpPr>
        <p:spPr>
          <a:xfrm>
            <a:off x="8916283" y="5082224"/>
            <a:ext cx="265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1</a:t>
            </a:r>
          </a:p>
        </p:txBody>
      </p:sp>
      <p:sp>
        <p:nvSpPr>
          <p:cNvPr id="33" name="Tekstvak 32"/>
          <p:cNvSpPr txBox="1"/>
          <p:nvPr/>
        </p:nvSpPr>
        <p:spPr>
          <a:xfrm>
            <a:off x="8916283" y="4348368"/>
            <a:ext cx="265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2</a:t>
            </a:r>
          </a:p>
        </p:txBody>
      </p:sp>
      <p:cxnSp>
        <p:nvCxnSpPr>
          <p:cNvPr id="35" name="Rechte verbindingslijn met pijl 34"/>
          <p:cNvCxnSpPr/>
          <p:nvPr/>
        </p:nvCxnSpPr>
        <p:spPr>
          <a:xfrm flipH="1" flipV="1">
            <a:off x="7186072" y="4636142"/>
            <a:ext cx="1351202" cy="3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 flipH="1" flipV="1">
            <a:off x="7186072" y="5285737"/>
            <a:ext cx="1351202" cy="3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 flipH="1" flipV="1">
            <a:off x="7186072" y="5979677"/>
            <a:ext cx="1351202" cy="3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vak 37"/>
          <p:cNvSpPr txBox="1"/>
          <p:nvPr/>
        </p:nvSpPr>
        <p:spPr>
          <a:xfrm>
            <a:off x="5263719" y="5835156"/>
            <a:ext cx="1629193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rgbClr val="FF0000"/>
                </a:solidFill>
              </a:rPr>
              <a:t>Wijzigingsvoorstel</a:t>
            </a:r>
          </a:p>
        </p:txBody>
      </p:sp>
      <p:sp>
        <p:nvSpPr>
          <p:cNvPr id="13" name="Rechteraccolade 12"/>
          <p:cNvSpPr/>
          <p:nvPr/>
        </p:nvSpPr>
        <p:spPr>
          <a:xfrm>
            <a:off x="9358869" y="3881010"/>
            <a:ext cx="621792" cy="150631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/>
          <p:cNvSpPr txBox="1"/>
          <p:nvPr/>
        </p:nvSpPr>
        <p:spPr>
          <a:xfrm>
            <a:off x="10029733" y="4347059"/>
            <a:ext cx="119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Belangenafweging</a:t>
            </a:r>
          </a:p>
        </p:txBody>
      </p:sp>
      <p:sp>
        <p:nvSpPr>
          <p:cNvPr id="39" name="Stroomdiagram: Proces 38"/>
          <p:cNvSpPr/>
          <p:nvPr/>
        </p:nvSpPr>
        <p:spPr>
          <a:xfrm>
            <a:off x="8328989" y="4993390"/>
            <a:ext cx="863600" cy="60654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Stroomdiagram: Proces 39"/>
          <p:cNvSpPr/>
          <p:nvPr/>
        </p:nvSpPr>
        <p:spPr>
          <a:xfrm>
            <a:off x="8328989" y="4303212"/>
            <a:ext cx="863600" cy="60654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Stroomdiagram: Proces 40"/>
          <p:cNvSpPr/>
          <p:nvPr/>
        </p:nvSpPr>
        <p:spPr>
          <a:xfrm>
            <a:off x="8328989" y="3611578"/>
            <a:ext cx="863600" cy="60654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Tekstvak 44"/>
          <p:cNvSpPr txBox="1"/>
          <p:nvPr/>
        </p:nvSpPr>
        <p:spPr>
          <a:xfrm>
            <a:off x="8624811" y="5089444"/>
            <a:ext cx="265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1</a:t>
            </a:r>
          </a:p>
        </p:txBody>
      </p:sp>
      <p:sp>
        <p:nvSpPr>
          <p:cNvPr id="46" name="Tekstvak 45"/>
          <p:cNvSpPr txBox="1"/>
          <p:nvPr/>
        </p:nvSpPr>
        <p:spPr>
          <a:xfrm>
            <a:off x="8617349" y="4416445"/>
            <a:ext cx="265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2</a:t>
            </a:r>
          </a:p>
        </p:txBody>
      </p:sp>
      <p:sp>
        <p:nvSpPr>
          <p:cNvPr id="47" name="Tekstvak 46"/>
          <p:cNvSpPr txBox="1"/>
          <p:nvPr/>
        </p:nvSpPr>
        <p:spPr>
          <a:xfrm>
            <a:off x="8617349" y="3699242"/>
            <a:ext cx="265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17843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Procedurele vereisten 7:613 BW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0" y="2556932"/>
            <a:ext cx="10006583" cy="3318936"/>
          </a:xfrm>
        </p:spPr>
        <p:txBody>
          <a:bodyPr>
            <a:normAutofit/>
          </a:bodyPr>
          <a:lstStyle/>
          <a:p>
            <a:r>
              <a:rPr lang="nl-NL" dirty="0"/>
              <a:t>Geen voorstel tot wijziging</a:t>
            </a:r>
          </a:p>
          <a:p>
            <a:r>
              <a:rPr lang="nl-NL" dirty="0"/>
              <a:t>Direct toegang tot de belangenafweging</a:t>
            </a:r>
          </a:p>
        </p:txBody>
      </p:sp>
    </p:spTree>
    <p:extLst>
      <p:ext uri="{BB962C8B-B14F-4D97-AF65-F5344CB8AC3E}">
        <p14:creationId xmlns:p14="http://schemas.microsoft.com/office/powerpoint/2010/main" val="4153983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/>
              <a:t>Omstandigheden waaronder een beroep kan worden gedaan op 7:611 BW</a:t>
            </a:r>
          </a:p>
        </p:txBody>
      </p:sp>
      <p:sp>
        <p:nvSpPr>
          <p:cNvPr id="4" name="Stroomdiagram: Samenvoegen 3"/>
          <p:cNvSpPr/>
          <p:nvPr/>
        </p:nvSpPr>
        <p:spPr>
          <a:xfrm rot="10800000">
            <a:off x="8329548" y="2604190"/>
            <a:ext cx="863041" cy="921871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4" name="Rechte verbindingslijn met pijl 13"/>
          <p:cNvCxnSpPr/>
          <p:nvPr/>
        </p:nvCxnSpPr>
        <p:spPr>
          <a:xfrm flipH="1" flipV="1">
            <a:off x="7190322" y="3918403"/>
            <a:ext cx="1351202" cy="3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22"/>
          <p:cNvSpPr txBox="1"/>
          <p:nvPr/>
        </p:nvSpPr>
        <p:spPr>
          <a:xfrm>
            <a:off x="1161660" y="5181777"/>
            <a:ext cx="5731253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rgbClr val="FF0000"/>
                </a:solidFill>
              </a:rPr>
              <a:t>Aanleiding tot wijzigingsvoorstel gelegen in gewijzigde omstandigheden</a:t>
            </a:r>
          </a:p>
        </p:txBody>
      </p:sp>
      <p:sp>
        <p:nvSpPr>
          <p:cNvPr id="26" name="Tekstvak 25"/>
          <p:cNvSpPr txBox="1"/>
          <p:nvPr/>
        </p:nvSpPr>
        <p:spPr>
          <a:xfrm>
            <a:off x="5162551" y="4437044"/>
            <a:ext cx="1730362" cy="3231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500" b="1" dirty="0"/>
              <a:t>Redelijk voorstel</a:t>
            </a:r>
          </a:p>
        </p:txBody>
      </p:sp>
      <p:sp>
        <p:nvSpPr>
          <p:cNvPr id="27" name="Tekstvak 26"/>
          <p:cNvSpPr txBox="1"/>
          <p:nvPr/>
        </p:nvSpPr>
        <p:spPr>
          <a:xfrm>
            <a:off x="1162659" y="3768276"/>
            <a:ext cx="5731253" cy="3231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500" b="1" dirty="0"/>
              <a:t>Redelijk voorstel kan in redelijkheid van werknemer worden gevergd</a:t>
            </a:r>
          </a:p>
        </p:txBody>
      </p:sp>
      <p:sp>
        <p:nvSpPr>
          <p:cNvPr id="31" name="Stroomdiagram: Proces 30"/>
          <p:cNvSpPr/>
          <p:nvPr/>
        </p:nvSpPr>
        <p:spPr>
          <a:xfrm>
            <a:off x="8328989" y="5678287"/>
            <a:ext cx="863600" cy="60654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8624811" y="5781503"/>
            <a:ext cx="265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0</a:t>
            </a:r>
          </a:p>
        </p:txBody>
      </p:sp>
      <p:sp>
        <p:nvSpPr>
          <p:cNvPr id="32" name="Tekstvak 31"/>
          <p:cNvSpPr txBox="1"/>
          <p:nvPr/>
        </p:nvSpPr>
        <p:spPr>
          <a:xfrm>
            <a:off x="8916283" y="5082224"/>
            <a:ext cx="265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1</a:t>
            </a:r>
          </a:p>
        </p:txBody>
      </p:sp>
      <p:sp>
        <p:nvSpPr>
          <p:cNvPr id="33" name="Tekstvak 32"/>
          <p:cNvSpPr txBox="1"/>
          <p:nvPr/>
        </p:nvSpPr>
        <p:spPr>
          <a:xfrm>
            <a:off x="8916283" y="4348368"/>
            <a:ext cx="265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2</a:t>
            </a:r>
          </a:p>
        </p:txBody>
      </p:sp>
      <p:cxnSp>
        <p:nvCxnSpPr>
          <p:cNvPr id="35" name="Rechte verbindingslijn met pijl 34"/>
          <p:cNvCxnSpPr/>
          <p:nvPr/>
        </p:nvCxnSpPr>
        <p:spPr>
          <a:xfrm flipH="1" flipV="1">
            <a:off x="7186072" y="4636142"/>
            <a:ext cx="1351202" cy="3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 flipH="1" flipV="1">
            <a:off x="7186072" y="5285737"/>
            <a:ext cx="1351202" cy="3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 flipH="1" flipV="1">
            <a:off x="7186072" y="5979677"/>
            <a:ext cx="1351202" cy="3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vak 37"/>
          <p:cNvSpPr txBox="1"/>
          <p:nvPr/>
        </p:nvSpPr>
        <p:spPr>
          <a:xfrm>
            <a:off x="5162551" y="5835156"/>
            <a:ext cx="1730362" cy="3231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500" b="1" dirty="0"/>
              <a:t>Wijzigingsvoorstel</a:t>
            </a:r>
          </a:p>
        </p:txBody>
      </p:sp>
      <p:sp>
        <p:nvSpPr>
          <p:cNvPr id="13" name="Rechteraccolade 12"/>
          <p:cNvSpPr/>
          <p:nvPr/>
        </p:nvSpPr>
        <p:spPr>
          <a:xfrm>
            <a:off x="9358869" y="3881010"/>
            <a:ext cx="621792" cy="150631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/>
          <p:cNvSpPr txBox="1"/>
          <p:nvPr/>
        </p:nvSpPr>
        <p:spPr>
          <a:xfrm>
            <a:off x="10029733" y="4347059"/>
            <a:ext cx="119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Belangenafweging</a:t>
            </a:r>
          </a:p>
        </p:txBody>
      </p:sp>
      <p:sp>
        <p:nvSpPr>
          <p:cNvPr id="39" name="Stroomdiagram: Proces 38"/>
          <p:cNvSpPr/>
          <p:nvPr/>
        </p:nvSpPr>
        <p:spPr>
          <a:xfrm>
            <a:off x="8328989" y="4993390"/>
            <a:ext cx="863600" cy="60654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Stroomdiagram: Proces 39"/>
          <p:cNvSpPr/>
          <p:nvPr/>
        </p:nvSpPr>
        <p:spPr>
          <a:xfrm>
            <a:off x="8328989" y="4301330"/>
            <a:ext cx="863600" cy="60654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Stroomdiagram: Proces 40"/>
          <p:cNvSpPr/>
          <p:nvPr/>
        </p:nvSpPr>
        <p:spPr>
          <a:xfrm>
            <a:off x="8328989" y="3611578"/>
            <a:ext cx="863600" cy="60654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Tekstvak 44"/>
          <p:cNvSpPr txBox="1"/>
          <p:nvPr/>
        </p:nvSpPr>
        <p:spPr>
          <a:xfrm>
            <a:off x="8624811" y="5089444"/>
            <a:ext cx="265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1</a:t>
            </a:r>
          </a:p>
        </p:txBody>
      </p:sp>
      <p:sp>
        <p:nvSpPr>
          <p:cNvPr id="46" name="Tekstvak 45"/>
          <p:cNvSpPr txBox="1"/>
          <p:nvPr/>
        </p:nvSpPr>
        <p:spPr>
          <a:xfrm>
            <a:off x="8617349" y="4416445"/>
            <a:ext cx="265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2</a:t>
            </a:r>
          </a:p>
        </p:txBody>
      </p:sp>
      <p:sp>
        <p:nvSpPr>
          <p:cNvPr id="47" name="Tekstvak 46"/>
          <p:cNvSpPr txBox="1"/>
          <p:nvPr/>
        </p:nvSpPr>
        <p:spPr>
          <a:xfrm>
            <a:off x="8617349" y="3699242"/>
            <a:ext cx="265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6958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/>
              <a:t>Omstandigheden waaronder een beroep kan worden gedaan op 7:613 BW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Alle omstandigheden van het geval</a:t>
            </a:r>
          </a:p>
          <a:p>
            <a:r>
              <a:rPr lang="nl-NL" dirty="0"/>
              <a:t>Geen gewijzigde omstandigheden vereist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80025" t="31040" r="3175" b="38240"/>
          <a:stretch/>
        </p:blipFill>
        <p:spPr>
          <a:xfrm>
            <a:off x="6876288" y="3840480"/>
            <a:ext cx="3154680" cy="180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41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Verschillen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055301" y="2660904"/>
            <a:ext cx="117043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/>
              <a:t>7:613 BW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807114" y="2661957"/>
            <a:ext cx="117043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/>
              <a:t>7:611 BW</a:t>
            </a:r>
          </a:p>
        </p:txBody>
      </p:sp>
      <p:grpSp>
        <p:nvGrpSpPr>
          <p:cNvPr id="8" name="Groep 7"/>
          <p:cNvGrpSpPr/>
          <p:nvPr/>
        </p:nvGrpSpPr>
        <p:grpSpPr>
          <a:xfrm>
            <a:off x="2706879" y="5394703"/>
            <a:ext cx="1867273" cy="615610"/>
            <a:chOff x="108846" y="0"/>
            <a:chExt cx="1867273" cy="615610"/>
          </a:xfrm>
        </p:grpSpPr>
        <p:sp>
          <p:nvSpPr>
            <p:cNvPr id="9" name="Afgeronde rechthoek 8"/>
            <p:cNvSpPr/>
            <p:nvPr/>
          </p:nvSpPr>
          <p:spPr>
            <a:xfrm>
              <a:off x="108846" y="0"/>
              <a:ext cx="1867273" cy="61561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Afgeronde rechthoek 4"/>
            <p:cNvSpPr/>
            <p:nvPr/>
          </p:nvSpPr>
          <p:spPr>
            <a:xfrm>
              <a:off x="126877" y="18031"/>
              <a:ext cx="1831211" cy="57954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700" b="1" kern="1200" dirty="0"/>
                <a:t>Belangenafweging</a:t>
              </a:r>
            </a:p>
          </p:txBody>
        </p:sp>
      </p:grpSp>
      <p:grpSp>
        <p:nvGrpSpPr>
          <p:cNvPr id="11" name="Groep 10"/>
          <p:cNvGrpSpPr/>
          <p:nvPr/>
        </p:nvGrpSpPr>
        <p:grpSpPr>
          <a:xfrm>
            <a:off x="6501935" y="3415729"/>
            <a:ext cx="1867273" cy="615610"/>
            <a:chOff x="108846" y="0"/>
            <a:chExt cx="1867273" cy="615610"/>
          </a:xfrm>
        </p:grpSpPr>
        <p:sp>
          <p:nvSpPr>
            <p:cNvPr id="12" name="Afgeronde rechthoek 11"/>
            <p:cNvSpPr/>
            <p:nvPr/>
          </p:nvSpPr>
          <p:spPr>
            <a:xfrm>
              <a:off x="108846" y="0"/>
              <a:ext cx="1867273" cy="61561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Afgeronde rechthoek 4"/>
            <p:cNvSpPr/>
            <p:nvPr/>
          </p:nvSpPr>
          <p:spPr>
            <a:xfrm>
              <a:off x="126877" y="18031"/>
              <a:ext cx="1831211" cy="5795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700" b="1" kern="1200" dirty="0"/>
                <a:t>Voorstel</a:t>
              </a:r>
            </a:p>
          </p:txBody>
        </p:sp>
      </p:grpSp>
      <p:grpSp>
        <p:nvGrpSpPr>
          <p:cNvPr id="18" name="Groep 17"/>
          <p:cNvGrpSpPr/>
          <p:nvPr/>
        </p:nvGrpSpPr>
        <p:grpSpPr>
          <a:xfrm>
            <a:off x="6505058" y="4412298"/>
            <a:ext cx="1867273" cy="615610"/>
            <a:chOff x="108847" y="-37760"/>
            <a:chExt cx="1867273" cy="615610"/>
          </a:xfrm>
        </p:grpSpPr>
        <p:sp>
          <p:nvSpPr>
            <p:cNvPr id="19" name="Afgeronde rechthoek 18"/>
            <p:cNvSpPr/>
            <p:nvPr/>
          </p:nvSpPr>
          <p:spPr>
            <a:xfrm>
              <a:off x="108847" y="-37760"/>
              <a:ext cx="1867273" cy="61561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Afgeronde rechthoek 4"/>
            <p:cNvSpPr/>
            <p:nvPr/>
          </p:nvSpPr>
          <p:spPr>
            <a:xfrm>
              <a:off x="136660" y="-5695"/>
              <a:ext cx="1831211" cy="5795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700" b="1" kern="1200" dirty="0"/>
                <a:t>Gewijzigde omstandigheden</a:t>
              </a:r>
            </a:p>
          </p:txBody>
        </p:sp>
      </p:grpSp>
      <p:cxnSp>
        <p:nvCxnSpPr>
          <p:cNvPr id="22" name="Rechte verbindingslijn met pijl 21"/>
          <p:cNvCxnSpPr>
            <a:cxnSpLocks/>
            <a:stCxn id="6" idx="2"/>
          </p:cNvCxnSpPr>
          <p:nvPr/>
        </p:nvCxnSpPr>
        <p:spPr>
          <a:xfrm flipH="1">
            <a:off x="3640515" y="3061014"/>
            <a:ext cx="2" cy="2270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/>
          <p:cNvSpPr txBox="1"/>
          <p:nvPr/>
        </p:nvSpPr>
        <p:spPr>
          <a:xfrm>
            <a:off x="8467392" y="3451791"/>
            <a:ext cx="740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Nee?</a:t>
            </a:r>
          </a:p>
        </p:txBody>
      </p:sp>
      <p:sp>
        <p:nvSpPr>
          <p:cNvPr id="29" name="Rechthoek 28"/>
          <p:cNvSpPr/>
          <p:nvPr/>
        </p:nvSpPr>
        <p:spPr>
          <a:xfrm>
            <a:off x="7475654" y="4044883"/>
            <a:ext cx="4056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b="1" dirty="0"/>
              <a:t>Ja?</a:t>
            </a:r>
          </a:p>
        </p:txBody>
      </p:sp>
      <p:sp>
        <p:nvSpPr>
          <p:cNvPr id="30" name="Rechthoek 29"/>
          <p:cNvSpPr/>
          <p:nvPr/>
        </p:nvSpPr>
        <p:spPr>
          <a:xfrm>
            <a:off x="8454984" y="4438171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b="1" dirty="0"/>
              <a:t>Nee?</a:t>
            </a:r>
          </a:p>
        </p:txBody>
      </p:sp>
      <p:grpSp>
        <p:nvGrpSpPr>
          <p:cNvPr id="33" name="Groep 32"/>
          <p:cNvGrpSpPr/>
          <p:nvPr/>
        </p:nvGrpSpPr>
        <p:grpSpPr>
          <a:xfrm>
            <a:off x="9273575" y="3429000"/>
            <a:ext cx="2010465" cy="615610"/>
            <a:chOff x="108846" y="0"/>
            <a:chExt cx="1867273" cy="615610"/>
          </a:xfrm>
        </p:grpSpPr>
        <p:sp>
          <p:nvSpPr>
            <p:cNvPr id="34" name="Afgeronde rechthoek 33"/>
            <p:cNvSpPr/>
            <p:nvPr/>
          </p:nvSpPr>
          <p:spPr>
            <a:xfrm>
              <a:off x="108846" y="0"/>
              <a:ext cx="1867273" cy="61561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Afgeronde rechthoek 4"/>
            <p:cNvSpPr/>
            <p:nvPr/>
          </p:nvSpPr>
          <p:spPr>
            <a:xfrm>
              <a:off x="126877" y="18031"/>
              <a:ext cx="1831211" cy="5795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700" b="1" kern="1200" dirty="0"/>
                <a:t>Onbevoegde eenzijdige wijziging </a:t>
              </a:r>
            </a:p>
          </p:txBody>
        </p:sp>
      </p:grpSp>
      <p:grpSp>
        <p:nvGrpSpPr>
          <p:cNvPr id="44" name="Groep 43"/>
          <p:cNvGrpSpPr/>
          <p:nvPr/>
        </p:nvGrpSpPr>
        <p:grpSpPr>
          <a:xfrm>
            <a:off x="9292989" y="4399169"/>
            <a:ext cx="2010465" cy="615610"/>
            <a:chOff x="108846" y="0"/>
            <a:chExt cx="1867273" cy="615610"/>
          </a:xfrm>
        </p:grpSpPr>
        <p:sp>
          <p:nvSpPr>
            <p:cNvPr id="45" name="Afgeronde rechthoek 44"/>
            <p:cNvSpPr/>
            <p:nvPr/>
          </p:nvSpPr>
          <p:spPr>
            <a:xfrm>
              <a:off x="108846" y="0"/>
              <a:ext cx="1867273" cy="61561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Afgeronde rechthoek 4"/>
            <p:cNvSpPr/>
            <p:nvPr/>
          </p:nvSpPr>
          <p:spPr>
            <a:xfrm>
              <a:off x="126877" y="18031"/>
              <a:ext cx="1831211" cy="5795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700" b="1" kern="1200" dirty="0"/>
                <a:t>Onbevoegde eenzijdige wijziging </a:t>
              </a:r>
            </a:p>
          </p:txBody>
        </p:sp>
      </p:grpSp>
      <p:grpSp>
        <p:nvGrpSpPr>
          <p:cNvPr id="48" name="Groep 47"/>
          <p:cNvGrpSpPr/>
          <p:nvPr/>
        </p:nvGrpSpPr>
        <p:grpSpPr>
          <a:xfrm>
            <a:off x="6482372" y="5394703"/>
            <a:ext cx="1867273" cy="615610"/>
            <a:chOff x="108846" y="0"/>
            <a:chExt cx="1867273" cy="615610"/>
          </a:xfrm>
        </p:grpSpPr>
        <p:sp>
          <p:nvSpPr>
            <p:cNvPr id="49" name="Afgeronde rechthoek 48"/>
            <p:cNvSpPr/>
            <p:nvPr/>
          </p:nvSpPr>
          <p:spPr>
            <a:xfrm>
              <a:off x="108846" y="0"/>
              <a:ext cx="1867273" cy="61561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Afgeronde rechthoek 4"/>
            <p:cNvSpPr/>
            <p:nvPr/>
          </p:nvSpPr>
          <p:spPr>
            <a:xfrm>
              <a:off x="126877" y="18031"/>
              <a:ext cx="1831211" cy="57954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700" b="1" kern="1200" dirty="0"/>
                <a:t>Belangenafweging</a:t>
              </a:r>
            </a:p>
          </p:txBody>
        </p:sp>
      </p:grpSp>
      <p:cxnSp>
        <p:nvCxnSpPr>
          <p:cNvPr id="61" name="Rechte verbindingslijn 60"/>
          <p:cNvCxnSpPr/>
          <p:nvPr/>
        </p:nvCxnSpPr>
        <p:spPr>
          <a:xfrm>
            <a:off x="6087255" y="2448111"/>
            <a:ext cx="28769" cy="3980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hthoek 80"/>
          <p:cNvSpPr/>
          <p:nvPr/>
        </p:nvSpPr>
        <p:spPr>
          <a:xfrm>
            <a:off x="7452343" y="5023733"/>
            <a:ext cx="4056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b="1" dirty="0"/>
              <a:t>Ja?</a:t>
            </a:r>
          </a:p>
        </p:txBody>
      </p:sp>
      <p:cxnSp>
        <p:nvCxnSpPr>
          <p:cNvPr id="85" name="Rechte verbindingslijn met pijl 84"/>
          <p:cNvCxnSpPr>
            <a:cxnSpLocks/>
          </p:cNvCxnSpPr>
          <p:nvPr/>
        </p:nvCxnSpPr>
        <p:spPr>
          <a:xfrm>
            <a:off x="8331614" y="4725005"/>
            <a:ext cx="7928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B6F0B97F-9A92-890F-BC61-35FA228F250C}"/>
              </a:ext>
            </a:extLst>
          </p:cNvPr>
          <p:cNvCxnSpPr>
            <a:cxnSpLocks/>
          </p:cNvCxnSpPr>
          <p:nvPr/>
        </p:nvCxnSpPr>
        <p:spPr>
          <a:xfrm flipH="1">
            <a:off x="7400892" y="3063526"/>
            <a:ext cx="1" cy="350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D64A3E70-9011-EAC6-5F4D-892435D1669A}"/>
              </a:ext>
            </a:extLst>
          </p:cNvPr>
          <p:cNvCxnSpPr>
            <a:cxnSpLocks/>
          </p:cNvCxnSpPr>
          <p:nvPr/>
        </p:nvCxnSpPr>
        <p:spPr>
          <a:xfrm flipH="1">
            <a:off x="7411379" y="4005362"/>
            <a:ext cx="1" cy="350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6FB55C42-67DA-8879-8214-15CE70B804B5}"/>
              </a:ext>
            </a:extLst>
          </p:cNvPr>
          <p:cNvCxnSpPr>
            <a:cxnSpLocks/>
          </p:cNvCxnSpPr>
          <p:nvPr/>
        </p:nvCxnSpPr>
        <p:spPr>
          <a:xfrm flipH="1">
            <a:off x="7400892" y="4986379"/>
            <a:ext cx="1" cy="350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33A072A7-BFF2-08D5-5D67-D08164A8379C}"/>
              </a:ext>
            </a:extLst>
          </p:cNvPr>
          <p:cNvCxnSpPr>
            <a:cxnSpLocks/>
          </p:cNvCxnSpPr>
          <p:nvPr/>
        </p:nvCxnSpPr>
        <p:spPr>
          <a:xfrm>
            <a:off x="8349645" y="3723534"/>
            <a:ext cx="7928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3946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2298</TotalTime>
  <Words>269</Words>
  <Application>Microsoft Office PowerPoint</Application>
  <PresentationFormat>Breedbeeld</PresentationFormat>
  <Paragraphs>74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Organisch</vt:lpstr>
      <vt:lpstr>Eenzijdige wijziging van arbeidsvoorwaarden</vt:lpstr>
      <vt:lpstr>7:613 BW / 7:611 BW</vt:lpstr>
      <vt:lpstr>Onderzoeksvraag</vt:lpstr>
      <vt:lpstr>Jurisprudentie-onderzoek</vt:lpstr>
      <vt:lpstr>Procedurele vereisten 7:611 BW</vt:lpstr>
      <vt:lpstr>Procedurele vereisten 7:613 BW</vt:lpstr>
      <vt:lpstr>Omstandigheden waaronder een beroep kan worden gedaan op 7:611 BW</vt:lpstr>
      <vt:lpstr>Omstandigheden waaronder een beroep kan worden gedaan op 7:613 BW</vt:lpstr>
      <vt:lpstr>Verschillen</vt:lpstr>
      <vt:lpstr>Conclusie</vt:lpstr>
      <vt:lpstr>Aanbevelingen voor de praktijk</vt:lpstr>
    </vt:vector>
  </TitlesOfParts>
  <Company>Ten Holter Noordam advocaten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Eenzijdige wijziging van arbeidsvoorwaarden</dc:title>
  <dc:creator>Marvin Flach</dc:creator>
  <cp:lastModifiedBy>Michelle Visser</cp:lastModifiedBy>
  <cp:revision>41</cp:revision>
  <dcterms:created xsi:type="dcterms:W3CDTF">2023-06-27T09:44:55Z</dcterms:created>
  <dcterms:modified xsi:type="dcterms:W3CDTF">2023-07-25T10:34:34Z</dcterms:modified>
</cp:coreProperties>
</file>