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5.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7" r:id="rId2"/>
    <p:sldMasterId id="2147483666" r:id="rId3"/>
    <p:sldMasterId id="2147483673" r:id="rId4"/>
    <p:sldMasterId id="2147483680" r:id="rId5"/>
    <p:sldMasterId id="2147483687" r:id="rId6"/>
  </p:sldMasterIdLst>
  <p:notesMasterIdLst>
    <p:notesMasterId r:id="rId86"/>
  </p:notesMasterIdLst>
  <p:handoutMasterIdLst>
    <p:handoutMasterId r:id="rId87"/>
  </p:handoutMasterIdLst>
  <p:sldIdLst>
    <p:sldId id="721" r:id="rId7"/>
    <p:sldId id="921" r:id="rId8"/>
    <p:sldId id="950" r:id="rId9"/>
    <p:sldId id="1074" r:id="rId10"/>
    <p:sldId id="956" r:id="rId11"/>
    <p:sldId id="957" r:id="rId12"/>
    <p:sldId id="1087" r:id="rId13"/>
    <p:sldId id="1094" r:id="rId14"/>
    <p:sldId id="963" r:id="rId15"/>
    <p:sldId id="958" r:id="rId16"/>
    <p:sldId id="1013" r:id="rId17"/>
    <p:sldId id="1077" r:id="rId18"/>
    <p:sldId id="1093" r:id="rId19"/>
    <p:sldId id="1105" r:id="rId20"/>
    <p:sldId id="1106" r:id="rId21"/>
    <p:sldId id="1065" r:id="rId22"/>
    <p:sldId id="964" r:id="rId23"/>
    <p:sldId id="952" r:id="rId24"/>
    <p:sldId id="922" r:id="rId25"/>
    <p:sldId id="1084" r:id="rId26"/>
    <p:sldId id="934" r:id="rId27"/>
    <p:sldId id="1024" r:id="rId28"/>
    <p:sldId id="1055" r:id="rId29"/>
    <p:sldId id="1066" r:id="rId30"/>
    <p:sldId id="932" r:id="rId31"/>
    <p:sldId id="965" r:id="rId32"/>
    <p:sldId id="1073" r:id="rId33"/>
    <p:sldId id="1099" r:id="rId34"/>
    <p:sldId id="1100" r:id="rId35"/>
    <p:sldId id="943" r:id="rId36"/>
    <p:sldId id="936" r:id="rId37"/>
    <p:sldId id="1096" r:id="rId38"/>
    <p:sldId id="937" r:id="rId39"/>
    <p:sldId id="1061" r:id="rId40"/>
    <p:sldId id="1062" r:id="rId41"/>
    <p:sldId id="947" r:id="rId42"/>
    <p:sldId id="946" r:id="rId43"/>
    <p:sldId id="1067" r:id="rId44"/>
    <p:sldId id="935" r:id="rId45"/>
    <p:sldId id="1097" r:id="rId46"/>
    <p:sldId id="966" r:id="rId47"/>
    <p:sldId id="968" r:id="rId48"/>
    <p:sldId id="1082" r:id="rId49"/>
    <p:sldId id="970" r:id="rId50"/>
    <p:sldId id="971" r:id="rId51"/>
    <p:sldId id="1068" r:id="rId52"/>
    <p:sldId id="1089" r:id="rId53"/>
    <p:sldId id="985" r:id="rId54"/>
    <p:sldId id="986" r:id="rId55"/>
    <p:sldId id="1080" r:id="rId56"/>
    <p:sldId id="1081" r:id="rId57"/>
    <p:sldId id="1103" r:id="rId58"/>
    <p:sldId id="1016" r:id="rId59"/>
    <p:sldId id="1019" r:id="rId60"/>
    <p:sldId id="1104" r:id="rId61"/>
    <p:sldId id="1021" r:id="rId62"/>
    <p:sldId id="1023" r:id="rId63"/>
    <p:sldId id="1076" r:id="rId64"/>
    <p:sldId id="1098" r:id="rId65"/>
    <p:sldId id="1069" r:id="rId66"/>
    <p:sldId id="976" r:id="rId67"/>
    <p:sldId id="974" r:id="rId68"/>
    <p:sldId id="897" r:id="rId69"/>
    <p:sldId id="975" r:id="rId70"/>
    <p:sldId id="981" r:id="rId71"/>
    <p:sldId id="1086" r:id="rId72"/>
    <p:sldId id="899" r:id="rId73"/>
    <p:sldId id="1047" r:id="rId74"/>
    <p:sldId id="900" r:id="rId75"/>
    <p:sldId id="901" r:id="rId76"/>
    <p:sldId id="1070" r:id="rId77"/>
    <p:sldId id="980" r:id="rId78"/>
    <p:sldId id="1083" r:id="rId79"/>
    <p:sldId id="855" r:id="rId80"/>
    <p:sldId id="978" r:id="rId81"/>
    <p:sldId id="977" r:id="rId82"/>
    <p:sldId id="979" r:id="rId83"/>
    <p:sldId id="1101" r:id="rId84"/>
    <p:sldId id="295" r:id="rId85"/>
  </p:sldIdLst>
  <p:sldSz cx="9144000" cy="6858000" type="screen4x3"/>
  <p:notesSz cx="6805613" cy="9944100"/>
  <p:custDataLst>
    <p:tags r:id="rId88"/>
  </p:custDataLst>
  <p:defaultTextStyle>
    <a:defPPr>
      <a:defRPr lang="nl-NL"/>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8" userDrawn="1">
          <p15:clr>
            <a:srgbClr val="A4A3A4"/>
          </p15:clr>
        </p15:guide>
        <p15:guide id="2" pos="2148" userDrawn="1">
          <p15:clr>
            <a:srgbClr val="A4A3A4"/>
          </p15:clr>
        </p15:guide>
        <p15:guide id="3" orient="horz" pos="3133" userDrawn="1">
          <p15:clr>
            <a:srgbClr val="A4A3A4"/>
          </p15:clr>
        </p15:guide>
        <p15:guide id="4"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ikkee, C.J. (Hof Den Haag)" initials="FC(DH" lastIdx="1" clrIdx="0">
    <p:extLst>
      <p:ext uri="{19B8F6BF-5375-455C-9EA6-DF929625EA0E}">
        <p15:presenceInfo xmlns:p15="http://schemas.microsoft.com/office/powerpoint/2012/main" userId="S::c.frikkee@rechtspraak.nl::b72f9ee7-09ad-4d34-965c-39cf6064e9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C1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60"/>
  </p:normalViewPr>
  <p:slideViewPr>
    <p:cSldViewPr showGuides="1">
      <p:cViewPr varScale="1">
        <p:scale>
          <a:sx n="109" d="100"/>
          <a:sy n="109" d="100"/>
        </p:scale>
        <p:origin x="1528"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350"/>
    </p:cViewPr>
  </p:sorterViewPr>
  <p:notesViewPr>
    <p:cSldViewPr showGuides="1">
      <p:cViewPr varScale="1">
        <p:scale>
          <a:sx n="98" d="100"/>
          <a:sy n="98" d="100"/>
        </p:scale>
        <p:origin x="3516" y="84"/>
      </p:cViewPr>
      <p:guideLst>
        <p:guide orient="horz" pos="3138"/>
        <p:guide pos="2148"/>
        <p:guide orient="horz" pos="3133"/>
        <p:guide pos="214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commentAuthors" Target="commentAuthors.xml"/><Relationship Id="rId16" Type="http://schemas.openxmlformats.org/officeDocument/2006/relationships/slide" Target="slides/slide10.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5" Type="http://schemas.openxmlformats.org/officeDocument/2006/relationships/slideMaster" Target="slideMasters/slideMaster5.xml"/><Relationship Id="rId90" Type="http://schemas.openxmlformats.org/officeDocument/2006/relationships/presProps" Target="presProps.xml"/><Relationship Id="rId22" Type="http://schemas.openxmlformats.org/officeDocument/2006/relationships/slide" Target="slides/slide16.xml"/><Relationship Id="rId27" Type="http://schemas.openxmlformats.org/officeDocument/2006/relationships/slide" Target="slides/slide21.xml"/><Relationship Id="rId43" Type="http://schemas.openxmlformats.org/officeDocument/2006/relationships/slide" Target="slides/slide37.xml"/><Relationship Id="rId48" Type="http://schemas.openxmlformats.org/officeDocument/2006/relationships/slide" Target="slides/slide42.xml"/><Relationship Id="rId64" Type="http://schemas.openxmlformats.org/officeDocument/2006/relationships/slide" Target="slides/slide58.xml"/><Relationship Id="rId69" Type="http://schemas.openxmlformats.org/officeDocument/2006/relationships/slide" Target="slides/slide63.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slide" Target="slides/slide79.xml"/><Relationship Id="rId93"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tags" Target="tags/tag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theme" Target="theme/theme1.xml"/><Relationship Id="rId2" Type="http://schemas.openxmlformats.org/officeDocument/2006/relationships/slideMaster" Target="slideMasters/slideMaster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handoutMaster" Target="handoutMasters/handoutMaster1.xml"/><Relationship Id="rId61" Type="http://schemas.openxmlformats.org/officeDocument/2006/relationships/slide" Target="slides/slide55.xml"/><Relationship Id="rId82" Type="http://schemas.openxmlformats.org/officeDocument/2006/relationships/slide" Target="slides/slide76.xml"/><Relationship Id="rId19" Type="http://schemas.openxmlformats.org/officeDocument/2006/relationships/slide" Target="slides/slide13.xml"/><Relationship Id="rId14" Type="http://schemas.openxmlformats.org/officeDocument/2006/relationships/slide" Target="slides/slide8.xml"/><Relationship Id="rId30" Type="http://schemas.openxmlformats.org/officeDocument/2006/relationships/slide" Target="slides/slide24.xml"/><Relationship Id="rId35" Type="http://schemas.openxmlformats.org/officeDocument/2006/relationships/slide" Target="slides/slide29.xml"/><Relationship Id="rId56" Type="http://schemas.openxmlformats.org/officeDocument/2006/relationships/slide" Target="slides/slide50.xml"/><Relationship Id="rId77" Type="http://schemas.openxmlformats.org/officeDocument/2006/relationships/slide" Target="slides/slide7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2" name="sHeader"/>
          <p:cNvSpPr>
            <a:spLocks noGrp="1" noChangeArrowheads="1"/>
          </p:cNvSpPr>
          <p:nvPr>
            <p:ph type="hdr" sz="quarter"/>
          </p:nvPr>
        </p:nvSpPr>
        <p:spPr bwMode="auto">
          <a:xfrm>
            <a:off x="754605" y="390168"/>
            <a:ext cx="5293254" cy="195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a:lvl1pPr>
          </a:lstStyle>
          <a:p>
            <a:endParaRPr lang="nl-NL"/>
          </a:p>
        </p:txBody>
      </p:sp>
      <p:sp>
        <p:nvSpPr>
          <p:cNvPr id="14343" name="sDateTime" hidden="1"/>
          <p:cNvSpPr>
            <a:spLocks noGrp="1" noChangeArrowheads="1"/>
          </p:cNvSpPr>
          <p:nvPr>
            <p:ph type="dt" sz="quarter" idx="1"/>
          </p:nvPr>
        </p:nvSpPr>
        <p:spPr bwMode="auto">
          <a:xfrm>
            <a:off x="1466674" y="9357122"/>
            <a:ext cx="4222000" cy="195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atin typeface="Times New Roman" panose="02020603050405020304" pitchFamily="18" charset="0"/>
              </a:defRPr>
            </a:lvl1pPr>
          </a:lstStyle>
          <a:p>
            <a:r>
              <a:rPr lang="nl-NL"/>
              <a:t>25 november 2013</a:t>
            </a:r>
          </a:p>
        </p:txBody>
      </p:sp>
      <p:sp>
        <p:nvSpPr>
          <p:cNvPr id="14346" name="sFooter"/>
          <p:cNvSpPr>
            <a:spLocks noGrp="1" noChangeArrowheads="1"/>
          </p:cNvSpPr>
          <p:nvPr>
            <p:ph type="ftr" sz="quarter" idx="2"/>
          </p:nvPr>
        </p:nvSpPr>
        <p:spPr bwMode="auto">
          <a:xfrm>
            <a:off x="1466674" y="9357123"/>
            <a:ext cx="4222000" cy="195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atin typeface="Times New Roman" panose="02020603050405020304" pitchFamily="18" charset="0"/>
              </a:defRPr>
            </a:lvl1pPr>
          </a:lstStyle>
          <a:p>
            <a:endParaRPr lang="nl-NL"/>
          </a:p>
        </p:txBody>
      </p:sp>
      <p:sp>
        <p:nvSpPr>
          <p:cNvPr id="14347" name="sSlideNumber"/>
          <p:cNvSpPr>
            <a:spLocks noGrp="1" noChangeArrowheads="1"/>
          </p:cNvSpPr>
          <p:nvPr>
            <p:ph type="sldNum" sz="quarter" idx="3"/>
          </p:nvPr>
        </p:nvSpPr>
        <p:spPr bwMode="auto">
          <a:xfrm>
            <a:off x="5688674" y="9357122"/>
            <a:ext cx="357609" cy="195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100">
                <a:latin typeface="Times New Roman" panose="02020603050405020304" pitchFamily="18" charset="0"/>
              </a:defRPr>
            </a:lvl1pPr>
          </a:lstStyle>
          <a:p>
            <a:fld id="{BB1C8681-22B9-4900-BB9E-403373184B6B}" type="slidenum">
              <a:rPr lang="nl-NL"/>
              <a:pPr/>
              <a:t>‹nr.›</a:t>
            </a:fld>
            <a:endParaRPr lang="nl-NL"/>
          </a:p>
        </p:txBody>
      </p:sp>
      <p:sp>
        <p:nvSpPr>
          <p:cNvPr id="14348" name="sFooterHeading"/>
          <p:cNvSpPr txBox="1">
            <a:spLocks noChangeArrowheads="1"/>
          </p:cNvSpPr>
          <p:nvPr/>
        </p:nvSpPr>
        <p:spPr bwMode="auto">
          <a:xfrm>
            <a:off x="753029" y="9357123"/>
            <a:ext cx="713644" cy="195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5989" rIns="179946" bIns="0"/>
          <a:lstStyle/>
          <a:p>
            <a:pPr algn="r">
              <a:spcBef>
                <a:spcPct val="50000"/>
              </a:spcBef>
            </a:pPr>
            <a:r>
              <a:rPr lang="nl-NL" sz="800"/>
              <a:t>Titel</a:t>
            </a:r>
          </a:p>
        </p:txBody>
      </p:sp>
      <p:sp>
        <p:nvSpPr>
          <p:cNvPr id="14349" name="sDateTimeHeading" hidden="1"/>
          <p:cNvSpPr txBox="1">
            <a:spLocks noChangeArrowheads="1"/>
          </p:cNvSpPr>
          <p:nvPr/>
        </p:nvSpPr>
        <p:spPr bwMode="auto">
          <a:xfrm>
            <a:off x="753029" y="9357122"/>
            <a:ext cx="713644" cy="195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5989" rIns="179946" bIns="0"/>
          <a:lstStyle/>
          <a:p>
            <a:pPr algn="r">
              <a:spcBef>
                <a:spcPct val="50000"/>
              </a:spcBef>
            </a:pPr>
            <a:r>
              <a:rPr lang="nl-NL" sz="800"/>
              <a:t>Datum</a:t>
            </a:r>
          </a:p>
        </p:txBody>
      </p:sp>
    </p:spTree>
    <p:extLst>
      <p:ext uri="{BB962C8B-B14F-4D97-AF65-F5344CB8AC3E}">
        <p14:creationId xmlns:p14="http://schemas.microsoft.com/office/powerpoint/2010/main" val="21054432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506413" y="744538"/>
            <a:ext cx="5792787" cy="43449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753029" y="5521048"/>
            <a:ext cx="5293254" cy="3366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8200" name="sHeader"/>
          <p:cNvSpPr>
            <a:spLocks noGrp="1" noChangeArrowheads="1"/>
          </p:cNvSpPr>
          <p:nvPr>
            <p:ph type="hdr" sz="quarter"/>
          </p:nvPr>
        </p:nvSpPr>
        <p:spPr bwMode="auto">
          <a:xfrm>
            <a:off x="754605" y="390168"/>
            <a:ext cx="5293254" cy="195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a:lvl1pPr>
          </a:lstStyle>
          <a:p>
            <a:endParaRPr lang="nl-NL"/>
          </a:p>
        </p:txBody>
      </p:sp>
      <p:sp>
        <p:nvSpPr>
          <p:cNvPr id="8201" name="sDateTime" hidden="1"/>
          <p:cNvSpPr>
            <a:spLocks noGrp="1" noChangeArrowheads="1"/>
          </p:cNvSpPr>
          <p:nvPr>
            <p:ph type="dt" sz="quarter" idx="1"/>
          </p:nvPr>
        </p:nvSpPr>
        <p:spPr bwMode="auto">
          <a:xfrm>
            <a:off x="1466674" y="9357122"/>
            <a:ext cx="4222000" cy="195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atin typeface="Times New Roman" panose="02020603050405020304" pitchFamily="18" charset="0"/>
              </a:defRPr>
            </a:lvl1pPr>
          </a:lstStyle>
          <a:p>
            <a:r>
              <a:rPr lang="nl-NL"/>
              <a:t>25 november 2013</a:t>
            </a:r>
          </a:p>
        </p:txBody>
      </p:sp>
      <p:sp>
        <p:nvSpPr>
          <p:cNvPr id="8206" name="sFooter"/>
          <p:cNvSpPr>
            <a:spLocks noGrp="1" noChangeArrowheads="1"/>
          </p:cNvSpPr>
          <p:nvPr>
            <p:ph type="ftr" sz="quarter" idx="4"/>
          </p:nvPr>
        </p:nvSpPr>
        <p:spPr bwMode="auto">
          <a:xfrm>
            <a:off x="1466674" y="9357123"/>
            <a:ext cx="4222000" cy="195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atin typeface="Times New Roman" panose="02020603050405020304" pitchFamily="18" charset="0"/>
              </a:defRPr>
            </a:lvl1pPr>
          </a:lstStyle>
          <a:p>
            <a:endParaRPr lang="nl-NL"/>
          </a:p>
        </p:txBody>
      </p:sp>
      <p:sp>
        <p:nvSpPr>
          <p:cNvPr id="8207" name="sSlideNumber"/>
          <p:cNvSpPr>
            <a:spLocks noGrp="1" noChangeArrowheads="1"/>
          </p:cNvSpPr>
          <p:nvPr>
            <p:ph type="sldNum" sz="quarter" idx="5"/>
          </p:nvPr>
        </p:nvSpPr>
        <p:spPr bwMode="auto">
          <a:xfrm>
            <a:off x="5688674" y="9357122"/>
            <a:ext cx="357609" cy="195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100">
                <a:latin typeface="Times New Roman" panose="02020603050405020304" pitchFamily="18" charset="0"/>
              </a:defRPr>
            </a:lvl1pPr>
          </a:lstStyle>
          <a:p>
            <a:fld id="{CAA5F649-BDE7-4A71-AE77-FDA66D29DD37}" type="slidenum">
              <a:rPr lang="nl-NL"/>
              <a:pPr/>
              <a:t>‹nr.›</a:t>
            </a:fld>
            <a:endParaRPr lang="nl-NL"/>
          </a:p>
        </p:txBody>
      </p:sp>
      <p:sp>
        <p:nvSpPr>
          <p:cNvPr id="8208" name="sFooterHeading"/>
          <p:cNvSpPr txBox="1">
            <a:spLocks noChangeArrowheads="1"/>
          </p:cNvSpPr>
          <p:nvPr/>
        </p:nvSpPr>
        <p:spPr bwMode="auto">
          <a:xfrm>
            <a:off x="753029" y="9357123"/>
            <a:ext cx="713644" cy="195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5989" rIns="179946" bIns="0"/>
          <a:lstStyle/>
          <a:p>
            <a:pPr algn="r">
              <a:spcBef>
                <a:spcPct val="50000"/>
              </a:spcBef>
            </a:pPr>
            <a:r>
              <a:rPr lang="nl-NL" sz="800"/>
              <a:t>Titel</a:t>
            </a:r>
          </a:p>
        </p:txBody>
      </p:sp>
      <p:sp>
        <p:nvSpPr>
          <p:cNvPr id="8209" name="sDateTimeHeading" hidden="1"/>
          <p:cNvSpPr txBox="1">
            <a:spLocks noChangeArrowheads="1"/>
          </p:cNvSpPr>
          <p:nvPr/>
        </p:nvSpPr>
        <p:spPr bwMode="auto">
          <a:xfrm>
            <a:off x="753029" y="9357122"/>
            <a:ext cx="713644" cy="195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5989" rIns="179946" bIns="0"/>
          <a:lstStyle/>
          <a:p>
            <a:pPr algn="r">
              <a:spcBef>
                <a:spcPct val="50000"/>
              </a:spcBef>
            </a:pPr>
            <a:r>
              <a:rPr lang="nl-NL" sz="800"/>
              <a:t>Datum</a:t>
            </a:r>
          </a:p>
        </p:txBody>
      </p:sp>
    </p:spTree>
    <p:extLst>
      <p:ext uri="{BB962C8B-B14F-4D97-AF65-F5344CB8AC3E}">
        <p14:creationId xmlns:p14="http://schemas.microsoft.com/office/powerpoint/2010/main" val="1077576400"/>
      </p:ext>
    </p:extLst>
  </p:cSld>
  <p:clrMap bg1="lt1" tx1="dk1" bg2="lt2" tx2="dk2" accent1="accent1" accent2="accent2" accent3="accent3" accent4="accent4" accent5="accent5" accent6="accent6" hlink="hlink" folHlink="folHlink"/>
  <p:hf hdr="0" ftr="0" dt="0"/>
  <p:notesStyle>
    <a:lvl1pPr marL="179388" indent="-179388"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360363" indent="-180975"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539750" indent="-179388"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720725" indent="-180975"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900113" indent="-179388"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AA5F649-BDE7-4A71-AE77-FDA66D29DD37}" type="slidenum">
              <a:rPr kumimoji="0" lang="nl-NL" sz="11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797546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699314" y="9193652"/>
            <a:ext cx="2830857" cy="48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482" tIns="44241" rIns="88482" bIns="44241"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43DFE7C3-F6B3-419C-BCD3-7514D1DB1ECA}" type="slidenum">
              <a:rPr lang="nl-NL" altLang="nl-NL">
                <a:solidFill>
                  <a:srgbClr val="000000"/>
                </a:solidFill>
              </a:rPr>
              <a:pPr algn="r">
                <a:spcBef>
                  <a:spcPct val="0"/>
                </a:spcBef>
              </a:pPr>
              <a:t>61</a:t>
            </a:fld>
            <a:endParaRPr lang="nl-NL" altLang="nl-NL">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871502" y="4596826"/>
            <a:ext cx="4788691" cy="435578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5785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699314" y="9193652"/>
            <a:ext cx="2830857" cy="48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482" tIns="44241" rIns="88482" bIns="44241"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43DFE7C3-F6B3-419C-BCD3-7514D1DB1ECA}" type="slidenum">
              <a:rPr lang="nl-NL" altLang="nl-NL">
                <a:solidFill>
                  <a:srgbClr val="000000"/>
                </a:solidFill>
              </a:rPr>
              <a:pPr algn="r">
                <a:spcBef>
                  <a:spcPct val="0"/>
                </a:spcBef>
              </a:pPr>
              <a:t>62</a:t>
            </a:fld>
            <a:endParaRPr lang="nl-NL" altLang="nl-NL">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871502" y="4596826"/>
            <a:ext cx="4788691" cy="435578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4050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699314" y="9193652"/>
            <a:ext cx="2830857" cy="48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482" tIns="44241" rIns="88482" bIns="44241"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43DFE7C3-F6B3-419C-BCD3-7514D1DB1ECA}" type="slidenum">
              <a:rPr lang="nl-NL" altLang="nl-NL">
                <a:solidFill>
                  <a:srgbClr val="000000"/>
                </a:solidFill>
              </a:rPr>
              <a:pPr algn="r">
                <a:spcBef>
                  <a:spcPct val="0"/>
                </a:spcBef>
              </a:pPr>
              <a:t>63</a:t>
            </a:fld>
            <a:endParaRPr lang="nl-NL" altLang="nl-NL">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871502" y="4596826"/>
            <a:ext cx="4788691" cy="435578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8478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699314" y="9193652"/>
            <a:ext cx="2830857" cy="48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482" tIns="44241" rIns="88482" bIns="44241"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43DFE7C3-F6B3-419C-BCD3-7514D1DB1ECA}" type="slidenum">
              <a:rPr lang="nl-NL" altLang="nl-NL">
                <a:solidFill>
                  <a:srgbClr val="000000"/>
                </a:solidFill>
              </a:rPr>
              <a:pPr algn="r">
                <a:spcBef>
                  <a:spcPct val="0"/>
                </a:spcBef>
              </a:pPr>
              <a:t>64</a:t>
            </a:fld>
            <a:endParaRPr lang="nl-NL" altLang="nl-NL">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871502" y="4596826"/>
            <a:ext cx="4788691" cy="435578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630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699314" y="9193652"/>
            <a:ext cx="2830857" cy="48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482" tIns="44241" rIns="88482" bIns="44241"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43DFE7C3-F6B3-419C-BCD3-7514D1DB1ECA}" type="slidenum">
              <a:rPr lang="nl-NL" altLang="nl-NL">
                <a:solidFill>
                  <a:srgbClr val="000000"/>
                </a:solidFill>
              </a:rPr>
              <a:pPr algn="r">
                <a:spcBef>
                  <a:spcPct val="0"/>
                </a:spcBef>
              </a:pPr>
              <a:t>65</a:t>
            </a:fld>
            <a:endParaRPr lang="nl-NL" altLang="nl-NL">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871502" y="4596826"/>
            <a:ext cx="4788691" cy="435578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8573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699314" y="9193652"/>
            <a:ext cx="2830857" cy="48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482" tIns="44241" rIns="88482" bIns="44241"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43DFE7C3-F6B3-419C-BCD3-7514D1DB1ECA}" type="slidenum">
              <a:rPr lang="nl-NL" altLang="nl-NL">
                <a:solidFill>
                  <a:srgbClr val="000000"/>
                </a:solidFill>
              </a:rPr>
              <a:pPr algn="r">
                <a:spcBef>
                  <a:spcPct val="0"/>
                </a:spcBef>
              </a:pPr>
              <a:t>66</a:t>
            </a:fld>
            <a:endParaRPr lang="nl-NL" altLang="nl-NL">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871502" y="4596826"/>
            <a:ext cx="4788691" cy="435578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7718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699314" y="9193652"/>
            <a:ext cx="2830857" cy="48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482" tIns="44241" rIns="88482" bIns="44241"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43DFE7C3-F6B3-419C-BCD3-7514D1DB1ECA}" type="slidenum">
              <a:rPr lang="nl-NL" altLang="nl-NL">
                <a:solidFill>
                  <a:srgbClr val="000000"/>
                </a:solidFill>
              </a:rPr>
              <a:pPr algn="r">
                <a:spcBef>
                  <a:spcPct val="0"/>
                </a:spcBef>
              </a:pPr>
              <a:t>67</a:t>
            </a:fld>
            <a:endParaRPr lang="nl-NL" altLang="nl-NL">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871502" y="4596826"/>
            <a:ext cx="4788691" cy="435578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67757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699314" y="9193652"/>
            <a:ext cx="2830857" cy="48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482" tIns="44241" rIns="88482" bIns="44241"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43DFE7C3-F6B3-419C-BCD3-7514D1DB1ECA}" type="slidenum">
              <a:rPr lang="nl-NL" altLang="nl-NL">
                <a:solidFill>
                  <a:srgbClr val="000000"/>
                </a:solidFill>
              </a:rPr>
              <a:pPr algn="r">
                <a:spcBef>
                  <a:spcPct val="0"/>
                </a:spcBef>
              </a:pPr>
              <a:t>68</a:t>
            </a:fld>
            <a:endParaRPr lang="nl-NL" altLang="nl-NL">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871502" y="4596826"/>
            <a:ext cx="4788691" cy="435578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7306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699314" y="9193652"/>
            <a:ext cx="2830857" cy="48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482" tIns="44241" rIns="88482" bIns="44241"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43DFE7C3-F6B3-419C-BCD3-7514D1DB1ECA}" type="slidenum">
              <a:rPr lang="nl-NL" altLang="nl-NL">
                <a:solidFill>
                  <a:srgbClr val="000000"/>
                </a:solidFill>
              </a:rPr>
              <a:pPr algn="r">
                <a:spcBef>
                  <a:spcPct val="0"/>
                </a:spcBef>
              </a:pPr>
              <a:t>69</a:t>
            </a:fld>
            <a:endParaRPr lang="nl-NL" altLang="nl-NL">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871502" y="4596826"/>
            <a:ext cx="4788691" cy="435578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96170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699314" y="9193652"/>
            <a:ext cx="2830857" cy="48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482" tIns="44241" rIns="88482" bIns="44241"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43DFE7C3-F6B3-419C-BCD3-7514D1DB1ECA}" type="slidenum">
              <a:rPr lang="nl-NL" altLang="nl-NL">
                <a:solidFill>
                  <a:srgbClr val="000000"/>
                </a:solidFill>
              </a:rPr>
              <a:pPr algn="r">
                <a:spcBef>
                  <a:spcPct val="0"/>
                </a:spcBef>
              </a:pPr>
              <a:t>70</a:t>
            </a:fld>
            <a:endParaRPr lang="nl-NL" altLang="nl-NL">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871502" y="4596826"/>
            <a:ext cx="4788691" cy="435578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3898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solidFill>
                  <a:srgbClr val="000000"/>
                </a:solidFill>
              </a:rPr>
              <a:pPr/>
              <a:t>2</a:t>
            </a:fld>
            <a:endParaRPr lang="nl-NL">
              <a:solidFill>
                <a:srgbClr val="000000"/>
              </a:solidFill>
            </a:endParaRPr>
          </a:p>
        </p:txBody>
      </p:sp>
    </p:spTree>
    <p:extLst>
      <p:ext uri="{BB962C8B-B14F-4D97-AF65-F5344CB8AC3E}">
        <p14:creationId xmlns:p14="http://schemas.microsoft.com/office/powerpoint/2010/main" val="38595241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AA5F649-BDE7-4A71-AE77-FDA66D29DD37}" type="slidenum">
              <a:rPr kumimoji="0" lang="nl-NL" sz="11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71</a:t>
            </a:fld>
            <a:endParaRPr kumimoji="0" lang="nl-NL"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3555542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AA5F649-BDE7-4A71-AE77-FDA66D29DD37}" type="slidenum">
              <a:rPr kumimoji="0" lang="nl-NL" sz="11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78</a:t>
            </a:fld>
            <a:endParaRPr kumimoji="0" lang="nl-NL"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90311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CAA5F649-BDE7-4A71-AE77-FDA66D29DD37}" type="slidenum">
              <a:rPr lang="nl-NL" smtClean="0"/>
              <a:pPr/>
              <a:t>79</a:t>
            </a:fld>
            <a:endParaRPr lang="nl-NL"/>
          </a:p>
        </p:txBody>
      </p:sp>
      <p:sp>
        <p:nvSpPr>
          <p:cNvPr id="5" name="Tijdelijke aanduiding voor voettekst 4"/>
          <p:cNvSpPr>
            <a:spLocks noGrp="1"/>
          </p:cNvSpPr>
          <p:nvPr>
            <p:ph type="ftr" sz="quarter" idx="11"/>
          </p:nvPr>
        </p:nvSpPr>
        <p:spPr/>
        <p:txBody>
          <a:bodyPr/>
          <a:lstStyle/>
          <a:p>
            <a:r>
              <a:rPr lang="nl-NL"/>
              <a:t>Ontslag op staande voet en arbeidsprocesrecht</a:t>
            </a:r>
          </a:p>
        </p:txBody>
      </p:sp>
      <p:sp>
        <p:nvSpPr>
          <p:cNvPr id="6" name="Tijdelijke aanduiding voor datum 5"/>
          <p:cNvSpPr>
            <a:spLocks noGrp="1"/>
          </p:cNvSpPr>
          <p:nvPr>
            <p:ph type="dt" sz="quarter" idx="12"/>
          </p:nvPr>
        </p:nvSpPr>
        <p:spPr/>
        <p:txBody>
          <a:bodyPr/>
          <a:lstStyle/>
          <a:p>
            <a:r>
              <a:rPr lang="nl-NL"/>
              <a:t>PALA 1 november 2019</a:t>
            </a:r>
          </a:p>
        </p:txBody>
      </p:sp>
    </p:spTree>
    <p:extLst>
      <p:ext uri="{BB962C8B-B14F-4D97-AF65-F5344CB8AC3E}">
        <p14:creationId xmlns:p14="http://schemas.microsoft.com/office/powerpoint/2010/main" val="3334277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AA5F649-BDE7-4A71-AE77-FDA66D29DD37}" type="slidenum">
              <a:rPr kumimoji="0" lang="nl-NL" sz="11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nl-NL"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823364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699314" y="9193652"/>
            <a:ext cx="2830857" cy="48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482" tIns="44241" rIns="88482" bIns="44241"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43DFE7C3-F6B3-419C-BCD3-7514D1DB1ECA}" type="slidenum">
              <a:rPr lang="nl-NL" altLang="nl-NL">
                <a:solidFill>
                  <a:srgbClr val="000000"/>
                </a:solidFill>
              </a:rPr>
              <a:pPr algn="r">
                <a:spcBef>
                  <a:spcPct val="0"/>
                </a:spcBef>
              </a:pPr>
              <a:t>23</a:t>
            </a:fld>
            <a:endParaRPr lang="nl-NL" altLang="nl-NL">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871502" y="4596826"/>
            <a:ext cx="4788691" cy="435578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9085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AA5F649-BDE7-4A71-AE77-FDA66D29DD37}" type="slidenum">
              <a:rPr kumimoji="0" lang="nl-NL" sz="11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nl-NL"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289525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AA5F649-BDE7-4A71-AE77-FDA66D29DD37}" type="slidenum">
              <a:rPr kumimoji="0" lang="nl-NL" sz="11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nl-NL"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581666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AA5F649-BDE7-4A71-AE77-FDA66D29DD37}" type="slidenum">
              <a:rPr kumimoji="0" lang="nl-NL" sz="11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nl-NL"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025061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AA5F649-BDE7-4A71-AE77-FDA66D29DD37}" type="slidenum">
              <a:rPr kumimoji="0" lang="nl-NL" sz="11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59</a:t>
            </a:fld>
            <a:endParaRPr kumimoji="0" lang="nl-NL"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5" name="Tijdelijke aanduiding voor voettekst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Ontslag op staande voet en arbeidsprocesrecht</a:t>
            </a:r>
          </a:p>
        </p:txBody>
      </p:sp>
      <p:sp>
        <p:nvSpPr>
          <p:cNvPr id="6" name="Tijdelijke aanduiding voor datum 5"/>
          <p:cNvSpPr>
            <a:spLocks noGrp="1"/>
          </p:cNvSpPr>
          <p:nvPr>
            <p:ph type="dt"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PALA 1 november 2019</a:t>
            </a:r>
          </a:p>
        </p:txBody>
      </p:sp>
    </p:spTree>
    <p:extLst>
      <p:ext uri="{BB962C8B-B14F-4D97-AF65-F5344CB8AC3E}">
        <p14:creationId xmlns:p14="http://schemas.microsoft.com/office/powerpoint/2010/main" val="797985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AA5F649-BDE7-4A71-AE77-FDA66D29DD37}" type="slidenum">
              <a:rPr kumimoji="0" lang="nl-NL" sz="11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60</a:t>
            </a:fld>
            <a:endParaRPr kumimoji="0" lang="nl-NL"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267741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103" name="Rectangle 7"/>
          <p:cNvSpPr>
            <a:spLocks noChangeArrowheads="1"/>
          </p:cNvSpPr>
          <p:nvPr userDrawn="1"/>
        </p:nvSpPr>
        <p:spPr bwMode="auto">
          <a:xfrm>
            <a:off x="0" y="1079500"/>
            <a:ext cx="1524000" cy="304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104" name="Rectangle 8"/>
          <p:cNvSpPr>
            <a:spLocks noChangeArrowheads="1"/>
          </p:cNvSpPr>
          <p:nvPr userDrawn="1"/>
        </p:nvSpPr>
        <p:spPr bwMode="auto">
          <a:xfrm>
            <a:off x="1524000" y="1079500"/>
            <a:ext cx="1524000" cy="3048000"/>
          </a:xfrm>
          <a:prstGeom prst="rect">
            <a:avLst/>
          </a:prstGeom>
          <a:solidFill>
            <a:srgbClr val="C1C1C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105" name="Rectangle 9"/>
          <p:cNvSpPr>
            <a:spLocks noChangeArrowheads="1"/>
          </p:cNvSpPr>
          <p:nvPr userDrawn="1"/>
        </p:nvSpPr>
        <p:spPr bwMode="auto">
          <a:xfrm>
            <a:off x="3048000" y="1079500"/>
            <a:ext cx="3048000" cy="30480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098" name="Rectangle 2"/>
          <p:cNvSpPr>
            <a:spLocks noGrp="1" noChangeArrowheads="1"/>
          </p:cNvSpPr>
          <p:nvPr>
            <p:ph type="ctrTitle"/>
          </p:nvPr>
        </p:nvSpPr>
        <p:spPr>
          <a:xfrm>
            <a:off x="1524000" y="4427538"/>
            <a:ext cx="6096000" cy="730250"/>
          </a:xfrm>
        </p:spPr>
        <p:txBody>
          <a:bodyPr/>
          <a:lstStyle>
            <a:lvl1pPr>
              <a:defRPr sz="2400"/>
            </a:lvl1pPr>
          </a:lstStyle>
          <a:p>
            <a:pPr lvl="0"/>
            <a:r>
              <a:rPr lang="nl-NL" noProof="0"/>
              <a:t>Klik om de stijl te bewerken</a:t>
            </a:r>
          </a:p>
        </p:txBody>
      </p:sp>
      <p:sp>
        <p:nvSpPr>
          <p:cNvPr id="4099" name="Rectangle 3"/>
          <p:cNvSpPr>
            <a:spLocks noGrp="1" noChangeArrowheads="1"/>
          </p:cNvSpPr>
          <p:nvPr>
            <p:ph type="subTitle" idx="1"/>
          </p:nvPr>
        </p:nvSpPr>
        <p:spPr>
          <a:xfrm>
            <a:off x="1524000" y="5518150"/>
            <a:ext cx="6096000" cy="935038"/>
          </a:xfrm>
        </p:spPr>
        <p:txBody>
          <a:bodyPr/>
          <a:lstStyle>
            <a:lvl1pPr marL="0" indent="0">
              <a:buFont typeface="Arial" panose="020B0604020202020204" pitchFamily="34" charset="0"/>
              <a:buNone/>
              <a:defRPr sz="1800"/>
            </a:lvl1pPr>
          </a:lstStyle>
          <a:p>
            <a:pPr lvl="0"/>
            <a:r>
              <a:rPr lang="nl-NL" noProof="0"/>
              <a:t>Klik om de ondertitelstijl van het model te bewerken</a:t>
            </a:r>
          </a:p>
        </p:txBody>
      </p:sp>
      <p:sp>
        <p:nvSpPr>
          <p:cNvPr id="4101" name="Rectangle 5"/>
          <p:cNvSpPr>
            <a:spLocks noGrp="1" noChangeArrowheads="1"/>
          </p:cNvSpPr>
          <p:nvPr>
            <p:ph type="ftr" sz="quarter" idx="3"/>
          </p:nvPr>
        </p:nvSpPr>
        <p:spPr>
          <a:xfrm>
            <a:off x="1524000" y="863600"/>
            <a:ext cx="6096000" cy="168275"/>
          </a:xfrm>
        </p:spPr>
        <p:txBody>
          <a:bodyPr/>
          <a:lstStyle>
            <a:lvl1pPr>
              <a:defRPr>
                <a:solidFill>
                  <a:srgbClr val="C1C1C1"/>
                </a:solidFill>
              </a:defRPr>
            </a:lvl1pPr>
          </a:lstStyle>
          <a:p>
            <a:r>
              <a:rPr lang="nl-NL"/>
              <a:t>Ontslag op staande voet</a:t>
            </a:r>
          </a:p>
        </p:txBody>
      </p:sp>
      <p:sp>
        <p:nvSpPr>
          <p:cNvPr id="4102" name="Rectangle 6"/>
          <p:cNvSpPr>
            <a:spLocks noGrp="1" noChangeArrowheads="1"/>
          </p:cNvSpPr>
          <p:nvPr>
            <p:ph type="sldNum" sz="quarter" idx="4"/>
          </p:nvPr>
        </p:nvSpPr>
        <p:spPr/>
        <p:txBody>
          <a:bodyPr/>
          <a:lstStyle>
            <a:lvl1pPr>
              <a:defRPr/>
            </a:lvl1pPr>
          </a:lstStyle>
          <a:p>
            <a:fld id="{E5470B6A-C6FC-4660-AC7F-F18C1CF98F7C}" type="slidenum">
              <a:rPr lang="nl-NL"/>
              <a:pPr/>
              <a:t>‹nr.›</a:t>
            </a:fld>
            <a:endParaRPr lang="nl-NL"/>
          </a:p>
        </p:txBody>
      </p:sp>
      <p:sp>
        <p:nvSpPr>
          <p:cNvPr id="4106" name="Rectangle 10"/>
          <p:cNvSpPr>
            <a:spLocks noChangeArrowheads="1"/>
          </p:cNvSpPr>
          <p:nvPr userDrawn="1"/>
        </p:nvSpPr>
        <p:spPr bwMode="auto">
          <a:xfrm>
            <a:off x="6096000" y="1079500"/>
            <a:ext cx="3048000" cy="3048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100" name="Rectangle 4" hidden="1"/>
          <p:cNvSpPr>
            <a:spLocks noGrp="1" noChangeArrowheads="1"/>
          </p:cNvSpPr>
          <p:nvPr>
            <p:ph type="dt" sz="half" idx="2"/>
          </p:nvPr>
        </p:nvSpPr>
        <p:spPr>
          <a:xfrm>
            <a:off x="0" y="863600"/>
            <a:ext cx="1524000" cy="168275"/>
          </a:xfrm>
        </p:spPr>
        <p:txBody>
          <a:bodyPr/>
          <a:lstStyle>
            <a:lvl1pPr>
              <a:defRPr/>
            </a:lvl1pPr>
          </a:lstStyle>
          <a:p>
            <a:r>
              <a:rPr lang="nl-NL"/>
              <a:t>21 October 2013</a:t>
            </a:r>
          </a:p>
        </p:txBody>
      </p:sp>
      <p:pic>
        <p:nvPicPr>
          <p:cNvPr id="4113" name="Picture 17" descr="A_110364-01-PPT_RvR_DEF_Formaten_300-dpi"/>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0" y="1079500"/>
            <a:ext cx="30480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2" name="i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66001" y="539801"/>
            <a:ext cx="993600" cy="47539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sz="half" idx="1"/>
          </p:nvPr>
        </p:nvSpPr>
        <p:spPr>
          <a:xfrm>
            <a:off x="1524000" y="2987675"/>
            <a:ext cx="2971800" cy="35480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Content Placeholder 3"/>
          <p:cNvSpPr>
            <a:spLocks noGrp="1"/>
          </p:cNvSpPr>
          <p:nvPr>
            <p:ph sz="half" idx="2"/>
          </p:nvPr>
        </p:nvSpPr>
        <p:spPr>
          <a:xfrm>
            <a:off x="4648200" y="2987675"/>
            <a:ext cx="2971800" cy="35480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Date Placeholder 4" hidden="1"/>
          <p:cNvSpPr>
            <a:spLocks noGrp="1"/>
          </p:cNvSpPr>
          <p:nvPr>
            <p:ph type="dt" sz="half" idx="10"/>
          </p:nvPr>
        </p:nvSpPr>
        <p:spPr/>
        <p:txBody>
          <a:bodyPr/>
          <a:lstStyle>
            <a:lvl1pPr>
              <a:defRPr/>
            </a:lvl1pPr>
          </a:lstStyle>
          <a:p>
            <a:r>
              <a:rPr lang="nl-NL">
                <a:solidFill>
                  <a:srgbClr val="CCCCCC"/>
                </a:solidFill>
              </a:rPr>
              <a:t>21 October 2013</a:t>
            </a:r>
          </a:p>
        </p:txBody>
      </p:sp>
      <p:sp>
        <p:nvSpPr>
          <p:cNvPr id="6" name="Footer Placeholder 5"/>
          <p:cNvSpPr>
            <a:spLocks noGrp="1"/>
          </p:cNvSpPr>
          <p:nvPr>
            <p:ph type="ftr" sz="quarter" idx="11"/>
          </p:nvPr>
        </p:nvSpPr>
        <p:spPr/>
        <p:txBody>
          <a:bodyPr/>
          <a:lstStyle>
            <a:lvl1pPr>
              <a:defRPr/>
            </a:lvl1pPr>
          </a:lstStyle>
          <a:p>
            <a:r>
              <a:rPr lang="nl-NL">
                <a:solidFill>
                  <a:srgbClr val="9C6186"/>
                </a:solidFill>
              </a:rPr>
              <a:t>Ontslag op staande voet</a:t>
            </a:r>
          </a:p>
        </p:txBody>
      </p:sp>
      <p:sp>
        <p:nvSpPr>
          <p:cNvPr id="7" name="Slide Number Placeholder 6"/>
          <p:cNvSpPr>
            <a:spLocks noGrp="1"/>
          </p:cNvSpPr>
          <p:nvPr>
            <p:ph type="sldNum" sz="quarter" idx="12"/>
          </p:nvPr>
        </p:nvSpPr>
        <p:spPr/>
        <p:txBody>
          <a:bodyPr/>
          <a:lstStyle>
            <a:lvl1pPr>
              <a:defRPr/>
            </a:lvl1pPr>
          </a:lstStyle>
          <a:p>
            <a:fld id="{88ED7BD2-2969-4CBD-8DB1-AFD361988617}" type="slidenum">
              <a:rPr lang="nl-NL">
                <a:solidFill>
                  <a:srgbClr val="A50061"/>
                </a:solidFill>
              </a:rPr>
              <a:pPr/>
              <a:t>‹nr.›</a:t>
            </a:fld>
            <a:endParaRPr lang="nl-NL">
              <a:solidFill>
                <a:srgbClr val="A50061"/>
              </a:solidFill>
            </a:endParaRPr>
          </a:p>
        </p:txBody>
      </p:sp>
    </p:spTree>
    <p:extLst>
      <p:ext uri="{BB962C8B-B14F-4D97-AF65-F5344CB8AC3E}">
        <p14:creationId xmlns:p14="http://schemas.microsoft.com/office/powerpoint/2010/main" val="743019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200" y="2988000"/>
            <a:ext cx="2973600" cy="744819"/>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5" name="Text Placeholder 4"/>
          <p:cNvSpPr>
            <a:spLocks noGrp="1"/>
          </p:cNvSpPr>
          <p:nvPr>
            <p:ph type="body" sz="quarter" idx="3"/>
          </p:nvPr>
        </p:nvSpPr>
        <p:spPr>
          <a:xfrm>
            <a:off x="4647600" y="2988000"/>
            <a:ext cx="2973600" cy="745200"/>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7" name="Date Placeholder 6" hidden="1"/>
          <p:cNvSpPr>
            <a:spLocks noGrp="1"/>
          </p:cNvSpPr>
          <p:nvPr>
            <p:ph type="dt" sz="half" idx="10"/>
          </p:nvPr>
        </p:nvSpPr>
        <p:spPr/>
        <p:txBody>
          <a:bodyPr/>
          <a:lstStyle>
            <a:lvl1pPr>
              <a:defRPr/>
            </a:lvl1pPr>
          </a:lstStyle>
          <a:p>
            <a:r>
              <a:rPr lang="nl-NL">
                <a:solidFill>
                  <a:srgbClr val="CCCCCC"/>
                </a:solidFill>
              </a:rPr>
              <a:t>21 October 2013</a:t>
            </a:r>
          </a:p>
        </p:txBody>
      </p:sp>
      <p:sp>
        <p:nvSpPr>
          <p:cNvPr id="8" name="Footer Placeholder 7"/>
          <p:cNvSpPr>
            <a:spLocks noGrp="1"/>
          </p:cNvSpPr>
          <p:nvPr>
            <p:ph type="ftr" sz="quarter" idx="11"/>
          </p:nvPr>
        </p:nvSpPr>
        <p:spPr/>
        <p:txBody>
          <a:bodyPr/>
          <a:lstStyle>
            <a:lvl1pPr>
              <a:defRPr/>
            </a:lvl1pPr>
          </a:lstStyle>
          <a:p>
            <a:r>
              <a:rPr lang="nl-NL">
                <a:solidFill>
                  <a:srgbClr val="9C6186"/>
                </a:solidFill>
              </a:rPr>
              <a:t>Ontslag op staande voet</a:t>
            </a:r>
          </a:p>
        </p:txBody>
      </p:sp>
      <p:sp>
        <p:nvSpPr>
          <p:cNvPr id="9" name="Slide Number Placeholder 8"/>
          <p:cNvSpPr>
            <a:spLocks noGrp="1"/>
          </p:cNvSpPr>
          <p:nvPr>
            <p:ph type="sldNum" sz="quarter" idx="12"/>
          </p:nvPr>
        </p:nvSpPr>
        <p:spPr/>
        <p:txBody>
          <a:bodyPr/>
          <a:lstStyle>
            <a:lvl1pPr>
              <a:defRPr/>
            </a:lvl1pPr>
          </a:lstStyle>
          <a:p>
            <a:fld id="{510FD4BD-C0E1-478E-AE19-8BE19D545F73}" type="slidenum">
              <a:rPr lang="nl-NL">
                <a:solidFill>
                  <a:srgbClr val="A50061"/>
                </a:solidFill>
              </a:rPr>
              <a:pPr/>
              <a:t>‹nr.›</a:t>
            </a:fld>
            <a:endParaRPr lang="nl-NL">
              <a:solidFill>
                <a:srgbClr val="A50061"/>
              </a:solidFill>
            </a:endParaRPr>
          </a:p>
        </p:txBody>
      </p:sp>
      <p:sp>
        <p:nvSpPr>
          <p:cNvPr id="10" name="Title 9"/>
          <p:cNvSpPr>
            <a:spLocks noGrp="1"/>
          </p:cNvSpPr>
          <p:nvPr>
            <p:ph type="title"/>
          </p:nvPr>
        </p:nvSpPr>
        <p:spPr/>
        <p:txBody>
          <a:bodyPr/>
          <a:lstStyle/>
          <a:p>
            <a:r>
              <a:rPr lang="nl-NL"/>
              <a:t>Klik om de stijl te bewerken</a:t>
            </a:r>
          </a:p>
        </p:txBody>
      </p:sp>
      <p:sp>
        <p:nvSpPr>
          <p:cNvPr id="11" name="Content Placeholder 2"/>
          <p:cNvSpPr>
            <a:spLocks noGrp="1"/>
          </p:cNvSpPr>
          <p:nvPr>
            <p:ph sz="half" idx="13"/>
          </p:nvPr>
        </p:nvSpPr>
        <p:spPr>
          <a:xfrm>
            <a:off x="1524000" y="3823200"/>
            <a:ext cx="2971800" cy="2725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Content Placeholder 3"/>
          <p:cNvSpPr>
            <a:spLocks noGrp="1"/>
          </p:cNvSpPr>
          <p:nvPr>
            <p:ph sz="half" idx="2"/>
          </p:nvPr>
        </p:nvSpPr>
        <p:spPr>
          <a:xfrm>
            <a:off x="4648200" y="3823200"/>
            <a:ext cx="2971800" cy="2725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257471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Date Placeholder 2" hidden="1"/>
          <p:cNvSpPr>
            <a:spLocks noGrp="1"/>
          </p:cNvSpPr>
          <p:nvPr>
            <p:ph type="dt" sz="half" idx="10"/>
          </p:nvPr>
        </p:nvSpPr>
        <p:spPr/>
        <p:txBody>
          <a:bodyPr/>
          <a:lstStyle>
            <a:lvl1pPr>
              <a:defRPr/>
            </a:lvl1pPr>
          </a:lstStyle>
          <a:p>
            <a:r>
              <a:rPr lang="nl-NL">
                <a:solidFill>
                  <a:srgbClr val="CCCCCC"/>
                </a:solidFill>
              </a:rPr>
              <a:t>21 October 2013</a:t>
            </a:r>
          </a:p>
        </p:txBody>
      </p:sp>
      <p:sp>
        <p:nvSpPr>
          <p:cNvPr id="4" name="Footer Placeholder 3"/>
          <p:cNvSpPr>
            <a:spLocks noGrp="1"/>
          </p:cNvSpPr>
          <p:nvPr>
            <p:ph type="ftr" sz="quarter" idx="11"/>
          </p:nvPr>
        </p:nvSpPr>
        <p:spPr/>
        <p:txBody>
          <a:bodyPr/>
          <a:lstStyle>
            <a:lvl1pPr>
              <a:defRPr/>
            </a:lvl1pPr>
          </a:lstStyle>
          <a:p>
            <a:r>
              <a:rPr lang="nl-NL">
                <a:solidFill>
                  <a:srgbClr val="9C6186"/>
                </a:solidFill>
              </a:rPr>
              <a:t>Ontslag op staande voet</a:t>
            </a:r>
          </a:p>
        </p:txBody>
      </p:sp>
      <p:sp>
        <p:nvSpPr>
          <p:cNvPr id="5" name="Slide Number Placeholder 4"/>
          <p:cNvSpPr>
            <a:spLocks noGrp="1"/>
          </p:cNvSpPr>
          <p:nvPr>
            <p:ph type="sldNum" sz="quarter" idx="12"/>
          </p:nvPr>
        </p:nvSpPr>
        <p:spPr/>
        <p:txBody>
          <a:bodyPr/>
          <a:lstStyle>
            <a:lvl1pPr>
              <a:defRPr/>
            </a:lvl1pPr>
          </a:lstStyle>
          <a:p>
            <a:fld id="{A506F0F0-378F-4762-B7D9-C580A6F91655}" type="slidenum">
              <a:rPr lang="nl-NL">
                <a:solidFill>
                  <a:srgbClr val="A50061"/>
                </a:solidFill>
              </a:rPr>
              <a:pPr/>
              <a:t>‹nr.›</a:t>
            </a:fld>
            <a:endParaRPr lang="nl-NL">
              <a:solidFill>
                <a:srgbClr val="A50061"/>
              </a:solidFill>
            </a:endParaRPr>
          </a:p>
        </p:txBody>
      </p:sp>
    </p:spTree>
    <p:extLst>
      <p:ext uri="{BB962C8B-B14F-4D97-AF65-F5344CB8AC3E}">
        <p14:creationId xmlns:p14="http://schemas.microsoft.com/office/powerpoint/2010/main" val="17199562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co">
    <p:spTree>
      <p:nvGrpSpPr>
        <p:cNvPr id="1" name=""/>
        <p:cNvGrpSpPr/>
        <p:nvPr/>
      </p:nvGrpSpPr>
      <p:grpSpPr>
        <a:xfrm>
          <a:off x="0" y="0"/>
          <a:ext cx="0" cy="0"/>
          <a:chOff x="0" y="0"/>
          <a:chExt cx="0" cy="0"/>
        </a:xfrm>
      </p:grpSpPr>
      <p:sp>
        <p:nvSpPr>
          <p:cNvPr id="2" name="Date Placeholder 1" hidden="1"/>
          <p:cNvSpPr>
            <a:spLocks noGrp="1"/>
          </p:cNvSpPr>
          <p:nvPr>
            <p:ph type="dt" sz="half" idx="10"/>
          </p:nvPr>
        </p:nvSpPr>
        <p:spPr/>
        <p:txBody>
          <a:bodyPr/>
          <a:lstStyle>
            <a:lvl1pPr>
              <a:defRPr/>
            </a:lvl1pPr>
          </a:lstStyle>
          <a:p>
            <a:r>
              <a:rPr lang="nl-NL">
                <a:solidFill>
                  <a:srgbClr val="CCCCCC"/>
                </a:solidFill>
              </a:rPr>
              <a:t>21 October 2013</a:t>
            </a:r>
          </a:p>
        </p:txBody>
      </p:sp>
      <p:sp>
        <p:nvSpPr>
          <p:cNvPr id="3" name="Footer Placeholder 2"/>
          <p:cNvSpPr>
            <a:spLocks noGrp="1"/>
          </p:cNvSpPr>
          <p:nvPr>
            <p:ph type="ftr" sz="quarter" idx="11"/>
          </p:nvPr>
        </p:nvSpPr>
        <p:spPr/>
        <p:txBody>
          <a:bodyPr/>
          <a:lstStyle>
            <a:lvl1pPr>
              <a:defRPr/>
            </a:lvl1pPr>
          </a:lstStyle>
          <a:p>
            <a:r>
              <a:rPr lang="nl-NL">
                <a:solidFill>
                  <a:srgbClr val="9C6186"/>
                </a:solidFill>
              </a:rPr>
              <a:t>Ontslag op staande voet</a:t>
            </a:r>
          </a:p>
        </p:txBody>
      </p:sp>
      <p:sp>
        <p:nvSpPr>
          <p:cNvPr id="4" name="Slide Number Placeholder 3"/>
          <p:cNvSpPr>
            <a:spLocks noGrp="1"/>
          </p:cNvSpPr>
          <p:nvPr>
            <p:ph type="sldNum" sz="quarter" idx="12"/>
          </p:nvPr>
        </p:nvSpPr>
        <p:spPr/>
        <p:txBody>
          <a:bodyPr/>
          <a:lstStyle>
            <a:lvl1pPr>
              <a:defRPr/>
            </a:lvl1pPr>
          </a:lstStyle>
          <a:p>
            <a:fld id="{7D42650C-8C65-4F3F-AFCB-9DFD34A689A0}" type="slidenum">
              <a:rPr lang="nl-NL">
                <a:solidFill>
                  <a:srgbClr val="A50061"/>
                </a:solidFill>
              </a:rPr>
              <a:pPr/>
              <a:t>‹nr.›</a:t>
            </a:fld>
            <a:endParaRPr lang="nl-NL">
              <a:solidFill>
                <a:srgbClr val="A50061"/>
              </a:solidFill>
            </a:endParaRPr>
          </a:p>
        </p:txBody>
      </p:sp>
    </p:spTree>
    <p:extLst>
      <p:ext uri="{BB962C8B-B14F-4D97-AF65-F5344CB8AC3E}">
        <p14:creationId xmlns:p14="http://schemas.microsoft.com/office/powerpoint/2010/main" val="1076326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tekst 2"/>
          <p:cNvSpPr>
            <a:spLocks noGrp="1"/>
          </p:cNvSpPr>
          <p:nvPr>
            <p:ph type="body"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hidden="1"/>
          <p:cNvSpPr>
            <a:spLocks noGrp="1"/>
          </p:cNvSpPr>
          <p:nvPr>
            <p:ph type="dt" sz="half" idx="10"/>
          </p:nvPr>
        </p:nvSpPr>
        <p:spPr/>
        <p:txBody>
          <a:bodyPr/>
          <a:lstStyle/>
          <a:p>
            <a:r>
              <a:rPr lang="nl-NL">
                <a:solidFill>
                  <a:srgbClr val="CCCCCC"/>
                </a:solidFill>
              </a:rPr>
              <a:t>21 October 2013</a:t>
            </a:r>
          </a:p>
        </p:txBody>
      </p:sp>
      <p:sp>
        <p:nvSpPr>
          <p:cNvPr id="5" name="Tijdelijke aanduiding voor voettekst 4"/>
          <p:cNvSpPr>
            <a:spLocks noGrp="1"/>
          </p:cNvSpPr>
          <p:nvPr>
            <p:ph type="ftr" sz="quarter" idx="11"/>
          </p:nvPr>
        </p:nvSpPr>
        <p:spPr/>
        <p:txBody>
          <a:bodyPr/>
          <a:lstStyle/>
          <a:p>
            <a:r>
              <a:rPr lang="nl-NL">
                <a:solidFill>
                  <a:srgbClr val="9C6186"/>
                </a:solidFill>
              </a:rPr>
              <a:t>Ontslag op staande voet</a:t>
            </a:r>
          </a:p>
        </p:txBody>
      </p:sp>
      <p:sp>
        <p:nvSpPr>
          <p:cNvPr id="6" name="Tijdelijke aanduiding voor dianummer 5"/>
          <p:cNvSpPr>
            <a:spLocks noGrp="1"/>
          </p:cNvSpPr>
          <p:nvPr>
            <p:ph type="sldNum" sz="quarter" idx="12"/>
          </p:nvPr>
        </p:nvSpPr>
        <p:spPr/>
        <p:txBody>
          <a:bodyPr/>
          <a:lstStyle/>
          <a:p>
            <a:fld id="{A46CB8E9-5EF0-4736-B2DB-097EB46EBB33}" type="slidenum">
              <a:rPr lang="nl-NL" smtClean="0">
                <a:solidFill>
                  <a:srgbClr val="A50061"/>
                </a:solidFill>
              </a:rPr>
              <a:pPr/>
              <a:t>‹nr.›</a:t>
            </a:fld>
            <a:endParaRPr lang="nl-NL">
              <a:solidFill>
                <a:srgbClr val="A50061"/>
              </a:solidFill>
            </a:endParaRPr>
          </a:p>
        </p:txBody>
      </p:sp>
    </p:spTree>
    <p:extLst>
      <p:ext uri="{BB962C8B-B14F-4D97-AF65-F5344CB8AC3E}">
        <p14:creationId xmlns:p14="http://schemas.microsoft.com/office/powerpoint/2010/main" val="1788625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103" name="Rectangle 7"/>
          <p:cNvSpPr>
            <a:spLocks noChangeArrowheads="1"/>
          </p:cNvSpPr>
          <p:nvPr userDrawn="1"/>
        </p:nvSpPr>
        <p:spPr bwMode="auto">
          <a:xfrm>
            <a:off x="0" y="1079500"/>
            <a:ext cx="1524000" cy="304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04" name="Rectangle 8"/>
          <p:cNvSpPr>
            <a:spLocks noChangeArrowheads="1"/>
          </p:cNvSpPr>
          <p:nvPr userDrawn="1"/>
        </p:nvSpPr>
        <p:spPr bwMode="auto">
          <a:xfrm>
            <a:off x="1524000" y="1079500"/>
            <a:ext cx="1524000" cy="3048000"/>
          </a:xfrm>
          <a:prstGeom prst="rect">
            <a:avLst/>
          </a:prstGeom>
          <a:solidFill>
            <a:srgbClr val="C1C1C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05" name="Rectangle 9"/>
          <p:cNvSpPr>
            <a:spLocks noChangeArrowheads="1"/>
          </p:cNvSpPr>
          <p:nvPr userDrawn="1"/>
        </p:nvSpPr>
        <p:spPr bwMode="auto">
          <a:xfrm>
            <a:off x="3048000" y="1079500"/>
            <a:ext cx="3048000" cy="30480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098" name="Rectangle 2"/>
          <p:cNvSpPr>
            <a:spLocks noGrp="1" noChangeArrowheads="1"/>
          </p:cNvSpPr>
          <p:nvPr>
            <p:ph type="ctrTitle"/>
          </p:nvPr>
        </p:nvSpPr>
        <p:spPr>
          <a:xfrm>
            <a:off x="1524000" y="4427538"/>
            <a:ext cx="6096000" cy="730250"/>
          </a:xfrm>
        </p:spPr>
        <p:txBody>
          <a:bodyPr/>
          <a:lstStyle>
            <a:lvl1pPr>
              <a:defRPr sz="2400"/>
            </a:lvl1pPr>
          </a:lstStyle>
          <a:p>
            <a:pPr lvl="0"/>
            <a:r>
              <a:rPr lang="nl-NL" noProof="0"/>
              <a:t>Klik om de stijl te bewerken</a:t>
            </a:r>
          </a:p>
        </p:txBody>
      </p:sp>
      <p:sp>
        <p:nvSpPr>
          <p:cNvPr id="4099" name="Rectangle 3"/>
          <p:cNvSpPr>
            <a:spLocks noGrp="1" noChangeArrowheads="1"/>
          </p:cNvSpPr>
          <p:nvPr>
            <p:ph type="subTitle" idx="1"/>
          </p:nvPr>
        </p:nvSpPr>
        <p:spPr>
          <a:xfrm>
            <a:off x="1524000" y="5518150"/>
            <a:ext cx="6096000" cy="935038"/>
          </a:xfrm>
        </p:spPr>
        <p:txBody>
          <a:bodyPr/>
          <a:lstStyle>
            <a:lvl1pPr marL="0" indent="0">
              <a:buFont typeface="Arial" panose="020B0604020202020204" pitchFamily="34" charset="0"/>
              <a:buNone/>
              <a:defRPr sz="1800"/>
            </a:lvl1pPr>
          </a:lstStyle>
          <a:p>
            <a:pPr lvl="0"/>
            <a:r>
              <a:rPr lang="nl-NL" noProof="0"/>
              <a:t>Klik om de ondertitelstijl van het model te bewerken</a:t>
            </a:r>
          </a:p>
        </p:txBody>
      </p:sp>
      <p:sp>
        <p:nvSpPr>
          <p:cNvPr id="4101" name="Rectangle 5"/>
          <p:cNvSpPr>
            <a:spLocks noGrp="1" noChangeArrowheads="1"/>
          </p:cNvSpPr>
          <p:nvPr>
            <p:ph type="ftr" sz="quarter" idx="3"/>
          </p:nvPr>
        </p:nvSpPr>
        <p:spPr>
          <a:xfrm>
            <a:off x="1524000" y="863600"/>
            <a:ext cx="6096000" cy="168275"/>
          </a:xfrm>
        </p:spPr>
        <p:txBody>
          <a:bodyPr/>
          <a:lstStyle>
            <a:lvl1pPr>
              <a:defRPr>
                <a:solidFill>
                  <a:srgbClr val="C1C1C1"/>
                </a:solidFill>
              </a:defRPr>
            </a:lvl1pPr>
          </a:lstStyle>
          <a:p>
            <a:r>
              <a:rPr lang="nl-NL" dirty="0"/>
              <a:t>Transitievergoeding</a:t>
            </a:r>
          </a:p>
        </p:txBody>
      </p:sp>
      <p:sp>
        <p:nvSpPr>
          <p:cNvPr id="4102" name="Rectangle 6"/>
          <p:cNvSpPr>
            <a:spLocks noGrp="1" noChangeArrowheads="1"/>
          </p:cNvSpPr>
          <p:nvPr>
            <p:ph type="sldNum" sz="quarter" idx="4"/>
          </p:nvPr>
        </p:nvSpPr>
        <p:spPr/>
        <p:txBody>
          <a:bodyPr/>
          <a:lstStyle>
            <a:lvl1pPr>
              <a:defRPr/>
            </a:lvl1pPr>
          </a:lstStyle>
          <a:p>
            <a:fld id="{E5470B6A-C6FC-4660-AC7F-F18C1CF98F7C}" type="slidenum">
              <a:rPr lang="nl-NL">
                <a:solidFill>
                  <a:srgbClr val="A50061"/>
                </a:solidFill>
              </a:rPr>
              <a:pPr/>
              <a:t>‹nr.›</a:t>
            </a:fld>
            <a:endParaRPr lang="nl-NL">
              <a:solidFill>
                <a:srgbClr val="A50061"/>
              </a:solidFill>
            </a:endParaRPr>
          </a:p>
        </p:txBody>
      </p:sp>
      <p:sp>
        <p:nvSpPr>
          <p:cNvPr id="4106" name="Rectangle 10"/>
          <p:cNvSpPr>
            <a:spLocks noChangeArrowheads="1"/>
          </p:cNvSpPr>
          <p:nvPr userDrawn="1"/>
        </p:nvSpPr>
        <p:spPr bwMode="auto">
          <a:xfrm>
            <a:off x="6096000" y="1079500"/>
            <a:ext cx="3048000" cy="3048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00" name="Rectangle 4"/>
          <p:cNvSpPr>
            <a:spLocks noGrp="1" noChangeArrowheads="1"/>
          </p:cNvSpPr>
          <p:nvPr>
            <p:ph type="dt" sz="half" idx="2"/>
          </p:nvPr>
        </p:nvSpPr>
        <p:spPr>
          <a:xfrm>
            <a:off x="0" y="863600"/>
            <a:ext cx="1524000" cy="168275"/>
          </a:xfrm>
        </p:spPr>
        <p:txBody>
          <a:bodyPr/>
          <a:lstStyle>
            <a:lvl1pPr>
              <a:defRPr/>
            </a:lvl1pPr>
          </a:lstStyle>
          <a:p>
            <a:r>
              <a:rPr lang="nl-NL" dirty="0">
                <a:solidFill>
                  <a:srgbClr val="CCCCCC"/>
                </a:solidFill>
              </a:rPr>
              <a:t>21  juni 2019</a:t>
            </a:r>
          </a:p>
        </p:txBody>
      </p:sp>
      <p:pic>
        <p:nvPicPr>
          <p:cNvPr id="4113" name="Picture 17" descr="A_110364-01-PPT_RvR_DEF_Formaten_300-dpi"/>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0" y="1079500"/>
            <a:ext cx="30480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2" name="i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66001" y="529100"/>
            <a:ext cx="993600" cy="486100"/>
          </a:xfrm>
          <a:prstGeom prst="rect">
            <a:avLst/>
          </a:prstGeom>
        </p:spPr>
      </p:pic>
    </p:spTree>
    <p:extLst>
      <p:ext uri="{BB962C8B-B14F-4D97-AF65-F5344CB8AC3E}">
        <p14:creationId xmlns:p14="http://schemas.microsoft.com/office/powerpoint/2010/main" val="957014364"/>
      </p:ext>
    </p:extLst>
  </p:cSld>
  <p:clrMapOvr>
    <a:masterClrMapping/>
  </p:clrMapOvr>
  <p:hf sldNum="0" hdr="0"/>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Date Placeholder 3"/>
          <p:cNvSpPr>
            <a:spLocks noGrp="1"/>
          </p:cNvSpPr>
          <p:nvPr>
            <p:ph type="dt" sz="half" idx="10"/>
          </p:nvPr>
        </p:nvSpPr>
        <p:spPr/>
        <p:txBody>
          <a:bodyPr/>
          <a:lstStyle>
            <a:lvl1pPr>
              <a:defRPr/>
            </a:lvl1pPr>
          </a:lstStyle>
          <a:p>
            <a:r>
              <a:rPr lang="nl-NL" dirty="0">
                <a:solidFill>
                  <a:srgbClr val="CCCCCC"/>
                </a:solidFill>
              </a:rPr>
              <a:t>21  juni 2019</a:t>
            </a:r>
          </a:p>
        </p:txBody>
      </p:sp>
      <p:sp>
        <p:nvSpPr>
          <p:cNvPr id="5" name="Footer Placeholder 4"/>
          <p:cNvSpPr>
            <a:spLocks noGrp="1"/>
          </p:cNvSpPr>
          <p:nvPr>
            <p:ph type="ftr" sz="quarter" idx="11"/>
          </p:nvPr>
        </p:nvSpPr>
        <p:spPr/>
        <p:txBody>
          <a:bodyPr/>
          <a:lstStyle>
            <a:lvl1pPr>
              <a:defRPr/>
            </a:lvl1pPr>
          </a:lstStyle>
          <a:p>
            <a:r>
              <a:rPr lang="nl-NL" dirty="0">
                <a:solidFill>
                  <a:srgbClr val="9C6186"/>
                </a:solidFill>
              </a:rPr>
              <a:t>Transitievergoeding</a:t>
            </a:r>
          </a:p>
        </p:txBody>
      </p:sp>
      <p:sp>
        <p:nvSpPr>
          <p:cNvPr id="6" name="Slide Number Placeholder 5"/>
          <p:cNvSpPr>
            <a:spLocks noGrp="1"/>
          </p:cNvSpPr>
          <p:nvPr>
            <p:ph type="sldNum" sz="quarter" idx="12"/>
          </p:nvPr>
        </p:nvSpPr>
        <p:spPr/>
        <p:txBody>
          <a:bodyPr/>
          <a:lstStyle>
            <a:lvl1pPr>
              <a:defRPr/>
            </a:lvl1pPr>
          </a:lstStyle>
          <a:p>
            <a:fld id="{204CA5A0-4B1D-4A14-8811-788AE825D559}" type="slidenum">
              <a:rPr lang="nl-NL">
                <a:solidFill>
                  <a:srgbClr val="A50061"/>
                </a:solidFill>
              </a:rPr>
              <a:pPr/>
              <a:t>‹nr.›</a:t>
            </a:fld>
            <a:endParaRPr lang="nl-NL">
              <a:solidFill>
                <a:srgbClr val="A50061"/>
              </a:solidFill>
            </a:endParaRPr>
          </a:p>
        </p:txBody>
      </p:sp>
    </p:spTree>
    <p:extLst>
      <p:ext uri="{BB962C8B-B14F-4D97-AF65-F5344CB8AC3E}">
        <p14:creationId xmlns:p14="http://schemas.microsoft.com/office/powerpoint/2010/main" val="1805638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sz="half" idx="1"/>
          </p:nvPr>
        </p:nvSpPr>
        <p:spPr>
          <a:xfrm>
            <a:off x="1524000" y="2987675"/>
            <a:ext cx="2971800" cy="35480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Content Placeholder 3"/>
          <p:cNvSpPr>
            <a:spLocks noGrp="1"/>
          </p:cNvSpPr>
          <p:nvPr>
            <p:ph sz="half" idx="2"/>
          </p:nvPr>
        </p:nvSpPr>
        <p:spPr>
          <a:xfrm>
            <a:off x="4648200" y="2987675"/>
            <a:ext cx="2971800" cy="35480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Date Placeholder 4"/>
          <p:cNvSpPr>
            <a:spLocks noGrp="1"/>
          </p:cNvSpPr>
          <p:nvPr>
            <p:ph type="dt" sz="half" idx="10"/>
          </p:nvPr>
        </p:nvSpPr>
        <p:spPr/>
        <p:txBody>
          <a:bodyPr/>
          <a:lstStyle>
            <a:lvl1pPr>
              <a:defRPr/>
            </a:lvl1pPr>
          </a:lstStyle>
          <a:p>
            <a:r>
              <a:rPr lang="nl-NL" dirty="0">
                <a:solidFill>
                  <a:srgbClr val="CCCCCC"/>
                </a:solidFill>
              </a:rPr>
              <a:t>21  juni 2019</a:t>
            </a:r>
          </a:p>
        </p:txBody>
      </p:sp>
      <p:sp>
        <p:nvSpPr>
          <p:cNvPr id="6" name="Footer Placeholder 5"/>
          <p:cNvSpPr>
            <a:spLocks noGrp="1"/>
          </p:cNvSpPr>
          <p:nvPr>
            <p:ph type="ftr" sz="quarter" idx="11"/>
          </p:nvPr>
        </p:nvSpPr>
        <p:spPr/>
        <p:txBody>
          <a:bodyPr/>
          <a:lstStyle>
            <a:lvl1pPr>
              <a:defRPr/>
            </a:lvl1pPr>
          </a:lstStyle>
          <a:p>
            <a:r>
              <a:rPr lang="nl-NL" dirty="0">
                <a:solidFill>
                  <a:srgbClr val="9C6186"/>
                </a:solidFill>
              </a:rPr>
              <a:t>Transitievergoeding</a:t>
            </a:r>
          </a:p>
        </p:txBody>
      </p:sp>
      <p:sp>
        <p:nvSpPr>
          <p:cNvPr id="7" name="Slide Number Placeholder 6"/>
          <p:cNvSpPr>
            <a:spLocks noGrp="1"/>
          </p:cNvSpPr>
          <p:nvPr>
            <p:ph type="sldNum" sz="quarter" idx="12"/>
          </p:nvPr>
        </p:nvSpPr>
        <p:spPr/>
        <p:txBody>
          <a:bodyPr/>
          <a:lstStyle>
            <a:lvl1pPr>
              <a:defRPr/>
            </a:lvl1pPr>
          </a:lstStyle>
          <a:p>
            <a:fld id="{88ED7BD2-2969-4CBD-8DB1-AFD361988617}" type="slidenum">
              <a:rPr lang="nl-NL">
                <a:solidFill>
                  <a:srgbClr val="A50061"/>
                </a:solidFill>
              </a:rPr>
              <a:pPr/>
              <a:t>‹nr.›</a:t>
            </a:fld>
            <a:endParaRPr lang="nl-NL">
              <a:solidFill>
                <a:srgbClr val="A50061"/>
              </a:solidFill>
            </a:endParaRPr>
          </a:p>
        </p:txBody>
      </p:sp>
    </p:spTree>
    <p:extLst>
      <p:ext uri="{BB962C8B-B14F-4D97-AF65-F5344CB8AC3E}">
        <p14:creationId xmlns:p14="http://schemas.microsoft.com/office/powerpoint/2010/main" val="29859926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200" y="2988000"/>
            <a:ext cx="2973600" cy="744819"/>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5" name="Text Placeholder 4"/>
          <p:cNvSpPr>
            <a:spLocks noGrp="1"/>
          </p:cNvSpPr>
          <p:nvPr>
            <p:ph type="body" sz="quarter" idx="3"/>
          </p:nvPr>
        </p:nvSpPr>
        <p:spPr>
          <a:xfrm>
            <a:off x="4647600" y="2988000"/>
            <a:ext cx="2973600" cy="745200"/>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7" name="Date Placeholder 6"/>
          <p:cNvSpPr>
            <a:spLocks noGrp="1"/>
          </p:cNvSpPr>
          <p:nvPr>
            <p:ph type="dt" sz="half" idx="10"/>
          </p:nvPr>
        </p:nvSpPr>
        <p:spPr/>
        <p:txBody>
          <a:bodyPr/>
          <a:lstStyle>
            <a:lvl1pPr>
              <a:defRPr/>
            </a:lvl1pPr>
          </a:lstStyle>
          <a:p>
            <a:r>
              <a:rPr lang="nl-NL" dirty="0">
                <a:solidFill>
                  <a:srgbClr val="CCCCCC"/>
                </a:solidFill>
              </a:rPr>
              <a:t>21  juni 2019</a:t>
            </a:r>
          </a:p>
        </p:txBody>
      </p:sp>
      <p:sp>
        <p:nvSpPr>
          <p:cNvPr id="8" name="Footer Placeholder 7"/>
          <p:cNvSpPr>
            <a:spLocks noGrp="1"/>
          </p:cNvSpPr>
          <p:nvPr>
            <p:ph type="ftr" sz="quarter" idx="11"/>
          </p:nvPr>
        </p:nvSpPr>
        <p:spPr/>
        <p:txBody>
          <a:bodyPr/>
          <a:lstStyle>
            <a:lvl1pPr>
              <a:defRPr/>
            </a:lvl1pPr>
          </a:lstStyle>
          <a:p>
            <a:r>
              <a:rPr lang="nl-NL" dirty="0">
                <a:solidFill>
                  <a:srgbClr val="9C6186"/>
                </a:solidFill>
              </a:rPr>
              <a:t>Transitievergoeding</a:t>
            </a:r>
          </a:p>
        </p:txBody>
      </p:sp>
      <p:sp>
        <p:nvSpPr>
          <p:cNvPr id="9" name="Slide Number Placeholder 8"/>
          <p:cNvSpPr>
            <a:spLocks noGrp="1"/>
          </p:cNvSpPr>
          <p:nvPr>
            <p:ph type="sldNum" sz="quarter" idx="12"/>
          </p:nvPr>
        </p:nvSpPr>
        <p:spPr/>
        <p:txBody>
          <a:bodyPr/>
          <a:lstStyle>
            <a:lvl1pPr>
              <a:defRPr/>
            </a:lvl1pPr>
          </a:lstStyle>
          <a:p>
            <a:fld id="{510FD4BD-C0E1-478E-AE19-8BE19D545F73}" type="slidenum">
              <a:rPr lang="nl-NL">
                <a:solidFill>
                  <a:srgbClr val="A50061"/>
                </a:solidFill>
              </a:rPr>
              <a:pPr/>
              <a:t>‹nr.›</a:t>
            </a:fld>
            <a:endParaRPr lang="nl-NL">
              <a:solidFill>
                <a:srgbClr val="A50061"/>
              </a:solidFill>
            </a:endParaRPr>
          </a:p>
        </p:txBody>
      </p:sp>
      <p:sp>
        <p:nvSpPr>
          <p:cNvPr id="10" name="Title 9"/>
          <p:cNvSpPr>
            <a:spLocks noGrp="1"/>
          </p:cNvSpPr>
          <p:nvPr>
            <p:ph type="title"/>
          </p:nvPr>
        </p:nvSpPr>
        <p:spPr/>
        <p:txBody>
          <a:bodyPr/>
          <a:lstStyle/>
          <a:p>
            <a:r>
              <a:rPr lang="nl-NL"/>
              <a:t>Klik om de stijl te bewerken</a:t>
            </a:r>
          </a:p>
        </p:txBody>
      </p:sp>
      <p:sp>
        <p:nvSpPr>
          <p:cNvPr id="11" name="Content Placeholder 2"/>
          <p:cNvSpPr>
            <a:spLocks noGrp="1"/>
          </p:cNvSpPr>
          <p:nvPr>
            <p:ph sz="half" idx="13"/>
          </p:nvPr>
        </p:nvSpPr>
        <p:spPr>
          <a:xfrm>
            <a:off x="1524000" y="3823200"/>
            <a:ext cx="2971800" cy="2725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Content Placeholder 3"/>
          <p:cNvSpPr>
            <a:spLocks noGrp="1"/>
          </p:cNvSpPr>
          <p:nvPr>
            <p:ph sz="half" idx="2"/>
          </p:nvPr>
        </p:nvSpPr>
        <p:spPr>
          <a:xfrm>
            <a:off x="4648200" y="3823200"/>
            <a:ext cx="2971800" cy="2725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1958100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Date Placeholder 2"/>
          <p:cNvSpPr>
            <a:spLocks noGrp="1"/>
          </p:cNvSpPr>
          <p:nvPr>
            <p:ph type="dt" sz="half" idx="10"/>
          </p:nvPr>
        </p:nvSpPr>
        <p:spPr/>
        <p:txBody>
          <a:bodyPr/>
          <a:lstStyle>
            <a:lvl1pPr>
              <a:defRPr/>
            </a:lvl1pPr>
          </a:lstStyle>
          <a:p>
            <a:r>
              <a:rPr lang="nl-NL" dirty="0">
                <a:solidFill>
                  <a:srgbClr val="CCCCCC"/>
                </a:solidFill>
              </a:rPr>
              <a:t>21  juni 2019</a:t>
            </a:r>
          </a:p>
        </p:txBody>
      </p:sp>
      <p:sp>
        <p:nvSpPr>
          <p:cNvPr id="4" name="Footer Placeholder 3"/>
          <p:cNvSpPr>
            <a:spLocks noGrp="1"/>
          </p:cNvSpPr>
          <p:nvPr>
            <p:ph type="ftr" sz="quarter" idx="11"/>
          </p:nvPr>
        </p:nvSpPr>
        <p:spPr/>
        <p:txBody>
          <a:bodyPr/>
          <a:lstStyle>
            <a:lvl1pPr>
              <a:defRPr/>
            </a:lvl1pPr>
          </a:lstStyle>
          <a:p>
            <a:r>
              <a:rPr lang="nl-NL" dirty="0">
                <a:solidFill>
                  <a:srgbClr val="9C6186"/>
                </a:solidFill>
              </a:rPr>
              <a:t>Transitievergoeding</a:t>
            </a:r>
          </a:p>
        </p:txBody>
      </p:sp>
      <p:sp>
        <p:nvSpPr>
          <p:cNvPr id="5" name="Slide Number Placeholder 4"/>
          <p:cNvSpPr>
            <a:spLocks noGrp="1"/>
          </p:cNvSpPr>
          <p:nvPr>
            <p:ph type="sldNum" sz="quarter" idx="12"/>
          </p:nvPr>
        </p:nvSpPr>
        <p:spPr/>
        <p:txBody>
          <a:bodyPr/>
          <a:lstStyle>
            <a:lvl1pPr>
              <a:defRPr/>
            </a:lvl1pPr>
          </a:lstStyle>
          <a:p>
            <a:fld id="{A506F0F0-378F-4762-B7D9-C580A6F91655}" type="slidenum">
              <a:rPr lang="nl-NL">
                <a:solidFill>
                  <a:srgbClr val="A50061"/>
                </a:solidFill>
              </a:rPr>
              <a:pPr/>
              <a:t>‹nr.›</a:t>
            </a:fld>
            <a:endParaRPr lang="nl-NL">
              <a:solidFill>
                <a:srgbClr val="A50061"/>
              </a:solidFill>
            </a:endParaRPr>
          </a:p>
        </p:txBody>
      </p:sp>
    </p:spTree>
    <p:extLst>
      <p:ext uri="{BB962C8B-B14F-4D97-AF65-F5344CB8AC3E}">
        <p14:creationId xmlns:p14="http://schemas.microsoft.com/office/powerpoint/2010/main" val="253174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Date Placeholder 3" hidden="1"/>
          <p:cNvSpPr>
            <a:spLocks noGrp="1"/>
          </p:cNvSpPr>
          <p:nvPr>
            <p:ph type="dt" sz="half" idx="10"/>
          </p:nvPr>
        </p:nvSpPr>
        <p:spPr/>
        <p:txBody>
          <a:bodyPr/>
          <a:lstStyle>
            <a:lvl1pPr>
              <a:defRPr/>
            </a:lvl1pPr>
          </a:lstStyle>
          <a:p>
            <a:r>
              <a:rPr lang="nl-NL"/>
              <a:t>21 October 2013</a:t>
            </a:r>
          </a:p>
        </p:txBody>
      </p:sp>
      <p:sp>
        <p:nvSpPr>
          <p:cNvPr id="5" name="Footer Placeholder 4"/>
          <p:cNvSpPr>
            <a:spLocks noGrp="1"/>
          </p:cNvSpPr>
          <p:nvPr>
            <p:ph type="ftr" sz="quarter" idx="11"/>
          </p:nvPr>
        </p:nvSpPr>
        <p:spPr/>
        <p:txBody>
          <a:bodyPr/>
          <a:lstStyle>
            <a:lvl1pPr>
              <a:defRPr/>
            </a:lvl1pPr>
          </a:lstStyle>
          <a:p>
            <a:r>
              <a:rPr lang="nl-NL"/>
              <a:t>Ontslag op staande voet</a:t>
            </a:r>
          </a:p>
        </p:txBody>
      </p:sp>
      <p:sp>
        <p:nvSpPr>
          <p:cNvPr id="6" name="Slide Number Placeholder 5"/>
          <p:cNvSpPr>
            <a:spLocks noGrp="1"/>
          </p:cNvSpPr>
          <p:nvPr>
            <p:ph type="sldNum" sz="quarter" idx="12"/>
          </p:nvPr>
        </p:nvSpPr>
        <p:spPr/>
        <p:txBody>
          <a:bodyPr/>
          <a:lstStyle>
            <a:lvl1pPr>
              <a:defRPr/>
            </a:lvl1pPr>
          </a:lstStyle>
          <a:p>
            <a:fld id="{204CA5A0-4B1D-4A14-8811-788AE825D559}" type="slidenum">
              <a:rPr lang="nl-NL"/>
              <a:pPr/>
              <a:t>‹nr.›</a:t>
            </a:fld>
            <a:endParaRPr lang="nl-NL"/>
          </a:p>
        </p:txBody>
      </p:sp>
    </p:spTree>
    <p:extLst>
      <p:ext uri="{BB962C8B-B14F-4D97-AF65-F5344CB8AC3E}">
        <p14:creationId xmlns:p14="http://schemas.microsoft.com/office/powerpoint/2010/main" val="39120299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nl-NL" dirty="0">
                <a:solidFill>
                  <a:srgbClr val="CCCCCC"/>
                </a:solidFill>
              </a:rPr>
              <a:t>21  juni 2019</a:t>
            </a:r>
          </a:p>
        </p:txBody>
      </p:sp>
      <p:sp>
        <p:nvSpPr>
          <p:cNvPr id="3" name="Footer Placeholder 2"/>
          <p:cNvSpPr>
            <a:spLocks noGrp="1"/>
          </p:cNvSpPr>
          <p:nvPr>
            <p:ph type="ftr" sz="quarter" idx="11"/>
          </p:nvPr>
        </p:nvSpPr>
        <p:spPr/>
        <p:txBody>
          <a:bodyPr/>
          <a:lstStyle>
            <a:lvl1pPr>
              <a:defRPr/>
            </a:lvl1pPr>
          </a:lstStyle>
          <a:p>
            <a:r>
              <a:rPr lang="nl-NL" dirty="0">
                <a:solidFill>
                  <a:srgbClr val="9C6186"/>
                </a:solidFill>
              </a:rPr>
              <a:t>Transitievergoeding</a:t>
            </a:r>
          </a:p>
        </p:txBody>
      </p:sp>
      <p:sp>
        <p:nvSpPr>
          <p:cNvPr id="4" name="Slide Number Placeholder 3"/>
          <p:cNvSpPr>
            <a:spLocks noGrp="1"/>
          </p:cNvSpPr>
          <p:nvPr>
            <p:ph type="sldNum" sz="quarter" idx="12"/>
          </p:nvPr>
        </p:nvSpPr>
        <p:spPr/>
        <p:txBody>
          <a:bodyPr/>
          <a:lstStyle>
            <a:lvl1pPr>
              <a:defRPr/>
            </a:lvl1pPr>
          </a:lstStyle>
          <a:p>
            <a:fld id="{7D42650C-8C65-4F3F-AFCB-9DFD34A689A0}" type="slidenum">
              <a:rPr lang="nl-NL">
                <a:solidFill>
                  <a:srgbClr val="A50061"/>
                </a:solidFill>
              </a:rPr>
              <a:pPr/>
              <a:t>‹nr.›</a:t>
            </a:fld>
            <a:endParaRPr lang="nl-NL">
              <a:solidFill>
                <a:srgbClr val="A50061"/>
              </a:solidFill>
            </a:endParaRPr>
          </a:p>
        </p:txBody>
      </p:sp>
    </p:spTree>
    <p:extLst>
      <p:ext uri="{BB962C8B-B14F-4D97-AF65-F5344CB8AC3E}">
        <p14:creationId xmlns:p14="http://schemas.microsoft.com/office/powerpoint/2010/main" val="30736587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el">
    <p:spTree>
      <p:nvGrpSpPr>
        <p:cNvPr id="1" name=""/>
        <p:cNvGrpSpPr/>
        <p:nvPr/>
      </p:nvGrpSpPr>
      <p:grpSpPr>
        <a:xfrm>
          <a:off x="0" y="0"/>
          <a:ext cx="0" cy="0"/>
          <a:chOff x="0" y="0"/>
          <a:chExt cx="0" cy="0"/>
        </a:xfrm>
      </p:grpSpPr>
      <p:sp>
        <p:nvSpPr>
          <p:cNvPr id="4105" name="Rectangle 9"/>
          <p:cNvSpPr>
            <a:spLocks noChangeArrowheads="1"/>
          </p:cNvSpPr>
          <p:nvPr/>
        </p:nvSpPr>
        <p:spPr bwMode="auto">
          <a:xfrm>
            <a:off x="0" y="395288"/>
            <a:ext cx="3048000" cy="606742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01" name="Rectangle 5"/>
          <p:cNvSpPr>
            <a:spLocks noGrp="1" noChangeArrowheads="1"/>
          </p:cNvSpPr>
          <p:nvPr>
            <p:ph type="ftr" sz="quarter" idx="3"/>
          </p:nvPr>
        </p:nvSpPr>
        <p:spPr>
          <a:xfrm>
            <a:off x="3048000" y="6570663"/>
            <a:ext cx="4533900" cy="198437"/>
          </a:xfrm>
        </p:spPr>
        <p:txBody>
          <a:bodyPr/>
          <a:lstStyle>
            <a:lvl1pPr>
              <a:defRPr/>
            </a:lvl1pPr>
          </a:lstStyle>
          <a:p>
            <a:r>
              <a:rPr lang="nl-NL">
                <a:solidFill>
                  <a:srgbClr val="000000"/>
                </a:solidFill>
              </a:rPr>
              <a:t>Praktische tips voor hoger beroep in Wwz zaken</a:t>
            </a:r>
          </a:p>
        </p:txBody>
      </p:sp>
      <p:sp>
        <p:nvSpPr>
          <p:cNvPr id="4102" name="Rectangle 6"/>
          <p:cNvSpPr>
            <a:spLocks noGrp="1" noChangeArrowheads="1"/>
          </p:cNvSpPr>
          <p:nvPr>
            <p:ph type="sldNum" sz="quarter" idx="4"/>
          </p:nvPr>
        </p:nvSpPr>
        <p:spPr/>
        <p:txBody>
          <a:bodyPr/>
          <a:lstStyle>
            <a:lvl1pPr>
              <a:defRPr>
                <a:solidFill>
                  <a:schemeClr val="tx2"/>
                </a:solidFill>
              </a:defRPr>
            </a:lvl1pPr>
          </a:lstStyle>
          <a:p>
            <a:fld id="{FC0388E0-2FA8-42AA-BFD4-B070E4DA819F}" type="slidenum">
              <a:rPr lang="nl-NL">
                <a:solidFill>
                  <a:srgbClr val="1F175C"/>
                </a:solidFill>
              </a:rPr>
              <a:pPr/>
              <a:t>‹nr.›</a:t>
            </a:fld>
            <a:endParaRPr lang="nl-NL">
              <a:solidFill>
                <a:srgbClr val="1F175C"/>
              </a:solidFill>
            </a:endParaRPr>
          </a:p>
        </p:txBody>
      </p:sp>
      <p:sp>
        <p:nvSpPr>
          <p:cNvPr id="4106" name="Rectangle 10"/>
          <p:cNvSpPr>
            <a:spLocks noChangeArrowheads="1"/>
          </p:cNvSpPr>
          <p:nvPr/>
        </p:nvSpPr>
        <p:spPr bwMode="auto">
          <a:xfrm>
            <a:off x="6096000" y="395288"/>
            <a:ext cx="3048000" cy="60674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00" name="Rectangle 4"/>
          <p:cNvSpPr>
            <a:spLocks noGrp="1" noChangeArrowheads="1"/>
          </p:cNvSpPr>
          <p:nvPr>
            <p:ph type="dt" sz="half" idx="2"/>
          </p:nvPr>
        </p:nvSpPr>
        <p:spPr>
          <a:xfrm>
            <a:off x="1863725" y="6570663"/>
            <a:ext cx="1163638" cy="198437"/>
          </a:xfrm>
        </p:spPr>
        <p:txBody>
          <a:bodyPr rIns="36000"/>
          <a:lstStyle>
            <a:lvl1pPr algn="l">
              <a:defRPr/>
            </a:lvl1pPr>
          </a:lstStyle>
          <a:p>
            <a:r>
              <a:rPr lang="nl-NL">
                <a:solidFill>
                  <a:srgbClr val="000000"/>
                </a:solidFill>
              </a:rPr>
              <a:t>24 januari 2019</a:t>
            </a:r>
          </a:p>
        </p:txBody>
      </p:sp>
      <p:sp>
        <p:nvSpPr>
          <p:cNvPr id="4113" name="Rectangle 17"/>
          <p:cNvSpPr>
            <a:spLocks noChangeArrowheads="1"/>
          </p:cNvSpPr>
          <p:nvPr/>
        </p:nvSpPr>
        <p:spPr bwMode="auto">
          <a:xfrm>
            <a:off x="3048000" y="395288"/>
            <a:ext cx="3048000" cy="606742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14" name="Rectangle 18"/>
          <p:cNvSpPr>
            <a:spLocks noChangeArrowheads="1"/>
          </p:cNvSpPr>
          <p:nvPr/>
        </p:nvSpPr>
        <p:spPr bwMode="auto">
          <a:xfrm>
            <a:off x="1524000" y="1897063"/>
            <a:ext cx="6096000" cy="30591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15" name="Rectangle 19"/>
          <p:cNvSpPr>
            <a:spLocks noChangeArrowheads="1"/>
          </p:cNvSpPr>
          <p:nvPr/>
        </p:nvSpPr>
        <p:spPr bwMode="auto">
          <a:xfrm>
            <a:off x="4572000" y="1897063"/>
            <a:ext cx="1524000" cy="3059112"/>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098" name="Rectangle 2"/>
          <p:cNvSpPr>
            <a:spLocks noGrp="1" noChangeArrowheads="1"/>
          </p:cNvSpPr>
          <p:nvPr>
            <p:ph type="ctrTitle"/>
          </p:nvPr>
        </p:nvSpPr>
        <p:spPr>
          <a:xfrm>
            <a:off x="1863725" y="2163763"/>
            <a:ext cx="2374900" cy="1095375"/>
          </a:xfrm>
        </p:spPr>
        <p:txBody>
          <a:bodyPr/>
          <a:lstStyle>
            <a:lvl1pPr>
              <a:defRPr sz="2400">
                <a:solidFill>
                  <a:schemeClr val="accent1"/>
                </a:solidFill>
              </a:defRPr>
            </a:lvl1pPr>
          </a:lstStyle>
          <a:p>
            <a:pPr lvl="0"/>
            <a:r>
              <a:rPr lang="nl-NL" noProof="0"/>
              <a:t>Klik om de stijl te bewerken</a:t>
            </a:r>
          </a:p>
        </p:txBody>
      </p:sp>
      <p:sp>
        <p:nvSpPr>
          <p:cNvPr id="4099" name="Rectangle 3"/>
          <p:cNvSpPr>
            <a:spLocks noGrp="1" noChangeArrowheads="1"/>
          </p:cNvSpPr>
          <p:nvPr>
            <p:ph type="subTitle" idx="1"/>
          </p:nvPr>
        </p:nvSpPr>
        <p:spPr>
          <a:xfrm>
            <a:off x="1863725" y="3552825"/>
            <a:ext cx="2374900" cy="977900"/>
          </a:xfrm>
        </p:spPr>
        <p:txBody>
          <a:bodyPr/>
          <a:lstStyle>
            <a:lvl1pPr marL="0" indent="0">
              <a:buFont typeface="Arial" panose="020B0604020202020204" pitchFamily="34" charset="0"/>
              <a:buNone/>
              <a:defRPr sz="1600">
                <a:solidFill>
                  <a:schemeClr val="tx2"/>
                </a:solidFill>
              </a:defRPr>
            </a:lvl1pPr>
          </a:lstStyle>
          <a:p>
            <a:pPr lvl="0"/>
            <a:r>
              <a:rPr lang="nl-NL" noProof="0"/>
              <a:t>Klik om de ondertitelstijl van het model te bewerken</a:t>
            </a:r>
          </a:p>
        </p:txBody>
      </p:sp>
      <p:pic>
        <p:nvPicPr>
          <p:cNvPr id="2" name="i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1" y="500400"/>
            <a:ext cx="993600" cy="486100"/>
          </a:xfrm>
          <a:prstGeom prst="rect">
            <a:avLst/>
          </a:prstGeom>
        </p:spPr>
      </p:pic>
    </p:spTree>
    <p:extLst>
      <p:ext uri="{BB962C8B-B14F-4D97-AF65-F5344CB8AC3E}">
        <p14:creationId xmlns:p14="http://schemas.microsoft.com/office/powerpoint/2010/main" val="30707565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Date Placeholder 3"/>
          <p:cNvSpPr>
            <a:spLocks noGrp="1"/>
          </p:cNvSpPr>
          <p:nvPr>
            <p:ph type="dt" sz="half" idx="10"/>
          </p:nvPr>
        </p:nvSpPr>
        <p:spPr/>
        <p:txBody>
          <a:bodyPr/>
          <a:lstStyle>
            <a:lvl1pPr>
              <a:defRPr/>
            </a:lvl1pPr>
          </a:lstStyle>
          <a:p>
            <a:r>
              <a:rPr lang="nl-NL">
                <a:solidFill>
                  <a:srgbClr val="000000"/>
                </a:solidFill>
              </a:rPr>
              <a:t>24 januari 2019</a:t>
            </a:r>
          </a:p>
        </p:txBody>
      </p:sp>
      <p:sp>
        <p:nvSpPr>
          <p:cNvPr id="5" name="Footer Placeholder 4"/>
          <p:cNvSpPr>
            <a:spLocks noGrp="1"/>
          </p:cNvSpPr>
          <p:nvPr>
            <p:ph type="ftr" sz="quarter" idx="11"/>
          </p:nvPr>
        </p:nvSpPr>
        <p:spPr/>
        <p:txBody>
          <a:bodyPr/>
          <a:lstStyle>
            <a:lvl1pPr>
              <a:defRPr/>
            </a:lvl1pPr>
          </a:lstStyle>
          <a:p>
            <a:r>
              <a:rPr lang="nl-NL">
                <a:solidFill>
                  <a:srgbClr val="000000"/>
                </a:solidFill>
              </a:rPr>
              <a:t>Praktische tips voor hoger beroep in Wwz zaken</a:t>
            </a:r>
          </a:p>
        </p:txBody>
      </p:sp>
      <p:sp>
        <p:nvSpPr>
          <p:cNvPr id="6" name="Slide Number Placeholder 5"/>
          <p:cNvSpPr>
            <a:spLocks noGrp="1"/>
          </p:cNvSpPr>
          <p:nvPr>
            <p:ph type="sldNum" sz="quarter" idx="12"/>
          </p:nvPr>
        </p:nvSpPr>
        <p:spPr/>
        <p:txBody>
          <a:bodyPr/>
          <a:lstStyle>
            <a:lvl1pPr>
              <a:defRPr/>
            </a:lvl1pPr>
          </a:lstStyle>
          <a:p>
            <a:fld id="{95578A6A-79B4-4DAA-A047-081E45653C2F}" type="slidenum">
              <a:rPr lang="nl-NL">
                <a:solidFill>
                  <a:srgbClr val="000000"/>
                </a:solidFill>
              </a:rPr>
              <a:pPr/>
              <a:t>‹nr.›</a:t>
            </a:fld>
            <a:endParaRPr lang="nl-NL">
              <a:solidFill>
                <a:srgbClr val="000000"/>
              </a:solidFill>
            </a:endParaRPr>
          </a:p>
        </p:txBody>
      </p:sp>
    </p:spTree>
    <p:extLst>
      <p:ext uri="{BB962C8B-B14F-4D97-AF65-F5344CB8AC3E}">
        <p14:creationId xmlns:p14="http://schemas.microsoft.com/office/powerpoint/2010/main" val="14937546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sz="half" idx="1"/>
          </p:nvPr>
        </p:nvSpPr>
        <p:spPr>
          <a:xfrm>
            <a:off x="1520825" y="2225675"/>
            <a:ext cx="2971800" cy="40465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Content Placeholder 3"/>
          <p:cNvSpPr>
            <a:spLocks noGrp="1"/>
          </p:cNvSpPr>
          <p:nvPr>
            <p:ph sz="half" idx="2"/>
          </p:nvPr>
        </p:nvSpPr>
        <p:spPr>
          <a:xfrm>
            <a:off x="4645025" y="2225675"/>
            <a:ext cx="2971800" cy="40465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Date Placeholder 4"/>
          <p:cNvSpPr>
            <a:spLocks noGrp="1"/>
          </p:cNvSpPr>
          <p:nvPr>
            <p:ph type="dt" sz="half" idx="10"/>
          </p:nvPr>
        </p:nvSpPr>
        <p:spPr/>
        <p:txBody>
          <a:bodyPr/>
          <a:lstStyle>
            <a:lvl1pPr>
              <a:defRPr/>
            </a:lvl1pPr>
          </a:lstStyle>
          <a:p>
            <a:r>
              <a:rPr lang="nl-NL">
                <a:solidFill>
                  <a:srgbClr val="000000"/>
                </a:solidFill>
              </a:rPr>
              <a:t>24 januari 2019</a:t>
            </a:r>
          </a:p>
        </p:txBody>
      </p:sp>
      <p:sp>
        <p:nvSpPr>
          <p:cNvPr id="6" name="Footer Placeholder 5"/>
          <p:cNvSpPr>
            <a:spLocks noGrp="1"/>
          </p:cNvSpPr>
          <p:nvPr>
            <p:ph type="ftr" sz="quarter" idx="11"/>
          </p:nvPr>
        </p:nvSpPr>
        <p:spPr/>
        <p:txBody>
          <a:bodyPr/>
          <a:lstStyle>
            <a:lvl1pPr>
              <a:defRPr/>
            </a:lvl1pPr>
          </a:lstStyle>
          <a:p>
            <a:r>
              <a:rPr lang="nl-NL">
                <a:solidFill>
                  <a:srgbClr val="000000"/>
                </a:solidFill>
              </a:rPr>
              <a:t>Praktische tips voor hoger beroep in Wwz zaken</a:t>
            </a:r>
          </a:p>
        </p:txBody>
      </p:sp>
      <p:sp>
        <p:nvSpPr>
          <p:cNvPr id="7" name="Slide Number Placeholder 6"/>
          <p:cNvSpPr>
            <a:spLocks noGrp="1"/>
          </p:cNvSpPr>
          <p:nvPr>
            <p:ph type="sldNum" sz="quarter" idx="12"/>
          </p:nvPr>
        </p:nvSpPr>
        <p:spPr/>
        <p:txBody>
          <a:bodyPr/>
          <a:lstStyle>
            <a:lvl1pPr>
              <a:defRPr/>
            </a:lvl1pPr>
          </a:lstStyle>
          <a:p>
            <a:fld id="{D288644D-1CBF-4936-94DA-57F4E54ADB67}" type="slidenum">
              <a:rPr lang="nl-NL">
                <a:solidFill>
                  <a:srgbClr val="000000"/>
                </a:solidFill>
              </a:rPr>
              <a:pPr/>
              <a:t>‹nr.›</a:t>
            </a:fld>
            <a:endParaRPr lang="nl-NL">
              <a:solidFill>
                <a:srgbClr val="000000"/>
              </a:solidFill>
            </a:endParaRPr>
          </a:p>
        </p:txBody>
      </p:sp>
    </p:spTree>
    <p:extLst>
      <p:ext uri="{BB962C8B-B14F-4D97-AF65-F5344CB8AC3E}">
        <p14:creationId xmlns:p14="http://schemas.microsoft.com/office/powerpoint/2010/main" val="8212512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0825" y="2224800"/>
            <a:ext cx="2973600" cy="483244"/>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5" name="Text Placeholder 4"/>
          <p:cNvSpPr>
            <a:spLocks noGrp="1"/>
          </p:cNvSpPr>
          <p:nvPr>
            <p:ph type="body" sz="quarter" idx="3"/>
          </p:nvPr>
        </p:nvSpPr>
        <p:spPr>
          <a:xfrm>
            <a:off x="4644125" y="2224800"/>
            <a:ext cx="2973600" cy="483244"/>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7" name="Date Placeholder 6"/>
          <p:cNvSpPr>
            <a:spLocks noGrp="1"/>
          </p:cNvSpPr>
          <p:nvPr>
            <p:ph type="dt" sz="half" idx="10"/>
          </p:nvPr>
        </p:nvSpPr>
        <p:spPr/>
        <p:txBody>
          <a:bodyPr/>
          <a:lstStyle>
            <a:lvl1pPr>
              <a:defRPr/>
            </a:lvl1pPr>
          </a:lstStyle>
          <a:p>
            <a:r>
              <a:rPr lang="nl-NL">
                <a:solidFill>
                  <a:srgbClr val="000000"/>
                </a:solidFill>
              </a:rPr>
              <a:t>24 januari 2019</a:t>
            </a:r>
          </a:p>
        </p:txBody>
      </p:sp>
      <p:sp>
        <p:nvSpPr>
          <p:cNvPr id="8" name="Footer Placeholder 7"/>
          <p:cNvSpPr>
            <a:spLocks noGrp="1"/>
          </p:cNvSpPr>
          <p:nvPr>
            <p:ph type="ftr" sz="quarter" idx="11"/>
          </p:nvPr>
        </p:nvSpPr>
        <p:spPr/>
        <p:txBody>
          <a:bodyPr/>
          <a:lstStyle>
            <a:lvl1pPr>
              <a:defRPr/>
            </a:lvl1pPr>
          </a:lstStyle>
          <a:p>
            <a:r>
              <a:rPr lang="nl-NL">
                <a:solidFill>
                  <a:srgbClr val="000000"/>
                </a:solidFill>
              </a:rPr>
              <a:t>Praktische tips voor hoger beroep in Wwz zaken</a:t>
            </a:r>
          </a:p>
        </p:txBody>
      </p:sp>
      <p:sp>
        <p:nvSpPr>
          <p:cNvPr id="9" name="Slide Number Placeholder 8"/>
          <p:cNvSpPr>
            <a:spLocks noGrp="1"/>
          </p:cNvSpPr>
          <p:nvPr>
            <p:ph type="sldNum" sz="quarter" idx="12"/>
          </p:nvPr>
        </p:nvSpPr>
        <p:spPr/>
        <p:txBody>
          <a:bodyPr/>
          <a:lstStyle>
            <a:lvl1pPr>
              <a:defRPr/>
            </a:lvl1pPr>
          </a:lstStyle>
          <a:p>
            <a:fld id="{EF024E9E-1CA6-496B-BEAD-A11475BBBE46}" type="slidenum">
              <a:rPr lang="nl-NL">
                <a:solidFill>
                  <a:srgbClr val="000000"/>
                </a:solidFill>
              </a:rPr>
              <a:pPr/>
              <a:t>‹nr.›</a:t>
            </a:fld>
            <a:endParaRPr lang="nl-NL">
              <a:solidFill>
                <a:srgbClr val="000000"/>
              </a:solidFill>
            </a:endParaRPr>
          </a:p>
        </p:txBody>
      </p:sp>
      <p:sp>
        <p:nvSpPr>
          <p:cNvPr id="10" name="Title 9"/>
          <p:cNvSpPr>
            <a:spLocks noGrp="1"/>
          </p:cNvSpPr>
          <p:nvPr>
            <p:ph type="title"/>
          </p:nvPr>
        </p:nvSpPr>
        <p:spPr/>
        <p:txBody>
          <a:bodyPr/>
          <a:lstStyle/>
          <a:p>
            <a:r>
              <a:rPr lang="nl-NL"/>
              <a:t>Klik om de stijl te bewerken</a:t>
            </a:r>
          </a:p>
        </p:txBody>
      </p:sp>
      <p:sp>
        <p:nvSpPr>
          <p:cNvPr id="11" name="Content Placeholder 2"/>
          <p:cNvSpPr>
            <a:spLocks noGrp="1"/>
          </p:cNvSpPr>
          <p:nvPr>
            <p:ph sz="half" idx="13"/>
          </p:nvPr>
        </p:nvSpPr>
        <p:spPr>
          <a:xfrm>
            <a:off x="1520825" y="2797200"/>
            <a:ext cx="2971800" cy="3474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Content Placeholder 3"/>
          <p:cNvSpPr>
            <a:spLocks noGrp="1"/>
          </p:cNvSpPr>
          <p:nvPr>
            <p:ph sz="half" idx="2"/>
          </p:nvPr>
        </p:nvSpPr>
        <p:spPr>
          <a:xfrm>
            <a:off x="4645025" y="2797200"/>
            <a:ext cx="2971800" cy="3474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9638034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Date Placeholder 2"/>
          <p:cNvSpPr>
            <a:spLocks noGrp="1"/>
          </p:cNvSpPr>
          <p:nvPr>
            <p:ph type="dt" sz="half" idx="10"/>
          </p:nvPr>
        </p:nvSpPr>
        <p:spPr/>
        <p:txBody>
          <a:bodyPr/>
          <a:lstStyle>
            <a:lvl1pPr>
              <a:defRPr/>
            </a:lvl1pPr>
          </a:lstStyle>
          <a:p>
            <a:r>
              <a:rPr lang="nl-NL">
                <a:solidFill>
                  <a:srgbClr val="000000"/>
                </a:solidFill>
              </a:rPr>
              <a:t>24 januari 2019</a:t>
            </a:r>
          </a:p>
        </p:txBody>
      </p:sp>
      <p:sp>
        <p:nvSpPr>
          <p:cNvPr id="4" name="Footer Placeholder 3"/>
          <p:cNvSpPr>
            <a:spLocks noGrp="1"/>
          </p:cNvSpPr>
          <p:nvPr>
            <p:ph type="ftr" sz="quarter" idx="11"/>
          </p:nvPr>
        </p:nvSpPr>
        <p:spPr/>
        <p:txBody>
          <a:bodyPr/>
          <a:lstStyle>
            <a:lvl1pPr>
              <a:defRPr/>
            </a:lvl1pPr>
          </a:lstStyle>
          <a:p>
            <a:r>
              <a:rPr lang="nl-NL">
                <a:solidFill>
                  <a:srgbClr val="000000"/>
                </a:solidFill>
              </a:rPr>
              <a:t>Praktische tips voor hoger beroep in Wwz zaken</a:t>
            </a:r>
          </a:p>
        </p:txBody>
      </p:sp>
      <p:sp>
        <p:nvSpPr>
          <p:cNvPr id="5" name="Slide Number Placeholder 4"/>
          <p:cNvSpPr>
            <a:spLocks noGrp="1"/>
          </p:cNvSpPr>
          <p:nvPr>
            <p:ph type="sldNum" sz="quarter" idx="12"/>
          </p:nvPr>
        </p:nvSpPr>
        <p:spPr/>
        <p:txBody>
          <a:bodyPr/>
          <a:lstStyle>
            <a:lvl1pPr>
              <a:defRPr/>
            </a:lvl1pPr>
          </a:lstStyle>
          <a:p>
            <a:fld id="{17DA4C29-DC0B-4469-B873-5A130874FB35}" type="slidenum">
              <a:rPr lang="nl-NL">
                <a:solidFill>
                  <a:srgbClr val="000000"/>
                </a:solidFill>
              </a:rPr>
              <a:pPr/>
              <a:t>‹nr.›</a:t>
            </a:fld>
            <a:endParaRPr lang="nl-NL">
              <a:solidFill>
                <a:srgbClr val="000000"/>
              </a:solidFill>
            </a:endParaRPr>
          </a:p>
        </p:txBody>
      </p:sp>
    </p:spTree>
    <p:extLst>
      <p:ext uri="{BB962C8B-B14F-4D97-AF65-F5344CB8AC3E}">
        <p14:creationId xmlns:p14="http://schemas.microsoft.com/office/powerpoint/2010/main" val="1833189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nl-NL">
                <a:solidFill>
                  <a:srgbClr val="000000"/>
                </a:solidFill>
              </a:rPr>
              <a:t>24 januari 2019</a:t>
            </a:r>
          </a:p>
        </p:txBody>
      </p:sp>
      <p:sp>
        <p:nvSpPr>
          <p:cNvPr id="3" name="Footer Placeholder 2"/>
          <p:cNvSpPr>
            <a:spLocks noGrp="1"/>
          </p:cNvSpPr>
          <p:nvPr>
            <p:ph type="ftr" sz="quarter" idx="11"/>
          </p:nvPr>
        </p:nvSpPr>
        <p:spPr/>
        <p:txBody>
          <a:bodyPr/>
          <a:lstStyle>
            <a:lvl1pPr>
              <a:defRPr/>
            </a:lvl1pPr>
          </a:lstStyle>
          <a:p>
            <a:r>
              <a:rPr lang="nl-NL">
                <a:solidFill>
                  <a:srgbClr val="000000"/>
                </a:solidFill>
              </a:rPr>
              <a:t>Praktische tips voor hoger beroep in Wwz zaken</a:t>
            </a:r>
          </a:p>
        </p:txBody>
      </p:sp>
      <p:sp>
        <p:nvSpPr>
          <p:cNvPr id="4" name="Slide Number Placeholder 3"/>
          <p:cNvSpPr>
            <a:spLocks noGrp="1"/>
          </p:cNvSpPr>
          <p:nvPr>
            <p:ph type="sldNum" sz="quarter" idx="12"/>
          </p:nvPr>
        </p:nvSpPr>
        <p:spPr/>
        <p:txBody>
          <a:bodyPr/>
          <a:lstStyle>
            <a:lvl1pPr>
              <a:defRPr/>
            </a:lvl1pPr>
          </a:lstStyle>
          <a:p>
            <a:fld id="{A78A9F4B-1684-4B04-BECC-8CE4B82177D7}" type="slidenum">
              <a:rPr lang="nl-NL">
                <a:solidFill>
                  <a:srgbClr val="000000"/>
                </a:solidFill>
              </a:rPr>
              <a:pPr/>
              <a:t>‹nr.›</a:t>
            </a:fld>
            <a:endParaRPr lang="nl-NL">
              <a:solidFill>
                <a:srgbClr val="000000"/>
              </a:solidFill>
            </a:endParaRPr>
          </a:p>
        </p:txBody>
      </p:sp>
    </p:spTree>
    <p:extLst>
      <p:ext uri="{BB962C8B-B14F-4D97-AF65-F5344CB8AC3E}">
        <p14:creationId xmlns:p14="http://schemas.microsoft.com/office/powerpoint/2010/main" val="40352834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el">
    <p:spTree>
      <p:nvGrpSpPr>
        <p:cNvPr id="1" name=""/>
        <p:cNvGrpSpPr/>
        <p:nvPr/>
      </p:nvGrpSpPr>
      <p:grpSpPr>
        <a:xfrm>
          <a:off x="0" y="0"/>
          <a:ext cx="0" cy="0"/>
          <a:chOff x="0" y="0"/>
          <a:chExt cx="0" cy="0"/>
        </a:xfrm>
      </p:grpSpPr>
      <p:sp>
        <p:nvSpPr>
          <p:cNvPr id="4105" name="Rectangle 9"/>
          <p:cNvSpPr>
            <a:spLocks noChangeArrowheads="1"/>
          </p:cNvSpPr>
          <p:nvPr/>
        </p:nvSpPr>
        <p:spPr bwMode="auto">
          <a:xfrm>
            <a:off x="0" y="395288"/>
            <a:ext cx="3048000" cy="606742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01" name="Rectangle 5"/>
          <p:cNvSpPr>
            <a:spLocks noGrp="1" noChangeArrowheads="1"/>
          </p:cNvSpPr>
          <p:nvPr>
            <p:ph type="ftr" sz="quarter" idx="3"/>
          </p:nvPr>
        </p:nvSpPr>
        <p:spPr>
          <a:xfrm>
            <a:off x="3048000" y="6570663"/>
            <a:ext cx="4533900" cy="198437"/>
          </a:xfrm>
        </p:spPr>
        <p:txBody>
          <a:bodyPr/>
          <a:lstStyle>
            <a:lvl1pPr>
              <a:defRPr/>
            </a:lvl1pPr>
          </a:lstStyle>
          <a:p>
            <a:r>
              <a:rPr lang="nl-NL">
                <a:solidFill>
                  <a:srgbClr val="000000"/>
                </a:solidFill>
              </a:rPr>
              <a:t>Praktische tips voor hoger beroep in Wwz zaken</a:t>
            </a:r>
          </a:p>
        </p:txBody>
      </p:sp>
      <p:sp>
        <p:nvSpPr>
          <p:cNvPr id="4102" name="Rectangle 6"/>
          <p:cNvSpPr>
            <a:spLocks noGrp="1" noChangeArrowheads="1"/>
          </p:cNvSpPr>
          <p:nvPr>
            <p:ph type="sldNum" sz="quarter" idx="4"/>
          </p:nvPr>
        </p:nvSpPr>
        <p:spPr/>
        <p:txBody>
          <a:bodyPr/>
          <a:lstStyle>
            <a:lvl1pPr>
              <a:defRPr>
                <a:solidFill>
                  <a:schemeClr val="tx2"/>
                </a:solidFill>
              </a:defRPr>
            </a:lvl1pPr>
          </a:lstStyle>
          <a:p>
            <a:fld id="{FC0388E0-2FA8-42AA-BFD4-B070E4DA819F}" type="slidenum">
              <a:rPr lang="nl-NL">
                <a:solidFill>
                  <a:srgbClr val="1F175C"/>
                </a:solidFill>
              </a:rPr>
              <a:pPr/>
              <a:t>‹nr.›</a:t>
            </a:fld>
            <a:endParaRPr lang="nl-NL">
              <a:solidFill>
                <a:srgbClr val="1F175C"/>
              </a:solidFill>
            </a:endParaRPr>
          </a:p>
        </p:txBody>
      </p:sp>
      <p:sp>
        <p:nvSpPr>
          <p:cNvPr id="4106" name="Rectangle 10"/>
          <p:cNvSpPr>
            <a:spLocks noChangeArrowheads="1"/>
          </p:cNvSpPr>
          <p:nvPr/>
        </p:nvSpPr>
        <p:spPr bwMode="auto">
          <a:xfrm>
            <a:off x="6096000" y="395288"/>
            <a:ext cx="3048000" cy="60674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00" name="Rectangle 4"/>
          <p:cNvSpPr>
            <a:spLocks noGrp="1" noChangeArrowheads="1"/>
          </p:cNvSpPr>
          <p:nvPr>
            <p:ph type="dt" sz="half" idx="2"/>
          </p:nvPr>
        </p:nvSpPr>
        <p:spPr>
          <a:xfrm>
            <a:off x="1863725" y="6570663"/>
            <a:ext cx="1163638" cy="198437"/>
          </a:xfrm>
        </p:spPr>
        <p:txBody>
          <a:bodyPr rIns="36000"/>
          <a:lstStyle>
            <a:lvl1pPr algn="l">
              <a:defRPr/>
            </a:lvl1pPr>
          </a:lstStyle>
          <a:p>
            <a:r>
              <a:rPr lang="nl-NL">
                <a:solidFill>
                  <a:srgbClr val="000000"/>
                </a:solidFill>
              </a:rPr>
              <a:t>24 januari 2019</a:t>
            </a:r>
          </a:p>
        </p:txBody>
      </p:sp>
      <p:sp>
        <p:nvSpPr>
          <p:cNvPr id="4113" name="Rectangle 17"/>
          <p:cNvSpPr>
            <a:spLocks noChangeArrowheads="1"/>
          </p:cNvSpPr>
          <p:nvPr/>
        </p:nvSpPr>
        <p:spPr bwMode="auto">
          <a:xfrm>
            <a:off x="3048000" y="395288"/>
            <a:ext cx="3048000" cy="606742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14" name="Rectangle 18"/>
          <p:cNvSpPr>
            <a:spLocks noChangeArrowheads="1"/>
          </p:cNvSpPr>
          <p:nvPr/>
        </p:nvSpPr>
        <p:spPr bwMode="auto">
          <a:xfrm>
            <a:off x="1524000" y="1897063"/>
            <a:ext cx="6096000" cy="30591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15" name="Rectangle 19"/>
          <p:cNvSpPr>
            <a:spLocks noChangeArrowheads="1"/>
          </p:cNvSpPr>
          <p:nvPr/>
        </p:nvSpPr>
        <p:spPr bwMode="auto">
          <a:xfrm>
            <a:off x="4572000" y="1897063"/>
            <a:ext cx="1524000" cy="3059112"/>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098" name="Rectangle 2"/>
          <p:cNvSpPr>
            <a:spLocks noGrp="1" noChangeArrowheads="1"/>
          </p:cNvSpPr>
          <p:nvPr>
            <p:ph type="ctrTitle"/>
          </p:nvPr>
        </p:nvSpPr>
        <p:spPr>
          <a:xfrm>
            <a:off x="1863725" y="2163763"/>
            <a:ext cx="2374900" cy="1095375"/>
          </a:xfrm>
        </p:spPr>
        <p:txBody>
          <a:bodyPr/>
          <a:lstStyle>
            <a:lvl1pPr>
              <a:defRPr sz="2400">
                <a:solidFill>
                  <a:schemeClr val="accent1"/>
                </a:solidFill>
              </a:defRPr>
            </a:lvl1pPr>
          </a:lstStyle>
          <a:p>
            <a:pPr lvl="0"/>
            <a:r>
              <a:rPr lang="nl-NL" noProof="0"/>
              <a:t>Klik om de stijl te bewerken</a:t>
            </a:r>
          </a:p>
        </p:txBody>
      </p:sp>
      <p:sp>
        <p:nvSpPr>
          <p:cNvPr id="4099" name="Rectangle 3"/>
          <p:cNvSpPr>
            <a:spLocks noGrp="1" noChangeArrowheads="1"/>
          </p:cNvSpPr>
          <p:nvPr>
            <p:ph type="subTitle" idx="1"/>
          </p:nvPr>
        </p:nvSpPr>
        <p:spPr>
          <a:xfrm>
            <a:off x="1863725" y="3552825"/>
            <a:ext cx="2374900" cy="977900"/>
          </a:xfrm>
        </p:spPr>
        <p:txBody>
          <a:bodyPr/>
          <a:lstStyle>
            <a:lvl1pPr marL="0" indent="0">
              <a:buFont typeface="Arial" panose="020B0604020202020204" pitchFamily="34" charset="0"/>
              <a:buNone/>
              <a:defRPr sz="1600">
                <a:solidFill>
                  <a:schemeClr val="tx2"/>
                </a:solidFill>
              </a:defRPr>
            </a:lvl1pPr>
          </a:lstStyle>
          <a:p>
            <a:pPr lvl="0"/>
            <a:r>
              <a:rPr lang="nl-NL" noProof="0"/>
              <a:t>Klik om de ondertitelstijl van het model te bewerken</a:t>
            </a:r>
          </a:p>
        </p:txBody>
      </p:sp>
      <p:pic>
        <p:nvPicPr>
          <p:cNvPr id="2" name="i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1" y="500400"/>
            <a:ext cx="993600" cy="486100"/>
          </a:xfrm>
          <a:prstGeom prst="rect">
            <a:avLst/>
          </a:prstGeom>
        </p:spPr>
      </p:pic>
    </p:spTree>
    <p:extLst>
      <p:ext uri="{BB962C8B-B14F-4D97-AF65-F5344CB8AC3E}">
        <p14:creationId xmlns:p14="http://schemas.microsoft.com/office/powerpoint/2010/main" val="39744856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Date Placeholder 3"/>
          <p:cNvSpPr>
            <a:spLocks noGrp="1"/>
          </p:cNvSpPr>
          <p:nvPr>
            <p:ph type="dt" sz="half" idx="10"/>
          </p:nvPr>
        </p:nvSpPr>
        <p:spPr/>
        <p:txBody>
          <a:bodyPr/>
          <a:lstStyle>
            <a:lvl1pPr>
              <a:defRPr/>
            </a:lvl1pPr>
          </a:lstStyle>
          <a:p>
            <a:r>
              <a:rPr lang="nl-NL">
                <a:solidFill>
                  <a:srgbClr val="000000"/>
                </a:solidFill>
              </a:rPr>
              <a:t>24 januari 2019</a:t>
            </a:r>
          </a:p>
        </p:txBody>
      </p:sp>
      <p:sp>
        <p:nvSpPr>
          <p:cNvPr id="5" name="Footer Placeholder 4"/>
          <p:cNvSpPr>
            <a:spLocks noGrp="1"/>
          </p:cNvSpPr>
          <p:nvPr>
            <p:ph type="ftr" sz="quarter" idx="11"/>
          </p:nvPr>
        </p:nvSpPr>
        <p:spPr/>
        <p:txBody>
          <a:bodyPr/>
          <a:lstStyle>
            <a:lvl1pPr>
              <a:defRPr/>
            </a:lvl1pPr>
          </a:lstStyle>
          <a:p>
            <a:r>
              <a:rPr lang="nl-NL">
                <a:solidFill>
                  <a:srgbClr val="000000"/>
                </a:solidFill>
              </a:rPr>
              <a:t>Praktische tips voor hoger beroep in Wwz zaken</a:t>
            </a:r>
          </a:p>
        </p:txBody>
      </p:sp>
      <p:sp>
        <p:nvSpPr>
          <p:cNvPr id="6" name="Slide Number Placeholder 5"/>
          <p:cNvSpPr>
            <a:spLocks noGrp="1"/>
          </p:cNvSpPr>
          <p:nvPr>
            <p:ph type="sldNum" sz="quarter" idx="12"/>
          </p:nvPr>
        </p:nvSpPr>
        <p:spPr/>
        <p:txBody>
          <a:bodyPr/>
          <a:lstStyle>
            <a:lvl1pPr>
              <a:defRPr/>
            </a:lvl1pPr>
          </a:lstStyle>
          <a:p>
            <a:fld id="{95578A6A-79B4-4DAA-A047-081E45653C2F}" type="slidenum">
              <a:rPr lang="nl-NL">
                <a:solidFill>
                  <a:srgbClr val="000000"/>
                </a:solidFill>
              </a:rPr>
              <a:pPr/>
              <a:t>‹nr.›</a:t>
            </a:fld>
            <a:endParaRPr lang="nl-NL">
              <a:solidFill>
                <a:srgbClr val="000000"/>
              </a:solidFill>
            </a:endParaRPr>
          </a:p>
        </p:txBody>
      </p:sp>
    </p:spTree>
    <p:extLst>
      <p:ext uri="{BB962C8B-B14F-4D97-AF65-F5344CB8AC3E}">
        <p14:creationId xmlns:p14="http://schemas.microsoft.com/office/powerpoint/2010/main" val="139188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sz="half" idx="1"/>
          </p:nvPr>
        </p:nvSpPr>
        <p:spPr>
          <a:xfrm>
            <a:off x="1520825" y="2225675"/>
            <a:ext cx="2971800" cy="40465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Content Placeholder 3"/>
          <p:cNvSpPr>
            <a:spLocks noGrp="1"/>
          </p:cNvSpPr>
          <p:nvPr>
            <p:ph sz="half" idx="2"/>
          </p:nvPr>
        </p:nvSpPr>
        <p:spPr>
          <a:xfrm>
            <a:off x="4645025" y="2225675"/>
            <a:ext cx="2971800" cy="40465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Date Placeholder 4"/>
          <p:cNvSpPr>
            <a:spLocks noGrp="1"/>
          </p:cNvSpPr>
          <p:nvPr>
            <p:ph type="dt" sz="half" idx="10"/>
          </p:nvPr>
        </p:nvSpPr>
        <p:spPr/>
        <p:txBody>
          <a:bodyPr/>
          <a:lstStyle>
            <a:lvl1pPr>
              <a:defRPr/>
            </a:lvl1pPr>
          </a:lstStyle>
          <a:p>
            <a:r>
              <a:rPr lang="nl-NL">
                <a:solidFill>
                  <a:srgbClr val="000000"/>
                </a:solidFill>
              </a:rPr>
              <a:t>24 januari 2019</a:t>
            </a:r>
          </a:p>
        </p:txBody>
      </p:sp>
      <p:sp>
        <p:nvSpPr>
          <p:cNvPr id="6" name="Footer Placeholder 5"/>
          <p:cNvSpPr>
            <a:spLocks noGrp="1"/>
          </p:cNvSpPr>
          <p:nvPr>
            <p:ph type="ftr" sz="quarter" idx="11"/>
          </p:nvPr>
        </p:nvSpPr>
        <p:spPr/>
        <p:txBody>
          <a:bodyPr/>
          <a:lstStyle>
            <a:lvl1pPr>
              <a:defRPr/>
            </a:lvl1pPr>
          </a:lstStyle>
          <a:p>
            <a:r>
              <a:rPr lang="nl-NL">
                <a:solidFill>
                  <a:srgbClr val="000000"/>
                </a:solidFill>
              </a:rPr>
              <a:t>Praktische tips voor hoger beroep in Wwz zaken</a:t>
            </a:r>
          </a:p>
        </p:txBody>
      </p:sp>
      <p:sp>
        <p:nvSpPr>
          <p:cNvPr id="7" name="Slide Number Placeholder 6"/>
          <p:cNvSpPr>
            <a:spLocks noGrp="1"/>
          </p:cNvSpPr>
          <p:nvPr>
            <p:ph type="sldNum" sz="quarter" idx="12"/>
          </p:nvPr>
        </p:nvSpPr>
        <p:spPr/>
        <p:txBody>
          <a:bodyPr/>
          <a:lstStyle>
            <a:lvl1pPr>
              <a:defRPr/>
            </a:lvl1pPr>
          </a:lstStyle>
          <a:p>
            <a:fld id="{D288644D-1CBF-4936-94DA-57F4E54ADB67}" type="slidenum">
              <a:rPr lang="nl-NL">
                <a:solidFill>
                  <a:srgbClr val="000000"/>
                </a:solidFill>
              </a:rPr>
              <a:pPr/>
              <a:t>‹nr.›</a:t>
            </a:fld>
            <a:endParaRPr lang="nl-NL">
              <a:solidFill>
                <a:srgbClr val="000000"/>
              </a:solidFill>
            </a:endParaRPr>
          </a:p>
        </p:txBody>
      </p:sp>
    </p:spTree>
    <p:extLst>
      <p:ext uri="{BB962C8B-B14F-4D97-AF65-F5344CB8AC3E}">
        <p14:creationId xmlns:p14="http://schemas.microsoft.com/office/powerpoint/2010/main" val="3195259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sz="half" idx="1"/>
          </p:nvPr>
        </p:nvSpPr>
        <p:spPr>
          <a:xfrm>
            <a:off x="1524000" y="2987675"/>
            <a:ext cx="2971800" cy="35480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Content Placeholder 3"/>
          <p:cNvSpPr>
            <a:spLocks noGrp="1"/>
          </p:cNvSpPr>
          <p:nvPr>
            <p:ph sz="half" idx="2"/>
          </p:nvPr>
        </p:nvSpPr>
        <p:spPr>
          <a:xfrm>
            <a:off x="4648200" y="2987675"/>
            <a:ext cx="2971800" cy="35480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Date Placeholder 4" hidden="1"/>
          <p:cNvSpPr>
            <a:spLocks noGrp="1"/>
          </p:cNvSpPr>
          <p:nvPr>
            <p:ph type="dt" sz="half" idx="10"/>
          </p:nvPr>
        </p:nvSpPr>
        <p:spPr/>
        <p:txBody>
          <a:bodyPr/>
          <a:lstStyle>
            <a:lvl1pPr>
              <a:defRPr/>
            </a:lvl1pPr>
          </a:lstStyle>
          <a:p>
            <a:r>
              <a:rPr lang="nl-NL"/>
              <a:t>21 October 2013</a:t>
            </a:r>
          </a:p>
        </p:txBody>
      </p:sp>
      <p:sp>
        <p:nvSpPr>
          <p:cNvPr id="6" name="Footer Placeholder 5"/>
          <p:cNvSpPr>
            <a:spLocks noGrp="1"/>
          </p:cNvSpPr>
          <p:nvPr>
            <p:ph type="ftr" sz="quarter" idx="11"/>
          </p:nvPr>
        </p:nvSpPr>
        <p:spPr/>
        <p:txBody>
          <a:bodyPr/>
          <a:lstStyle>
            <a:lvl1pPr>
              <a:defRPr/>
            </a:lvl1pPr>
          </a:lstStyle>
          <a:p>
            <a:r>
              <a:rPr lang="nl-NL"/>
              <a:t>Ontslag op staande voet</a:t>
            </a:r>
          </a:p>
        </p:txBody>
      </p:sp>
      <p:sp>
        <p:nvSpPr>
          <p:cNvPr id="7" name="Slide Number Placeholder 6"/>
          <p:cNvSpPr>
            <a:spLocks noGrp="1"/>
          </p:cNvSpPr>
          <p:nvPr>
            <p:ph type="sldNum" sz="quarter" idx="12"/>
          </p:nvPr>
        </p:nvSpPr>
        <p:spPr/>
        <p:txBody>
          <a:bodyPr/>
          <a:lstStyle>
            <a:lvl1pPr>
              <a:defRPr/>
            </a:lvl1pPr>
          </a:lstStyle>
          <a:p>
            <a:fld id="{88ED7BD2-2969-4CBD-8DB1-AFD361988617}" type="slidenum">
              <a:rPr lang="nl-NL"/>
              <a:pPr/>
              <a:t>‹nr.›</a:t>
            </a:fld>
            <a:endParaRPr lang="nl-NL"/>
          </a:p>
        </p:txBody>
      </p:sp>
    </p:spTree>
    <p:extLst>
      <p:ext uri="{BB962C8B-B14F-4D97-AF65-F5344CB8AC3E}">
        <p14:creationId xmlns:p14="http://schemas.microsoft.com/office/powerpoint/2010/main" val="29889111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0825" y="2224800"/>
            <a:ext cx="2973600" cy="483244"/>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5" name="Text Placeholder 4"/>
          <p:cNvSpPr>
            <a:spLocks noGrp="1"/>
          </p:cNvSpPr>
          <p:nvPr>
            <p:ph type="body" sz="quarter" idx="3"/>
          </p:nvPr>
        </p:nvSpPr>
        <p:spPr>
          <a:xfrm>
            <a:off x="4644125" y="2224800"/>
            <a:ext cx="2973600" cy="483244"/>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7" name="Date Placeholder 6"/>
          <p:cNvSpPr>
            <a:spLocks noGrp="1"/>
          </p:cNvSpPr>
          <p:nvPr>
            <p:ph type="dt" sz="half" idx="10"/>
          </p:nvPr>
        </p:nvSpPr>
        <p:spPr/>
        <p:txBody>
          <a:bodyPr/>
          <a:lstStyle>
            <a:lvl1pPr>
              <a:defRPr/>
            </a:lvl1pPr>
          </a:lstStyle>
          <a:p>
            <a:r>
              <a:rPr lang="nl-NL">
                <a:solidFill>
                  <a:srgbClr val="000000"/>
                </a:solidFill>
              </a:rPr>
              <a:t>24 januari 2019</a:t>
            </a:r>
          </a:p>
        </p:txBody>
      </p:sp>
      <p:sp>
        <p:nvSpPr>
          <p:cNvPr id="8" name="Footer Placeholder 7"/>
          <p:cNvSpPr>
            <a:spLocks noGrp="1"/>
          </p:cNvSpPr>
          <p:nvPr>
            <p:ph type="ftr" sz="quarter" idx="11"/>
          </p:nvPr>
        </p:nvSpPr>
        <p:spPr/>
        <p:txBody>
          <a:bodyPr/>
          <a:lstStyle>
            <a:lvl1pPr>
              <a:defRPr/>
            </a:lvl1pPr>
          </a:lstStyle>
          <a:p>
            <a:r>
              <a:rPr lang="nl-NL">
                <a:solidFill>
                  <a:srgbClr val="000000"/>
                </a:solidFill>
              </a:rPr>
              <a:t>Praktische tips voor hoger beroep in Wwz zaken</a:t>
            </a:r>
          </a:p>
        </p:txBody>
      </p:sp>
      <p:sp>
        <p:nvSpPr>
          <p:cNvPr id="9" name="Slide Number Placeholder 8"/>
          <p:cNvSpPr>
            <a:spLocks noGrp="1"/>
          </p:cNvSpPr>
          <p:nvPr>
            <p:ph type="sldNum" sz="quarter" idx="12"/>
          </p:nvPr>
        </p:nvSpPr>
        <p:spPr/>
        <p:txBody>
          <a:bodyPr/>
          <a:lstStyle>
            <a:lvl1pPr>
              <a:defRPr/>
            </a:lvl1pPr>
          </a:lstStyle>
          <a:p>
            <a:fld id="{EF024E9E-1CA6-496B-BEAD-A11475BBBE46}" type="slidenum">
              <a:rPr lang="nl-NL">
                <a:solidFill>
                  <a:srgbClr val="000000"/>
                </a:solidFill>
              </a:rPr>
              <a:pPr/>
              <a:t>‹nr.›</a:t>
            </a:fld>
            <a:endParaRPr lang="nl-NL">
              <a:solidFill>
                <a:srgbClr val="000000"/>
              </a:solidFill>
            </a:endParaRPr>
          </a:p>
        </p:txBody>
      </p:sp>
      <p:sp>
        <p:nvSpPr>
          <p:cNvPr id="10" name="Title 9"/>
          <p:cNvSpPr>
            <a:spLocks noGrp="1"/>
          </p:cNvSpPr>
          <p:nvPr>
            <p:ph type="title"/>
          </p:nvPr>
        </p:nvSpPr>
        <p:spPr/>
        <p:txBody>
          <a:bodyPr/>
          <a:lstStyle/>
          <a:p>
            <a:r>
              <a:rPr lang="nl-NL"/>
              <a:t>Klik om de stijl te bewerken</a:t>
            </a:r>
          </a:p>
        </p:txBody>
      </p:sp>
      <p:sp>
        <p:nvSpPr>
          <p:cNvPr id="11" name="Content Placeholder 2"/>
          <p:cNvSpPr>
            <a:spLocks noGrp="1"/>
          </p:cNvSpPr>
          <p:nvPr>
            <p:ph sz="half" idx="13"/>
          </p:nvPr>
        </p:nvSpPr>
        <p:spPr>
          <a:xfrm>
            <a:off x="1520825" y="2797200"/>
            <a:ext cx="2971800" cy="3474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Content Placeholder 3"/>
          <p:cNvSpPr>
            <a:spLocks noGrp="1"/>
          </p:cNvSpPr>
          <p:nvPr>
            <p:ph sz="half" idx="2"/>
          </p:nvPr>
        </p:nvSpPr>
        <p:spPr>
          <a:xfrm>
            <a:off x="4645025" y="2797200"/>
            <a:ext cx="2971800" cy="3474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0961068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Date Placeholder 2"/>
          <p:cNvSpPr>
            <a:spLocks noGrp="1"/>
          </p:cNvSpPr>
          <p:nvPr>
            <p:ph type="dt" sz="half" idx="10"/>
          </p:nvPr>
        </p:nvSpPr>
        <p:spPr/>
        <p:txBody>
          <a:bodyPr/>
          <a:lstStyle>
            <a:lvl1pPr>
              <a:defRPr/>
            </a:lvl1pPr>
          </a:lstStyle>
          <a:p>
            <a:r>
              <a:rPr lang="nl-NL">
                <a:solidFill>
                  <a:srgbClr val="000000"/>
                </a:solidFill>
              </a:rPr>
              <a:t>24 januari 2019</a:t>
            </a:r>
          </a:p>
        </p:txBody>
      </p:sp>
      <p:sp>
        <p:nvSpPr>
          <p:cNvPr id="4" name="Footer Placeholder 3"/>
          <p:cNvSpPr>
            <a:spLocks noGrp="1"/>
          </p:cNvSpPr>
          <p:nvPr>
            <p:ph type="ftr" sz="quarter" idx="11"/>
          </p:nvPr>
        </p:nvSpPr>
        <p:spPr/>
        <p:txBody>
          <a:bodyPr/>
          <a:lstStyle>
            <a:lvl1pPr>
              <a:defRPr/>
            </a:lvl1pPr>
          </a:lstStyle>
          <a:p>
            <a:r>
              <a:rPr lang="nl-NL">
                <a:solidFill>
                  <a:srgbClr val="000000"/>
                </a:solidFill>
              </a:rPr>
              <a:t>Praktische tips voor hoger beroep in Wwz zaken</a:t>
            </a:r>
          </a:p>
        </p:txBody>
      </p:sp>
      <p:sp>
        <p:nvSpPr>
          <p:cNvPr id="5" name="Slide Number Placeholder 4"/>
          <p:cNvSpPr>
            <a:spLocks noGrp="1"/>
          </p:cNvSpPr>
          <p:nvPr>
            <p:ph type="sldNum" sz="quarter" idx="12"/>
          </p:nvPr>
        </p:nvSpPr>
        <p:spPr/>
        <p:txBody>
          <a:bodyPr/>
          <a:lstStyle>
            <a:lvl1pPr>
              <a:defRPr/>
            </a:lvl1pPr>
          </a:lstStyle>
          <a:p>
            <a:fld id="{17DA4C29-DC0B-4469-B873-5A130874FB35}" type="slidenum">
              <a:rPr lang="nl-NL">
                <a:solidFill>
                  <a:srgbClr val="000000"/>
                </a:solidFill>
              </a:rPr>
              <a:pPr/>
              <a:t>‹nr.›</a:t>
            </a:fld>
            <a:endParaRPr lang="nl-NL">
              <a:solidFill>
                <a:srgbClr val="000000"/>
              </a:solidFill>
            </a:endParaRPr>
          </a:p>
        </p:txBody>
      </p:sp>
    </p:spTree>
    <p:extLst>
      <p:ext uri="{BB962C8B-B14F-4D97-AF65-F5344CB8AC3E}">
        <p14:creationId xmlns:p14="http://schemas.microsoft.com/office/powerpoint/2010/main" val="11869041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nl-NL">
                <a:solidFill>
                  <a:srgbClr val="000000"/>
                </a:solidFill>
              </a:rPr>
              <a:t>24 januari 2019</a:t>
            </a:r>
          </a:p>
        </p:txBody>
      </p:sp>
      <p:sp>
        <p:nvSpPr>
          <p:cNvPr id="3" name="Footer Placeholder 2"/>
          <p:cNvSpPr>
            <a:spLocks noGrp="1"/>
          </p:cNvSpPr>
          <p:nvPr>
            <p:ph type="ftr" sz="quarter" idx="11"/>
          </p:nvPr>
        </p:nvSpPr>
        <p:spPr/>
        <p:txBody>
          <a:bodyPr/>
          <a:lstStyle>
            <a:lvl1pPr>
              <a:defRPr/>
            </a:lvl1pPr>
          </a:lstStyle>
          <a:p>
            <a:r>
              <a:rPr lang="nl-NL">
                <a:solidFill>
                  <a:srgbClr val="000000"/>
                </a:solidFill>
              </a:rPr>
              <a:t>Praktische tips voor hoger beroep in Wwz zaken</a:t>
            </a:r>
          </a:p>
        </p:txBody>
      </p:sp>
      <p:sp>
        <p:nvSpPr>
          <p:cNvPr id="4" name="Slide Number Placeholder 3"/>
          <p:cNvSpPr>
            <a:spLocks noGrp="1"/>
          </p:cNvSpPr>
          <p:nvPr>
            <p:ph type="sldNum" sz="quarter" idx="12"/>
          </p:nvPr>
        </p:nvSpPr>
        <p:spPr/>
        <p:txBody>
          <a:bodyPr/>
          <a:lstStyle>
            <a:lvl1pPr>
              <a:defRPr/>
            </a:lvl1pPr>
          </a:lstStyle>
          <a:p>
            <a:fld id="{A78A9F4B-1684-4B04-BECC-8CE4B82177D7}" type="slidenum">
              <a:rPr lang="nl-NL">
                <a:solidFill>
                  <a:srgbClr val="000000"/>
                </a:solidFill>
              </a:rPr>
              <a:pPr/>
              <a:t>‹nr.›</a:t>
            </a:fld>
            <a:endParaRPr lang="nl-NL">
              <a:solidFill>
                <a:srgbClr val="000000"/>
              </a:solidFill>
            </a:endParaRPr>
          </a:p>
        </p:txBody>
      </p:sp>
    </p:spTree>
    <p:extLst>
      <p:ext uri="{BB962C8B-B14F-4D97-AF65-F5344CB8AC3E}">
        <p14:creationId xmlns:p14="http://schemas.microsoft.com/office/powerpoint/2010/main" val="33281283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103" name="Rectangle 7"/>
          <p:cNvSpPr>
            <a:spLocks noChangeArrowheads="1"/>
          </p:cNvSpPr>
          <p:nvPr userDrawn="1"/>
        </p:nvSpPr>
        <p:spPr bwMode="auto">
          <a:xfrm>
            <a:off x="0" y="1079500"/>
            <a:ext cx="1524000" cy="304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04" name="Rectangle 8"/>
          <p:cNvSpPr>
            <a:spLocks noChangeArrowheads="1"/>
          </p:cNvSpPr>
          <p:nvPr userDrawn="1"/>
        </p:nvSpPr>
        <p:spPr bwMode="auto">
          <a:xfrm>
            <a:off x="1524000" y="1079500"/>
            <a:ext cx="1524000" cy="3048000"/>
          </a:xfrm>
          <a:prstGeom prst="rect">
            <a:avLst/>
          </a:prstGeom>
          <a:solidFill>
            <a:srgbClr val="C1C1C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05" name="Rectangle 9"/>
          <p:cNvSpPr>
            <a:spLocks noChangeArrowheads="1"/>
          </p:cNvSpPr>
          <p:nvPr userDrawn="1"/>
        </p:nvSpPr>
        <p:spPr bwMode="auto">
          <a:xfrm>
            <a:off x="3048000" y="1079500"/>
            <a:ext cx="3048000" cy="30480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098" name="Rectangle 2"/>
          <p:cNvSpPr>
            <a:spLocks noGrp="1" noChangeArrowheads="1"/>
          </p:cNvSpPr>
          <p:nvPr>
            <p:ph type="ctrTitle"/>
          </p:nvPr>
        </p:nvSpPr>
        <p:spPr>
          <a:xfrm>
            <a:off x="1524000" y="4427538"/>
            <a:ext cx="6096000" cy="730250"/>
          </a:xfrm>
        </p:spPr>
        <p:txBody>
          <a:bodyPr/>
          <a:lstStyle>
            <a:lvl1pPr>
              <a:defRPr sz="2400"/>
            </a:lvl1pPr>
          </a:lstStyle>
          <a:p>
            <a:pPr lvl="0"/>
            <a:r>
              <a:rPr lang="nl-NL" noProof="0"/>
              <a:t>Klik om de stijl te bewerken</a:t>
            </a:r>
          </a:p>
        </p:txBody>
      </p:sp>
      <p:sp>
        <p:nvSpPr>
          <p:cNvPr id="4099" name="Rectangle 3"/>
          <p:cNvSpPr>
            <a:spLocks noGrp="1" noChangeArrowheads="1"/>
          </p:cNvSpPr>
          <p:nvPr>
            <p:ph type="subTitle" idx="1"/>
          </p:nvPr>
        </p:nvSpPr>
        <p:spPr>
          <a:xfrm>
            <a:off x="1524000" y="5518150"/>
            <a:ext cx="6096000" cy="935038"/>
          </a:xfrm>
        </p:spPr>
        <p:txBody>
          <a:bodyPr/>
          <a:lstStyle>
            <a:lvl1pPr marL="0" indent="0">
              <a:buFont typeface="Arial" panose="020B0604020202020204" pitchFamily="34" charset="0"/>
              <a:buNone/>
              <a:defRPr sz="1800"/>
            </a:lvl1pPr>
          </a:lstStyle>
          <a:p>
            <a:pPr lvl="0"/>
            <a:r>
              <a:rPr lang="nl-NL" noProof="0"/>
              <a:t>Klik om de ondertitelstijl van het model te bewerken</a:t>
            </a:r>
          </a:p>
        </p:txBody>
      </p:sp>
      <p:sp>
        <p:nvSpPr>
          <p:cNvPr id="4101" name="Rectangle 5"/>
          <p:cNvSpPr>
            <a:spLocks noGrp="1" noChangeArrowheads="1"/>
          </p:cNvSpPr>
          <p:nvPr>
            <p:ph type="ftr" sz="quarter" idx="3"/>
          </p:nvPr>
        </p:nvSpPr>
        <p:spPr>
          <a:xfrm>
            <a:off x="1524000" y="863600"/>
            <a:ext cx="6096000" cy="168275"/>
          </a:xfrm>
        </p:spPr>
        <p:txBody>
          <a:bodyPr/>
          <a:lstStyle>
            <a:lvl1pPr>
              <a:defRPr>
                <a:solidFill>
                  <a:srgbClr val="C1C1C1"/>
                </a:solidFill>
              </a:defRPr>
            </a:lvl1pPr>
          </a:lstStyle>
          <a:p>
            <a:r>
              <a:rPr lang="nl-NL"/>
              <a:t>Ontslag op staande voet</a:t>
            </a:r>
          </a:p>
        </p:txBody>
      </p:sp>
      <p:sp>
        <p:nvSpPr>
          <p:cNvPr id="4102" name="Rectangle 6"/>
          <p:cNvSpPr>
            <a:spLocks noGrp="1" noChangeArrowheads="1"/>
          </p:cNvSpPr>
          <p:nvPr>
            <p:ph type="sldNum" sz="quarter" idx="4"/>
          </p:nvPr>
        </p:nvSpPr>
        <p:spPr/>
        <p:txBody>
          <a:bodyPr/>
          <a:lstStyle>
            <a:lvl1pPr>
              <a:defRPr/>
            </a:lvl1pPr>
          </a:lstStyle>
          <a:p>
            <a:fld id="{E5470B6A-C6FC-4660-AC7F-F18C1CF98F7C}" type="slidenum">
              <a:rPr lang="nl-NL">
                <a:solidFill>
                  <a:srgbClr val="A50061"/>
                </a:solidFill>
              </a:rPr>
              <a:pPr/>
              <a:t>‹nr.›</a:t>
            </a:fld>
            <a:endParaRPr lang="nl-NL">
              <a:solidFill>
                <a:srgbClr val="A50061"/>
              </a:solidFill>
            </a:endParaRPr>
          </a:p>
        </p:txBody>
      </p:sp>
      <p:sp>
        <p:nvSpPr>
          <p:cNvPr id="4106" name="Rectangle 10"/>
          <p:cNvSpPr>
            <a:spLocks noChangeArrowheads="1"/>
          </p:cNvSpPr>
          <p:nvPr userDrawn="1"/>
        </p:nvSpPr>
        <p:spPr bwMode="auto">
          <a:xfrm>
            <a:off x="6096000" y="1079500"/>
            <a:ext cx="3048000" cy="3048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00" name="Rectangle 4" hidden="1"/>
          <p:cNvSpPr>
            <a:spLocks noGrp="1" noChangeArrowheads="1"/>
          </p:cNvSpPr>
          <p:nvPr>
            <p:ph type="dt" sz="half" idx="2"/>
          </p:nvPr>
        </p:nvSpPr>
        <p:spPr>
          <a:xfrm>
            <a:off x="0" y="863600"/>
            <a:ext cx="1524000" cy="168275"/>
          </a:xfrm>
        </p:spPr>
        <p:txBody>
          <a:bodyPr/>
          <a:lstStyle>
            <a:lvl1pPr>
              <a:defRPr/>
            </a:lvl1pPr>
          </a:lstStyle>
          <a:p>
            <a:r>
              <a:rPr lang="nl-NL">
                <a:solidFill>
                  <a:srgbClr val="CCCCCC"/>
                </a:solidFill>
              </a:rPr>
              <a:t>21 October 2013</a:t>
            </a:r>
          </a:p>
        </p:txBody>
      </p:sp>
      <p:pic>
        <p:nvPicPr>
          <p:cNvPr id="4113" name="Picture 17" descr="A_110364-01-PPT_RvR_DEF_Formaten_300-dpi"/>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0" y="1079500"/>
            <a:ext cx="30480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2" name="i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66001" y="539801"/>
            <a:ext cx="993600" cy="475399"/>
          </a:xfrm>
          <a:prstGeom prst="rect">
            <a:avLst/>
          </a:prstGeom>
        </p:spPr>
      </p:pic>
    </p:spTree>
    <p:extLst>
      <p:ext uri="{BB962C8B-B14F-4D97-AF65-F5344CB8AC3E}">
        <p14:creationId xmlns:p14="http://schemas.microsoft.com/office/powerpoint/2010/main" val="31693841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Date Placeholder 3" hidden="1"/>
          <p:cNvSpPr>
            <a:spLocks noGrp="1"/>
          </p:cNvSpPr>
          <p:nvPr>
            <p:ph type="dt" sz="half" idx="10"/>
          </p:nvPr>
        </p:nvSpPr>
        <p:spPr/>
        <p:txBody>
          <a:bodyPr/>
          <a:lstStyle>
            <a:lvl1pPr>
              <a:defRPr/>
            </a:lvl1pPr>
          </a:lstStyle>
          <a:p>
            <a:r>
              <a:rPr lang="nl-NL">
                <a:solidFill>
                  <a:srgbClr val="CCCCCC"/>
                </a:solidFill>
              </a:rPr>
              <a:t>21 October 2013</a:t>
            </a:r>
          </a:p>
        </p:txBody>
      </p:sp>
      <p:sp>
        <p:nvSpPr>
          <p:cNvPr id="5" name="Footer Placeholder 4"/>
          <p:cNvSpPr>
            <a:spLocks noGrp="1"/>
          </p:cNvSpPr>
          <p:nvPr>
            <p:ph type="ftr" sz="quarter" idx="11"/>
          </p:nvPr>
        </p:nvSpPr>
        <p:spPr/>
        <p:txBody>
          <a:bodyPr/>
          <a:lstStyle>
            <a:lvl1pPr>
              <a:defRPr/>
            </a:lvl1pPr>
          </a:lstStyle>
          <a:p>
            <a:r>
              <a:rPr lang="nl-NL">
                <a:solidFill>
                  <a:srgbClr val="9C6186"/>
                </a:solidFill>
              </a:rPr>
              <a:t>Ontslag op staande voet</a:t>
            </a:r>
          </a:p>
        </p:txBody>
      </p:sp>
      <p:sp>
        <p:nvSpPr>
          <p:cNvPr id="6" name="Slide Number Placeholder 5"/>
          <p:cNvSpPr>
            <a:spLocks noGrp="1"/>
          </p:cNvSpPr>
          <p:nvPr>
            <p:ph type="sldNum" sz="quarter" idx="12"/>
          </p:nvPr>
        </p:nvSpPr>
        <p:spPr/>
        <p:txBody>
          <a:bodyPr/>
          <a:lstStyle>
            <a:lvl1pPr>
              <a:defRPr/>
            </a:lvl1pPr>
          </a:lstStyle>
          <a:p>
            <a:fld id="{204CA5A0-4B1D-4A14-8811-788AE825D559}" type="slidenum">
              <a:rPr lang="nl-NL">
                <a:solidFill>
                  <a:srgbClr val="A50061"/>
                </a:solidFill>
              </a:rPr>
              <a:pPr/>
              <a:t>‹nr.›</a:t>
            </a:fld>
            <a:endParaRPr lang="nl-NL">
              <a:solidFill>
                <a:srgbClr val="A50061"/>
              </a:solidFill>
            </a:endParaRPr>
          </a:p>
        </p:txBody>
      </p:sp>
    </p:spTree>
    <p:extLst>
      <p:ext uri="{BB962C8B-B14F-4D97-AF65-F5344CB8AC3E}">
        <p14:creationId xmlns:p14="http://schemas.microsoft.com/office/powerpoint/2010/main" val="23991894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sz="half" idx="1"/>
          </p:nvPr>
        </p:nvSpPr>
        <p:spPr>
          <a:xfrm>
            <a:off x="1524000" y="2987675"/>
            <a:ext cx="2971800" cy="35480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Content Placeholder 3"/>
          <p:cNvSpPr>
            <a:spLocks noGrp="1"/>
          </p:cNvSpPr>
          <p:nvPr>
            <p:ph sz="half" idx="2"/>
          </p:nvPr>
        </p:nvSpPr>
        <p:spPr>
          <a:xfrm>
            <a:off x="4648200" y="2987675"/>
            <a:ext cx="2971800" cy="35480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Date Placeholder 4" hidden="1"/>
          <p:cNvSpPr>
            <a:spLocks noGrp="1"/>
          </p:cNvSpPr>
          <p:nvPr>
            <p:ph type="dt" sz="half" idx="10"/>
          </p:nvPr>
        </p:nvSpPr>
        <p:spPr/>
        <p:txBody>
          <a:bodyPr/>
          <a:lstStyle>
            <a:lvl1pPr>
              <a:defRPr/>
            </a:lvl1pPr>
          </a:lstStyle>
          <a:p>
            <a:r>
              <a:rPr lang="nl-NL">
                <a:solidFill>
                  <a:srgbClr val="CCCCCC"/>
                </a:solidFill>
              </a:rPr>
              <a:t>21 October 2013</a:t>
            </a:r>
          </a:p>
        </p:txBody>
      </p:sp>
      <p:sp>
        <p:nvSpPr>
          <p:cNvPr id="6" name="Footer Placeholder 5"/>
          <p:cNvSpPr>
            <a:spLocks noGrp="1"/>
          </p:cNvSpPr>
          <p:nvPr>
            <p:ph type="ftr" sz="quarter" idx="11"/>
          </p:nvPr>
        </p:nvSpPr>
        <p:spPr/>
        <p:txBody>
          <a:bodyPr/>
          <a:lstStyle>
            <a:lvl1pPr>
              <a:defRPr/>
            </a:lvl1pPr>
          </a:lstStyle>
          <a:p>
            <a:r>
              <a:rPr lang="nl-NL">
                <a:solidFill>
                  <a:srgbClr val="9C6186"/>
                </a:solidFill>
              </a:rPr>
              <a:t>Ontslag op staande voet</a:t>
            </a:r>
          </a:p>
        </p:txBody>
      </p:sp>
      <p:sp>
        <p:nvSpPr>
          <p:cNvPr id="7" name="Slide Number Placeholder 6"/>
          <p:cNvSpPr>
            <a:spLocks noGrp="1"/>
          </p:cNvSpPr>
          <p:nvPr>
            <p:ph type="sldNum" sz="quarter" idx="12"/>
          </p:nvPr>
        </p:nvSpPr>
        <p:spPr/>
        <p:txBody>
          <a:bodyPr/>
          <a:lstStyle>
            <a:lvl1pPr>
              <a:defRPr/>
            </a:lvl1pPr>
          </a:lstStyle>
          <a:p>
            <a:fld id="{88ED7BD2-2969-4CBD-8DB1-AFD361988617}" type="slidenum">
              <a:rPr lang="nl-NL">
                <a:solidFill>
                  <a:srgbClr val="A50061"/>
                </a:solidFill>
              </a:rPr>
              <a:pPr/>
              <a:t>‹nr.›</a:t>
            </a:fld>
            <a:endParaRPr lang="nl-NL">
              <a:solidFill>
                <a:srgbClr val="A50061"/>
              </a:solidFill>
            </a:endParaRPr>
          </a:p>
        </p:txBody>
      </p:sp>
    </p:spTree>
    <p:extLst>
      <p:ext uri="{BB962C8B-B14F-4D97-AF65-F5344CB8AC3E}">
        <p14:creationId xmlns:p14="http://schemas.microsoft.com/office/powerpoint/2010/main" val="24298869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200" y="2988000"/>
            <a:ext cx="2973600" cy="744819"/>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5" name="Text Placeholder 4"/>
          <p:cNvSpPr>
            <a:spLocks noGrp="1"/>
          </p:cNvSpPr>
          <p:nvPr>
            <p:ph type="body" sz="quarter" idx="3"/>
          </p:nvPr>
        </p:nvSpPr>
        <p:spPr>
          <a:xfrm>
            <a:off x="4647600" y="2988000"/>
            <a:ext cx="2973600" cy="745200"/>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7" name="Date Placeholder 6" hidden="1"/>
          <p:cNvSpPr>
            <a:spLocks noGrp="1"/>
          </p:cNvSpPr>
          <p:nvPr>
            <p:ph type="dt" sz="half" idx="10"/>
          </p:nvPr>
        </p:nvSpPr>
        <p:spPr/>
        <p:txBody>
          <a:bodyPr/>
          <a:lstStyle>
            <a:lvl1pPr>
              <a:defRPr/>
            </a:lvl1pPr>
          </a:lstStyle>
          <a:p>
            <a:r>
              <a:rPr lang="nl-NL">
                <a:solidFill>
                  <a:srgbClr val="CCCCCC"/>
                </a:solidFill>
              </a:rPr>
              <a:t>21 October 2013</a:t>
            </a:r>
          </a:p>
        </p:txBody>
      </p:sp>
      <p:sp>
        <p:nvSpPr>
          <p:cNvPr id="8" name="Footer Placeholder 7"/>
          <p:cNvSpPr>
            <a:spLocks noGrp="1"/>
          </p:cNvSpPr>
          <p:nvPr>
            <p:ph type="ftr" sz="quarter" idx="11"/>
          </p:nvPr>
        </p:nvSpPr>
        <p:spPr/>
        <p:txBody>
          <a:bodyPr/>
          <a:lstStyle>
            <a:lvl1pPr>
              <a:defRPr/>
            </a:lvl1pPr>
          </a:lstStyle>
          <a:p>
            <a:r>
              <a:rPr lang="nl-NL">
                <a:solidFill>
                  <a:srgbClr val="9C6186"/>
                </a:solidFill>
              </a:rPr>
              <a:t>Ontslag op staande voet</a:t>
            </a:r>
          </a:p>
        </p:txBody>
      </p:sp>
      <p:sp>
        <p:nvSpPr>
          <p:cNvPr id="9" name="Slide Number Placeholder 8"/>
          <p:cNvSpPr>
            <a:spLocks noGrp="1"/>
          </p:cNvSpPr>
          <p:nvPr>
            <p:ph type="sldNum" sz="quarter" idx="12"/>
          </p:nvPr>
        </p:nvSpPr>
        <p:spPr/>
        <p:txBody>
          <a:bodyPr/>
          <a:lstStyle>
            <a:lvl1pPr>
              <a:defRPr/>
            </a:lvl1pPr>
          </a:lstStyle>
          <a:p>
            <a:fld id="{510FD4BD-C0E1-478E-AE19-8BE19D545F73}" type="slidenum">
              <a:rPr lang="nl-NL">
                <a:solidFill>
                  <a:srgbClr val="A50061"/>
                </a:solidFill>
              </a:rPr>
              <a:pPr/>
              <a:t>‹nr.›</a:t>
            </a:fld>
            <a:endParaRPr lang="nl-NL">
              <a:solidFill>
                <a:srgbClr val="A50061"/>
              </a:solidFill>
            </a:endParaRPr>
          </a:p>
        </p:txBody>
      </p:sp>
      <p:sp>
        <p:nvSpPr>
          <p:cNvPr id="10" name="Title 9"/>
          <p:cNvSpPr>
            <a:spLocks noGrp="1"/>
          </p:cNvSpPr>
          <p:nvPr>
            <p:ph type="title"/>
          </p:nvPr>
        </p:nvSpPr>
        <p:spPr/>
        <p:txBody>
          <a:bodyPr/>
          <a:lstStyle/>
          <a:p>
            <a:r>
              <a:rPr lang="nl-NL"/>
              <a:t>Klik om de stijl te bewerken</a:t>
            </a:r>
          </a:p>
        </p:txBody>
      </p:sp>
      <p:sp>
        <p:nvSpPr>
          <p:cNvPr id="11" name="Content Placeholder 2"/>
          <p:cNvSpPr>
            <a:spLocks noGrp="1"/>
          </p:cNvSpPr>
          <p:nvPr>
            <p:ph sz="half" idx="13"/>
          </p:nvPr>
        </p:nvSpPr>
        <p:spPr>
          <a:xfrm>
            <a:off x="1524000" y="3823200"/>
            <a:ext cx="2971800" cy="2725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Content Placeholder 3"/>
          <p:cNvSpPr>
            <a:spLocks noGrp="1"/>
          </p:cNvSpPr>
          <p:nvPr>
            <p:ph sz="half" idx="2"/>
          </p:nvPr>
        </p:nvSpPr>
        <p:spPr>
          <a:xfrm>
            <a:off x="4648200" y="3823200"/>
            <a:ext cx="2971800" cy="2725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6749434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Date Placeholder 2" hidden="1"/>
          <p:cNvSpPr>
            <a:spLocks noGrp="1"/>
          </p:cNvSpPr>
          <p:nvPr>
            <p:ph type="dt" sz="half" idx="10"/>
          </p:nvPr>
        </p:nvSpPr>
        <p:spPr/>
        <p:txBody>
          <a:bodyPr/>
          <a:lstStyle>
            <a:lvl1pPr>
              <a:defRPr/>
            </a:lvl1pPr>
          </a:lstStyle>
          <a:p>
            <a:r>
              <a:rPr lang="nl-NL">
                <a:solidFill>
                  <a:srgbClr val="CCCCCC"/>
                </a:solidFill>
              </a:rPr>
              <a:t>21 October 2013</a:t>
            </a:r>
          </a:p>
        </p:txBody>
      </p:sp>
      <p:sp>
        <p:nvSpPr>
          <p:cNvPr id="4" name="Footer Placeholder 3"/>
          <p:cNvSpPr>
            <a:spLocks noGrp="1"/>
          </p:cNvSpPr>
          <p:nvPr>
            <p:ph type="ftr" sz="quarter" idx="11"/>
          </p:nvPr>
        </p:nvSpPr>
        <p:spPr/>
        <p:txBody>
          <a:bodyPr/>
          <a:lstStyle>
            <a:lvl1pPr>
              <a:defRPr/>
            </a:lvl1pPr>
          </a:lstStyle>
          <a:p>
            <a:r>
              <a:rPr lang="nl-NL">
                <a:solidFill>
                  <a:srgbClr val="9C6186"/>
                </a:solidFill>
              </a:rPr>
              <a:t>Ontslag op staande voet</a:t>
            </a:r>
          </a:p>
        </p:txBody>
      </p:sp>
      <p:sp>
        <p:nvSpPr>
          <p:cNvPr id="5" name="Slide Number Placeholder 4"/>
          <p:cNvSpPr>
            <a:spLocks noGrp="1"/>
          </p:cNvSpPr>
          <p:nvPr>
            <p:ph type="sldNum" sz="quarter" idx="12"/>
          </p:nvPr>
        </p:nvSpPr>
        <p:spPr/>
        <p:txBody>
          <a:bodyPr/>
          <a:lstStyle>
            <a:lvl1pPr>
              <a:defRPr/>
            </a:lvl1pPr>
          </a:lstStyle>
          <a:p>
            <a:fld id="{A506F0F0-378F-4762-B7D9-C580A6F91655}" type="slidenum">
              <a:rPr lang="nl-NL">
                <a:solidFill>
                  <a:srgbClr val="A50061"/>
                </a:solidFill>
              </a:rPr>
              <a:pPr/>
              <a:t>‹nr.›</a:t>
            </a:fld>
            <a:endParaRPr lang="nl-NL">
              <a:solidFill>
                <a:srgbClr val="A50061"/>
              </a:solidFill>
            </a:endParaRPr>
          </a:p>
        </p:txBody>
      </p:sp>
    </p:spTree>
    <p:extLst>
      <p:ext uri="{BB962C8B-B14F-4D97-AF65-F5344CB8AC3E}">
        <p14:creationId xmlns:p14="http://schemas.microsoft.com/office/powerpoint/2010/main" val="38307995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co">
    <p:spTree>
      <p:nvGrpSpPr>
        <p:cNvPr id="1" name=""/>
        <p:cNvGrpSpPr/>
        <p:nvPr/>
      </p:nvGrpSpPr>
      <p:grpSpPr>
        <a:xfrm>
          <a:off x="0" y="0"/>
          <a:ext cx="0" cy="0"/>
          <a:chOff x="0" y="0"/>
          <a:chExt cx="0" cy="0"/>
        </a:xfrm>
      </p:grpSpPr>
      <p:sp>
        <p:nvSpPr>
          <p:cNvPr id="2" name="Date Placeholder 1" hidden="1"/>
          <p:cNvSpPr>
            <a:spLocks noGrp="1"/>
          </p:cNvSpPr>
          <p:nvPr>
            <p:ph type="dt" sz="half" idx="10"/>
          </p:nvPr>
        </p:nvSpPr>
        <p:spPr/>
        <p:txBody>
          <a:bodyPr/>
          <a:lstStyle>
            <a:lvl1pPr>
              <a:defRPr/>
            </a:lvl1pPr>
          </a:lstStyle>
          <a:p>
            <a:r>
              <a:rPr lang="nl-NL">
                <a:solidFill>
                  <a:srgbClr val="CCCCCC"/>
                </a:solidFill>
              </a:rPr>
              <a:t>21 October 2013</a:t>
            </a:r>
          </a:p>
        </p:txBody>
      </p:sp>
      <p:sp>
        <p:nvSpPr>
          <p:cNvPr id="3" name="Footer Placeholder 2"/>
          <p:cNvSpPr>
            <a:spLocks noGrp="1"/>
          </p:cNvSpPr>
          <p:nvPr>
            <p:ph type="ftr" sz="quarter" idx="11"/>
          </p:nvPr>
        </p:nvSpPr>
        <p:spPr/>
        <p:txBody>
          <a:bodyPr/>
          <a:lstStyle>
            <a:lvl1pPr>
              <a:defRPr/>
            </a:lvl1pPr>
          </a:lstStyle>
          <a:p>
            <a:r>
              <a:rPr lang="nl-NL">
                <a:solidFill>
                  <a:srgbClr val="9C6186"/>
                </a:solidFill>
              </a:rPr>
              <a:t>Ontslag op staande voet</a:t>
            </a:r>
          </a:p>
        </p:txBody>
      </p:sp>
      <p:sp>
        <p:nvSpPr>
          <p:cNvPr id="4" name="Slide Number Placeholder 3"/>
          <p:cNvSpPr>
            <a:spLocks noGrp="1"/>
          </p:cNvSpPr>
          <p:nvPr>
            <p:ph type="sldNum" sz="quarter" idx="12"/>
          </p:nvPr>
        </p:nvSpPr>
        <p:spPr/>
        <p:txBody>
          <a:bodyPr/>
          <a:lstStyle>
            <a:lvl1pPr>
              <a:defRPr/>
            </a:lvl1pPr>
          </a:lstStyle>
          <a:p>
            <a:fld id="{7D42650C-8C65-4F3F-AFCB-9DFD34A689A0}" type="slidenum">
              <a:rPr lang="nl-NL">
                <a:solidFill>
                  <a:srgbClr val="A50061"/>
                </a:solidFill>
              </a:rPr>
              <a:pPr/>
              <a:t>‹nr.›</a:t>
            </a:fld>
            <a:endParaRPr lang="nl-NL">
              <a:solidFill>
                <a:srgbClr val="A50061"/>
              </a:solidFill>
            </a:endParaRPr>
          </a:p>
        </p:txBody>
      </p:sp>
    </p:spTree>
    <p:extLst>
      <p:ext uri="{BB962C8B-B14F-4D97-AF65-F5344CB8AC3E}">
        <p14:creationId xmlns:p14="http://schemas.microsoft.com/office/powerpoint/2010/main" val="1632249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tekst 2"/>
          <p:cNvSpPr>
            <a:spLocks noGrp="1"/>
          </p:cNvSpPr>
          <p:nvPr>
            <p:ph type="body"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hidden="1"/>
          <p:cNvSpPr>
            <a:spLocks noGrp="1"/>
          </p:cNvSpPr>
          <p:nvPr>
            <p:ph type="dt" sz="half" idx="10"/>
          </p:nvPr>
        </p:nvSpPr>
        <p:spPr/>
        <p:txBody>
          <a:bodyPr/>
          <a:lstStyle/>
          <a:p>
            <a:r>
              <a:rPr lang="nl-NL">
                <a:solidFill>
                  <a:srgbClr val="CCCCCC"/>
                </a:solidFill>
              </a:rPr>
              <a:t>21 October 2013</a:t>
            </a:r>
          </a:p>
        </p:txBody>
      </p:sp>
      <p:sp>
        <p:nvSpPr>
          <p:cNvPr id="5" name="Tijdelijke aanduiding voor voettekst 4"/>
          <p:cNvSpPr>
            <a:spLocks noGrp="1"/>
          </p:cNvSpPr>
          <p:nvPr>
            <p:ph type="ftr" sz="quarter" idx="11"/>
          </p:nvPr>
        </p:nvSpPr>
        <p:spPr/>
        <p:txBody>
          <a:bodyPr/>
          <a:lstStyle/>
          <a:p>
            <a:r>
              <a:rPr lang="nl-NL">
                <a:solidFill>
                  <a:srgbClr val="9C6186"/>
                </a:solidFill>
              </a:rPr>
              <a:t>Ontslag op staande voet</a:t>
            </a:r>
          </a:p>
        </p:txBody>
      </p:sp>
      <p:sp>
        <p:nvSpPr>
          <p:cNvPr id="6" name="Tijdelijke aanduiding voor dianummer 5"/>
          <p:cNvSpPr>
            <a:spLocks noGrp="1"/>
          </p:cNvSpPr>
          <p:nvPr>
            <p:ph type="sldNum" sz="quarter" idx="12"/>
          </p:nvPr>
        </p:nvSpPr>
        <p:spPr/>
        <p:txBody>
          <a:bodyPr/>
          <a:lstStyle/>
          <a:p>
            <a:fld id="{A46CB8E9-5EF0-4736-B2DB-097EB46EBB33}" type="slidenum">
              <a:rPr lang="nl-NL" smtClean="0">
                <a:solidFill>
                  <a:srgbClr val="A50061"/>
                </a:solidFill>
              </a:rPr>
              <a:pPr/>
              <a:t>‹nr.›</a:t>
            </a:fld>
            <a:endParaRPr lang="nl-NL">
              <a:solidFill>
                <a:srgbClr val="A50061"/>
              </a:solidFill>
            </a:endParaRPr>
          </a:p>
        </p:txBody>
      </p:sp>
    </p:spTree>
    <p:extLst>
      <p:ext uri="{BB962C8B-B14F-4D97-AF65-F5344CB8AC3E}">
        <p14:creationId xmlns:p14="http://schemas.microsoft.com/office/powerpoint/2010/main" val="3363164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200" y="2988000"/>
            <a:ext cx="2973600" cy="744819"/>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5" name="Text Placeholder 4"/>
          <p:cNvSpPr>
            <a:spLocks noGrp="1"/>
          </p:cNvSpPr>
          <p:nvPr>
            <p:ph type="body" sz="quarter" idx="3"/>
          </p:nvPr>
        </p:nvSpPr>
        <p:spPr>
          <a:xfrm>
            <a:off x="4647600" y="2988000"/>
            <a:ext cx="2973600" cy="745200"/>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7" name="Date Placeholder 6" hidden="1"/>
          <p:cNvSpPr>
            <a:spLocks noGrp="1"/>
          </p:cNvSpPr>
          <p:nvPr>
            <p:ph type="dt" sz="half" idx="10"/>
          </p:nvPr>
        </p:nvSpPr>
        <p:spPr/>
        <p:txBody>
          <a:bodyPr/>
          <a:lstStyle>
            <a:lvl1pPr>
              <a:defRPr/>
            </a:lvl1pPr>
          </a:lstStyle>
          <a:p>
            <a:r>
              <a:rPr lang="nl-NL"/>
              <a:t>21 October 2013</a:t>
            </a:r>
          </a:p>
        </p:txBody>
      </p:sp>
      <p:sp>
        <p:nvSpPr>
          <p:cNvPr id="8" name="Footer Placeholder 7"/>
          <p:cNvSpPr>
            <a:spLocks noGrp="1"/>
          </p:cNvSpPr>
          <p:nvPr>
            <p:ph type="ftr" sz="quarter" idx="11"/>
          </p:nvPr>
        </p:nvSpPr>
        <p:spPr/>
        <p:txBody>
          <a:bodyPr/>
          <a:lstStyle>
            <a:lvl1pPr>
              <a:defRPr/>
            </a:lvl1pPr>
          </a:lstStyle>
          <a:p>
            <a:r>
              <a:rPr lang="nl-NL"/>
              <a:t>Ontslag op staande voet</a:t>
            </a:r>
          </a:p>
        </p:txBody>
      </p:sp>
      <p:sp>
        <p:nvSpPr>
          <p:cNvPr id="9" name="Slide Number Placeholder 8"/>
          <p:cNvSpPr>
            <a:spLocks noGrp="1"/>
          </p:cNvSpPr>
          <p:nvPr>
            <p:ph type="sldNum" sz="quarter" idx="12"/>
          </p:nvPr>
        </p:nvSpPr>
        <p:spPr/>
        <p:txBody>
          <a:bodyPr/>
          <a:lstStyle>
            <a:lvl1pPr>
              <a:defRPr/>
            </a:lvl1pPr>
          </a:lstStyle>
          <a:p>
            <a:fld id="{510FD4BD-C0E1-478E-AE19-8BE19D545F73}" type="slidenum">
              <a:rPr lang="nl-NL"/>
              <a:pPr/>
              <a:t>‹nr.›</a:t>
            </a:fld>
            <a:endParaRPr lang="nl-NL"/>
          </a:p>
        </p:txBody>
      </p:sp>
      <p:sp>
        <p:nvSpPr>
          <p:cNvPr id="10" name="Title 9"/>
          <p:cNvSpPr>
            <a:spLocks noGrp="1"/>
          </p:cNvSpPr>
          <p:nvPr>
            <p:ph type="title"/>
          </p:nvPr>
        </p:nvSpPr>
        <p:spPr/>
        <p:txBody>
          <a:bodyPr/>
          <a:lstStyle/>
          <a:p>
            <a:r>
              <a:rPr lang="nl-NL"/>
              <a:t>Klik om de stijl te bewerken</a:t>
            </a:r>
          </a:p>
        </p:txBody>
      </p:sp>
      <p:sp>
        <p:nvSpPr>
          <p:cNvPr id="11" name="Content Placeholder 2"/>
          <p:cNvSpPr>
            <a:spLocks noGrp="1"/>
          </p:cNvSpPr>
          <p:nvPr>
            <p:ph sz="half" idx="13"/>
          </p:nvPr>
        </p:nvSpPr>
        <p:spPr>
          <a:xfrm>
            <a:off x="1524000" y="3823200"/>
            <a:ext cx="2971800" cy="2725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Content Placeholder 3"/>
          <p:cNvSpPr>
            <a:spLocks noGrp="1"/>
          </p:cNvSpPr>
          <p:nvPr>
            <p:ph sz="half" idx="2"/>
          </p:nvPr>
        </p:nvSpPr>
        <p:spPr>
          <a:xfrm>
            <a:off x="4648200" y="3823200"/>
            <a:ext cx="2971800" cy="2725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5982085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533" y="1370541"/>
            <a:ext cx="8093607" cy="4537075"/>
          </a:xfrm>
        </p:spPr>
        <p:txBody>
          <a:bodyPr/>
          <a:lstStyle>
            <a:lvl1pPr>
              <a:defRPr sz="2000">
                <a:solidFill>
                  <a:schemeClr val="tx1"/>
                </a:solidFill>
              </a:defRPr>
            </a:lvl1pPr>
            <a:lvl2pPr>
              <a:defRPr sz="1700">
                <a:solidFill>
                  <a:schemeClr val="tx1"/>
                </a:solidFill>
              </a:defRPr>
            </a:lvl2pPr>
            <a:lvl3pPr>
              <a:defRPr sz="1700">
                <a:solidFill>
                  <a:schemeClr val="tx1"/>
                </a:solidFill>
              </a:defRPr>
            </a:lvl3pPr>
            <a:lvl4pPr>
              <a:defRPr sz="1700">
                <a:solidFill>
                  <a:schemeClr val="tx1"/>
                </a:solidFill>
              </a:defRPr>
            </a:lvl4pPr>
            <a:lvl5pPr>
              <a:defRPr sz="1700">
                <a:solidFill>
                  <a:schemeClr val="tx1"/>
                </a:solidFill>
              </a:defRPr>
            </a:lvl5pPr>
            <a:lvl6pPr marL="342900" indent="0">
              <a:defRPr lang="en-US" sz="1100" i="1" kern="1200" dirty="0">
                <a:solidFill>
                  <a:schemeClr val="tx1"/>
                </a:solidFill>
                <a:latin typeface="+mn-lt"/>
                <a:ea typeface="+mn-ea"/>
                <a:cs typeface="+mn-cs"/>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Note level</a:t>
            </a:r>
          </a:p>
        </p:txBody>
      </p:sp>
      <p:sp>
        <p:nvSpPr>
          <p:cNvPr id="10" name="Title 9"/>
          <p:cNvSpPr>
            <a:spLocks noGrp="1"/>
          </p:cNvSpPr>
          <p:nvPr>
            <p:ph type="title"/>
          </p:nvPr>
        </p:nvSpPr>
        <p:spPr>
          <a:xfrm>
            <a:off x="228600" y="464256"/>
            <a:ext cx="8686800" cy="461665"/>
          </a:xfrm>
        </p:spPr>
        <p:txBody>
          <a:bodyPr/>
          <a:lstStyle>
            <a:lvl1pPr>
              <a:defRPr sz="2400" b="1"/>
            </a:lvl1pPr>
          </a:lstStyle>
          <a:p>
            <a:r>
              <a:rPr lang="en-US" dirty="0"/>
              <a:t>Click to edit Master title style</a:t>
            </a:r>
          </a:p>
        </p:txBody>
      </p:sp>
      <p:sp>
        <p:nvSpPr>
          <p:cNvPr id="5" name="Slide Number Placeholder 7"/>
          <p:cNvSpPr>
            <a:spLocks noGrp="1"/>
          </p:cNvSpPr>
          <p:nvPr>
            <p:ph type="sldNum" sz="quarter" idx="10"/>
          </p:nvPr>
        </p:nvSpPr>
        <p:spPr/>
        <p:txBody>
          <a:bodyPr/>
          <a:lstStyle>
            <a:lvl1pPr>
              <a:defRPr/>
            </a:lvl1pPr>
          </a:lstStyle>
          <a:p>
            <a:fld id="{1B56B2BA-7650-4B45-AD5F-391F24855103}" type="slidenum">
              <a:rPr lang="en-US">
                <a:solidFill>
                  <a:srgbClr val="A50061"/>
                </a:solidFill>
              </a:rPr>
              <a:pPr/>
              <a:t>‹nr.›</a:t>
            </a:fld>
            <a:endParaRPr lang="en-US" dirty="0">
              <a:solidFill>
                <a:srgbClr val="A50061"/>
              </a:solidFill>
            </a:endParaRPr>
          </a:p>
        </p:txBody>
      </p:sp>
    </p:spTree>
    <p:extLst>
      <p:ext uri="{BB962C8B-B14F-4D97-AF65-F5344CB8AC3E}">
        <p14:creationId xmlns:p14="http://schemas.microsoft.com/office/powerpoint/2010/main" val="3706688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Date Placeholder 2" hidden="1"/>
          <p:cNvSpPr>
            <a:spLocks noGrp="1"/>
          </p:cNvSpPr>
          <p:nvPr>
            <p:ph type="dt" sz="half" idx="10"/>
          </p:nvPr>
        </p:nvSpPr>
        <p:spPr/>
        <p:txBody>
          <a:bodyPr/>
          <a:lstStyle>
            <a:lvl1pPr>
              <a:defRPr/>
            </a:lvl1pPr>
          </a:lstStyle>
          <a:p>
            <a:r>
              <a:rPr lang="nl-NL"/>
              <a:t>21 October 2013</a:t>
            </a:r>
          </a:p>
        </p:txBody>
      </p:sp>
      <p:sp>
        <p:nvSpPr>
          <p:cNvPr id="4" name="Footer Placeholder 3"/>
          <p:cNvSpPr>
            <a:spLocks noGrp="1"/>
          </p:cNvSpPr>
          <p:nvPr>
            <p:ph type="ftr" sz="quarter" idx="11"/>
          </p:nvPr>
        </p:nvSpPr>
        <p:spPr/>
        <p:txBody>
          <a:bodyPr/>
          <a:lstStyle>
            <a:lvl1pPr>
              <a:defRPr/>
            </a:lvl1pPr>
          </a:lstStyle>
          <a:p>
            <a:r>
              <a:rPr lang="nl-NL"/>
              <a:t>Ontslag op staande voet</a:t>
            </a:r>
          </a:p>
        </p:txBody>
      </p:sp>
      <p:sp>
        <p:nvSpPr>
          <p:cNvPr id="5" name="Slide Number Placeholder 4"/>
          <p:cNvSpPr>
            <a:spLocks noGrp="1"/>
          </p:cNvSpPr>
          <p:nvPr>
            <p:ph type="sldNum" sz="quarter" idx="12"/>
          </p:nvPr>
        </p:nvSpPr>
        <p:spPr/>
        <p:txBody>
          <a:bodyPr/>
          <a:lstStyle>
            <a:lvl1pPr>
              <a:defRPr/>
            </a:lvl1pPr>
          </a:lstStyle>
          <a:p>
            <a:fld id="{A506F0F0-378F-4762-B7D9-C580A6F91655}" type="slidenum">
              <a:rPr lang="nl-NL"/>
              <a:pPr/>
              <a:t>‹nr.›</a:t>
            </a:fld>
            <a:endParaRPr lang="nl-NL"/>
          </a:p>
        </p:txBody>
      </p:sp>
    </p:spTree>
    <p:extLst>
      <p:ext uri="{BB962C8B-B14F-4D97-AF65-F5344CB8AC3E}">
        <p14:creationId xmlns:p14="http://schemas.microsoft.com/office/powerpoint/2010/main" val="2534872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co">
    <p:spTree>
      <p:nvGrpSpPr>
        <p:cNvPr id="1" name=""/>
        <p:cNvGrpSpPr/>
        <p:nvPr/>
      </p:nvGrpSpPr>
      <p:grpSpPr>
        <a:xfrm>
          <a:off x="0" y="0"/>
          <a:ext cx="0" cy="0"/>
          <a:chOff x="0" y="0"/>
          <a:chExt cx="0" cy="0"/>
        </a:xfrm>
      </p:grpSpPr>
      <p:sp>
        <p:nvSpPr>
          <p:cNvPr id="2" name="Date Placeholder 1" hidden="1"/>
          <p:cNvSpPr>
            <a:spLocks noGrp="1"/>
          </p:cNvSpPr>
          <p:nvPr>
            <p:ph type="dt" sz="half" idx="10"/>
          </p:nvPr>
        </p:nvSpPr>
        <p:spPr/>
        <p:txBody>
          <a:bodyPr/>
          <a:lstStyle>
            <a:lvl1pPr>
              <a:defRPr/>
            </a:lvl1pPr>
          </a:lstStyle>
          <a:p>
            <a:r>
              <a:rPr lang="nl-NL"/>
              <a:t>21 October 2013</a:t>
            </a:r>
          </a:p>
        </p:txBody>
      </p:sp>
      <p:sp>
        <p:nvSpPr>
          <p:cNvPr id="3" name="Footer Placeholder 2"/>
          <p:cNvSpPr>
            <a:spLocks noGrp="1"/>
          </p:cNvSpPr>
          <p:nvPr>
            <p:ph type="ftr" sz="quarter" idx="11"/>
          </p:nvPr>
        </p:nvSpPr>
        <p:spPr/>
        <p:txBody>
          <a:bodyPr/>
          <a:lstStyle>
            <a:lvl1pPr>
              <a:defRPr/>
            </a:lvl1pPr>
          </a:lstStyle>
          <a:p>
            <a:r>
              <a:rPr lang="nl-NL"/>
              <a:t>Ontslag op staande voet</a:t>
            </a:r>
          </a:p>
        </p:txBody>
      </p:sp>
      <p:sp>
        <p:nvSpPr>
          <p:cNvPr id="4" name="Slide Number Placeholder 3"/>
          <p:cNvSpPr>
            <a:spLocks noGrp="1"/>
          </p:cNvSpPr>
          <p:nvPr>
            <p:ph type="sldNum" sz="quarter" idx="12"/>
          </p:nvPr>
        </p:nvSpPr>
        <p:spPr/>
        <p:txBody>
          <a:bodyPr/>
          <a:lstStyle>
            <a:lvl1pPr>
              <a:defRPr/>
            </a:lvl1pPr>
          </a:lstStyle>
          <a:p>
            <a:fld id="{7D42650C-8C65-4F3F-AFCB-9DFD34A689A0}" type="slidenum">
              <a:rPr lang="nl-NL"/>
              <a:pPr/>
              <a:t>‹nr.›</a:t>
            </a:fld>
            <a:endParaRPr lang="nl-NL"/>
          </a:p>
        </p:txBody>
      </p:sp>
    </p:spTree>
    <p:extLst>
      <p:ext uri="{BB962C8B-B14F-4D97-AF65-F5344CB8AC3E}">
        <p14:creationId xmlns:p14="http://schemas.microsoft.com/office/powerpoint/2010/main" val="1981244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tekst 2"/>
          <p:cNvSpPr>
            <a:spLocks noGrp="1"/>
          </p:cNvSpPr>
          <p:nvPr>
            <p:ph type="body"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hidden="1"/>
          <p:cNvSpPr>
            <a:spLocks noGrp="1"/>
          </p:cNvSpPr>
          <p:nvPr>
            <p:ph type="dt" sz="half" idx="10"/>
          </p:nvPr>
        </p:nvSpPr>
        <p:spPr/>
        <p:txBody>
          <a:bodyPr/>
          <a:lstStyle/>
          <a:p>
            <a:r>
              <a:rPr lang="nl-NL"/>
              <a:t>21 October 2013</a:t>
            </a:r>
          </a:p>
        </p:txBody>
      </p:sp>
      <p:sp>
        <p:nvSpPr>
          <p:cNvPr id="5" name="Tijdelijke aanduiding voor voettekst 4"/>
          <p:cNvSpPr>
            <a:spLocks noGrp="1"/>
          </p:cNvSpPr>
          <p:nvPr>
            <p:ph type="ftr" sz="quarter" idx="11"/>
          </p:nvPr>
        </p:nvSpPr>
        <p:spPr/>
        <p:txBody>
          <a:bodyPr/>
          <a:lstStyle/>
          <a:p>
            <a:r>
              <a:rPr lang="nl-NL"/>
              <a:t>Ontslag op staande voet</a:t>
            </a:r>
          </a:p>
        </p:txBody>
      </p:sp>
      <p:sp>
        <p:nvSpPr>
          <p:cNvPr id="6" name="Tijdelijke aanduiding voor dianummer 5"/>
          <p:cNvSpPr>
            <a:spLocks noGrp="1"/>
          </p:cNvSpPr>
          <p:nvPr>
            <p:ph type="sldNum" sz="quarter" idx="12"/>
          </p:nvPr>
        </p:nvSpPr>
        <p:spPr/>
        <p:txBody>
          <a:bodyPr/>
          <a:lstStyle/>
          <a:p>
            <a:fld id="{A46CB8E9-5EF0-4736-B2DB-097EB46EBB33}" type="slidenum">
              <a:rPr lang="nl-NL" smtClean="0"/>
              <a:pPr/>
              <a:t>‹nr.›</a:t>
            </a:fld>
            <a:endParaRPr lang="nl-NL"/>
          </a:p>
        </p:txBody>
      </p:sp>
    </p:spTree>
    <p:extLst>
      <p:ext uri="{BB962C8B-B14F-4D97-AF65-F5344CB8AC3E}">
        <p14:creationId xmlns:p14="http://schemas.microsoft.com/office/powerpoint/2010/main" val="295769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103" name="Rectangle 7"/>
          <p:cNvSpPr>
            <a:spLocks noChangeArrowheads="1"/>
          </p:cNvSpPr>
          <p:nvPr userDrawn="1"/>
        </p:nvSpPr>
        <p:spPr bwMode="auto">
          <a:xfrm>
            <a:off x="0" y="1079500"/>
            <a:ext cx="1524000" cy="304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04" name="Rectangle 8"/>
          <p:cNvSpPr>
            <a:spLocks noChangeArrowheads="1"/>
          </p:cNvSpPr>
          <p:nvPr userDrawn="1"/>
        </p:nvSpPr>
        <p:spPr bwMode="auto">
          <a:xfrm>
            <a:off x="1524000" y="1079500"/>
            <a:ext cx="1524000" cy="3048000"/>
          </a:xfrm>
          <a:prstGeom prst="rect">
            <a:avLst/>
          </a:prstGeom>
          <a:solidFill>
            <a:srgbClr val="C1C1C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05" name="Rectangle 9"/>
          <p:cNvSpPr>
            <a:spLocks noChangeArrowheads="1"/>
          </p:cNvSpPr>
          <p:nvPr userDrawn="1"/>
        </p:nvSpPr>
        <p:spPr bwMode="auto">
          <a:xfrm>
            <a:off x="3048000" y="1079500"/>
            <a:ext cx="3048000" cy="30480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098" name="Rectangle 2"/>
          <p:cNvSpPr>
            <a:spLocks noGrp="1" noChangeArrowheads="1"/>
          </p:cNvSpPr>
          <p:nvPr>
            <p:ph type="ctrTitle"/>
          </p:nvPr>
        </p:nvSpPr>
        <p:spPr>
          <a:xfrm>
            <a:off x="1524000" y="4427538"/>
            <a:ext cx="6096000" cy="730250"/>
          </a:xfrm>
        </p:spPr>
        <p:txBody>
          <a:bodyPr/>
          <a:lstStyle>
            <a:lvl1pPr>
              <a:defRPr sz="2400"/>
            </a:lvl1pPr>
          </a:lstStyle>
          <a:p>
            <a:pPr lvl="0"/>
            <a:r>
              <a:rPr lang="nl-NL" noProof="0"/>
              <a:t>Klik om de stijl te bewerken</a:t>
            </a:r>
          </a:p>
        </p:txBody>
      </p:sp>
      <p:sp>
        <p:nvSpPr>
          <p:cNvPr id="4099" name="Rectangle 3"/>
          <p:cNvSpPr>
            <a:spLocks noGrp="1" noChangeArrowheads="1"/>
          </p:cNvSpPr>
          <p:nvPr>
            <p:ph type="subTitle" idx="1"/>
          </p:nvPr>
        </p:nvSpPr>
        <p:spPr>
          <a:xfrm>
            <a:off x="1524000" y="5518150"/>
            <a:ext cx="6096000" cy="935038"/>
          </a:xfrm>
        </p:spPr>
        <p:txBody>
          <a:bodyPr/>
          <a:lstStyle>
            <a:lvl1pPr marL="0" indent="0">
              <a:buFont typeface="Arial" panose="020B0604020202020204" pitchFamily="34" charset="0"/>
              <a:buNone/>
              <a:defRPr sz="1800"/>
            </a:lvl1pPr>
          </a:lstStyle>
          <a:p>
            <a:pPr lvl="0"/>
            <a:r>
              <a:rPr lang="nl-NL" noProof="0"/>
              <a:t>Klik om de ondertitelstijl van het model te bewerken</a:t>
            </a:r>
          </a:p>
        </p:txBody>
      </p:sp>
      <p:sp>
        <p:nvSpPr>
          <p:cNvPr id="4101" name="Rectangle 5"/>
          <p:cNvSpPr>
            <a:spLocks noGrp="1" noChangeArrowheads="1"/>
          </p:cNvSpPr>
          <p:nvPr>
            <p:ph type="ftr" sz="quarter" idx="3"/>
          </p:nvPr>
        </p:nvSpPr>
        <p:spPr>
          <a:xfrm>
            <a:off x="1524000" y="863600"/>
            <a:ext cx="6096000" cy="168275"/>
          </a:xfrm>
        </p:spPr>
        <p:txBody>
          <a:bodyPr/>
          <a:lstStyle>
            <a:lvl1pPr>
              <a:defRPr>
                <a:solidFill>
                  <a:srgbClr val="C1C1C1"/>
                </a:solidFill>
              </a:defRPr>
            </a:lvl1pPr>
          </a:lstStyle>
          <a:p>
            <a:r>
              <a:rPr lang="nl-NL"/>
              <a:t>Ontslag op staande voet</a:t>
            </a:r>
          </a:p>
        </p:txBody>
      </p:sp>
      <p:sp>
        <p:nvSpPr>
          <p:cNvPr id="4102" name="Rectangle 6"/>
          <p:cNvSpPr>
            <a:spLocks noGrp="1" noChangeArrowheads="1"/>
          </p:cNvSpPr>
          <p:nvPr>
            <p:ph type="sldNum" sz="quarter" idx="4"/>
          </p:nvPr>
        </p:nvSpPr>
        <p:spPr/>
        <p:txBody>
          <a:bodyPr/>
          <a:lstStyle>
            <a:lvl1pPr>
              <a:defRPr/>
            </a:lvl1pPr>
          </a:lstStyle>
          <a:p>
            <a:fld id="{E5470B6A-C6FC-4660-AC7F-F18C1CF98F7C}" type="slidenum">
              <a:rPr lang="nl-NL">
                <a:solidFill>
                  <a:srgbClr val="A50061"/>
                </a:solidFill>
              </a:rPr>
              <a:pPr/>
              <a:t>‹nr.›</a:t>
            </a:fld>
            <a:endParaRPr lang="nl-NL">
              <a:solidFill>
                <a:srgbClr val="A50061"/>
              </a:solidFill>
            </a:endParaRPr>
          </a:p>
        </p:txBody>
      </p:sp>
      <p:sp>
        <p:nvSpPr>
          <p:cNvPr id="4106" name="Rectangle 10"/>
          <p:cNvSpPr>
            <a:spLocks noChangeArrowheads="1"/>
          </p:cNvSpPr>
          <p:nvPr userDrawn="1"/>
        </p:nvSpPr>
        <p:spPr bwMode="auto">
          <a:xfrm>
            <a:off x="6096000" y="1079500"/>
            <a:ext cx="3048000" cy="3048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4100" name="Rectangle 4" hidden="1"/>
          <p:cNvSpPr>
            <a:spLocks noGrp="1" noChangeArrowheads="1"/>
          </p:cNvSpPr>
          <p:nvPr>
            <p:ph type="dt" sz="half" idx="2"/>
          </p:nvPr>
        </p:nvSpPr>
        <p:spPr>
          <a:xfrm>
            <a:off x="0" y="863600"/>
            <a:ext cx="1524000" cy="168275"/>
          </a:xfrm>
        </p:spPr>
        <p:txBody>
          <a:bodyPr/>
          <a:lstStyle>
            <a:lvl1pPr>
              <a:defRPr/>
            </a:lvl1pPr>
          </a:lstStyle>
          <a:p>
            <a:r>
              <a:rPr lang="nl-NL">
                <a:solidFill>
                  <a:srgbClr val="CCCCCC"/>
                </a:solidFill>
              </a:rPr>
              <a:t>21 October 2013</a:t>
            </a:r>
          </a:p>
        </p:txBody>
      </p:sp>
      <p:pic>
        <p:nvPicPr>
          <p:cNvPr id="4113" name="Picture 17" descr="A_110364-01-PPT_RvR_DEF_Formaten_300-dpi"/>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0" y="1079500"/>
            <a:ext cx="30480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2" name="i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66001" y="539801"/>
            <a:ext cx="993600" cy="475399"/>
          </a:xfrm>
          <a:prstGeom prst="rect">
            <a:avLst/>
          </a:prstGeom>
        </p:spPr>
      </p:pic>
    </p:spTree>
    <p:extLst>
      <p:ext uri="{BB962C8B-B14F-4D97-AF65-F5344CB8AC3E}">
        <p14:creationId xmlns:p14="http://schemas.microsoft.com/office/powerpoint/2010/main" val="170001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Date Placeholder 3" hidden="1"/>
          <p:cNvSpPr>
            <a:spLocks noGrp="1"/>
          </p:cNvSpPr>
          <p:nvPr>
            <p:ph type="dt" sz="half" idx="10"/>
          </p:nvPr>
        </p:nvSpPr>
        <p:spPr/>
        <p:txBody>
          <a:bodyPr/>
          <a:lstStyle>
            <a:lvl1pPr>
              <a:defRPr/>
            </a:lvl1pPr>
          </a:lstStyle>
          <a:p>
            <a:r>
              <a:rPr lang="nl-NL">
                <a:solidFill>
                  <a:srgbClr val="CCCCCC"/>
                </a:solidFill>
              </a:rPr>
              <a:t>21 October 2013</a:t>
            </a:r>
          </a:p>
        </p:txBody>
      </p:sp>
      <p:sp>
        <p:nvSpPr>
          <p:cNvPr id="5" name="Footer Placeholder 4"/>
          <p:cNvSpPr>
            <a:spLocks noGrp="1"/>
          </p:cNvSpPr>
          <p:nvPr>
            <p:ph type="ftr" sz="quarter" idx="11"/>
          </p:nvPr>
        </p:nvSpPr>
        <p:spPr/>
        <p:txBody>
          <a:bodyPr/>
          <a:lstStyle>
            <a:lvl1pPr>
              <a:defRPr/>
            </a:lvl1pPr>
          </a:lstStyle>
          <a:p>
            <a:r>
              <a:rPr lang="nl-NL">
                <a:solidFill>
                  <a:srgbClr val="9C6186"/>
                </a:solidFill>
              </a:rPr>
              <a:t>Ontslag op staande voet</a:t>
            </a:r>
          </a:p>
        </p:txBody>
      </p:sp>
      <p:sp>
        <p:nvSpPr>
          <p:cNvPr id="6" name="Slide Number Placeholder 5"/>
          <p:cNvSpPr>
            <a:spLocks noGrp="1"/>
          </p:cNvSpPr>
          <p:nvPr>
            <p:ph type="sldNum" sz="quarter" idx="12"/>
          </p:nvPr>
        </p:nvSpPr>
        <p:spPr/>
        <p:txBody>
          <a:bodyPr/>
          <a:lstStyle>
            <a:lvl1pPr>
              <a:defRPr/>
            </a:lvl1pPr>
          </a:lstStyle>
          <a:p>
            <a:fld id="{204CA5A0-4B1D-4A14-8811-788AE825D559}" type="slidenum">
              <a:rPr lang="nl-NL">
                <a:solidFill>
                  <a:srgbClr val="A50061"/>
                </a:solidFill>
              </a:rPr>
              <a:pPr/>
              <a:t>‹nr.›</a:t>
            </a:fld>
            <a:endParaRPr lang="nl-NL">
              <a:solidFill>
                <a:srgbClr val="A50061"/>
              </a:solidFill>
            </a:endParaRPr>
          </a:p>
        </p:txBody>
      </p:sp>
    </p:spTree>
    <p:extLst>
      <p:ext uri="{BB962C8B-B14F-4D97-AF65-F5344CB8AC3E}">
        <p14:creationId xmlns:p14="http://schemas.microsoft.com/office/powerpoint/2010/main" val="3318227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2.png"/><Relationship Id="rId4" Type="http://schemas.openxmlformats.org/officeDocument/2006/relationships/slideLayout" Target="../slideLayouts/slideLayout11.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7.xml"/><Relationship Id="rId7"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9"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23.xml"/><Relationship Id="rId7" Type="http://schemas.openxmlformats.org/officeDocument/2006/relationships/theme" Target="../theme/theme4.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29.xml"/><Relationship Id="rId7" Type="http://schemas.openxmlformats.org/officeDocument/2006/relationships/theme" Target="../theme/theme5.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image" Target="../media/image2.png"/><Relationship Id="rId5" Type="http://schemas.openxmlformats.org/officeDocument/2006/relationships/slideLayout" Target="../slideLayouts/slideLayout37.xml"/><Relationship Id="rId10" Type="http://schemas.openxmlformats.org/officeDocument/2006/relationships/image" Target="../media/image1.jpeg"/><Relationship Id="rId4" Type="http://schemas.openxmlformats.org/officeDocument/2006/relationships/slideLayout" Target="../slideLayouts/slideLayout36.xml"/><Relationship Id="rId9"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6588"/>
            <a:ext cx="60960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1524000" y="2987675"/>
            <a:ext cx="6096000" cy="354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noProof="0" dirty="0"/>
              <a:t>Klik om de opmaakprofielen van de </a:t>
            </a:r>
            <a:r>
              <a:rPr lang="nl-NL" noProof="0" dirty="0" err="1"/>
              <a:t>modeltekst</a:t>
            </a:r>
            <a:r>
              <a:rPr lang="nl-NL" noProof="0" dirty="0"/>
              <a:t>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a:p>
            <a:pPr lvl="5"/>
            <a:r>
              <a:rPr lang="nl-NL" noProof="0" dirty="0"/>
              <a:t>Zesde niveau</a:t>
            </a:r>
          </a:p>
          <a:p>
            <a:pPr lvl="6"/>
            <a:r>
              <a:rPr lang="nl-NL" noProof="0" dirty="0"/>
              <a:t>Zevende niveau</a:t>
            </a:r>
          </a:p>
          <a:p>
            <a:pPr lvl="7"/>
            <a:r>
              <a:rPr lang="nl-NL" noProof="0" dirty="0"/>
              <a:t>Achtste niveau</a:t>
            </a:r>
          </a:p>
          <a:p>
            <a:pPr lvl="8"/>
            <a:r>
              <a:rPr lang="nl-NL" noProof="0" dirty="0"/>
              <a:t>Negende niveau</a:t>
            </a:r>
          </a:p>
        </p:txBody>
      </p:sp>
      <p:sp>
        <p:nvSpPr>
          <p:cNvPr id="1028" name="Rectangle 4"/>
          <p:cNvSpPr>
            <a:spLocks noGrp="1" noChangeArrowheads="1"/>
          </p:cNvSpPr>
          <p:nvPr>
            <p:ph type="dt" sz="half" idx="2"/>
          </p:nvPr>
        </p:nvSpPr>
        <p:spPr bwMode="auto">
          <a:xfrm>
            <a:off x="0" y="863600"/>
            <a:ext cx="1524000"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ctr">
              <a:defRPr sz="1000">
                <a:solidFill>
                  <a:schemeClr val="accent2"/>
                </a:solidFill>
              </a:defRPr>
            </a:lvl1pPr>
          </a:lstStyle>
          <a:p>
            <a:r>
              <a:rPr lang="nl-NL"/>
              <a:t>21 October 2013</a:t>
            </a:r>
          </a:p>
        </p:txBody>
      </p:sp>
      <p:sp>
        <p:nvSpPr>
          <p:cNvPr id="1029" name="Rectangle 5"/>
          <p:cNvSpPr>
            <a:spLocks noGrp="1" noChangeArrowheads="1"/>
          </p:cNvSpPr>
          <p:nvPr>
            <p:ph type="ftr" sz="quarter" idx="3"/>
          </p:nvPr>
        </p:nvSpPr>
        <p:spPr bwMode="auto">
          <a:xfrm>
            <a:off x="1524000" y="863600"/>
            <a:ext cx="6096000"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1000" b="1">
                <a:solidFill>
                  <a:schemeClr val="hlink"/>
                </a:solidFill>
              </a:defRPr>
            </a:lvl1pPr>
          </a:lstStyle>
          <a:p>
            <a:r>
              <a:rPr lang="nl-NL"/>
              <a:t>Ontslag op staande voet</a:t>
            </a:r>
          </a:p>
        </p:txBody>
      </p:sp>
      <p:sp>
        <p:nvSpPr>
          <p:cNvPr id="1030" name="Rectangle 6"/>
          <p:cNvSpPr>
            <a:spLocks noGrp="1" noChangeArrowheads="1"/>
          </p:cNvSpPr>
          <p:nvPr>
            <p:ph type="sldNum" sz="quarter" idx="4"/>
          </p:nvPr>
        </p:nvSpPr>
        <p:spPr bwMode="auto">
          <a:xfrm>
            <a:off x="8201025" y="6480175"/>
            <a:ext cx="360363"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defRPr sz="1000" b="1">
                <a:solidFill>
                  <a:schemeClr val="tx2"/>
                </a:solidFill>
              </a:defRPr>
            </a:lvl1pPr>
          </a:lstStyle>
          <a:p>
            <a:fld id="{A46CB8E9-5EF0-4736-B2DB-097EB46EBB33}" type="slidenum">
              <a:rPr lang="nl-NL"/>
              <a:pPr/>
              <a:t>‹nr.›</a:t>
            </a:fld>
            <a:endParaRPr lang="nl-NL"/>
          </a:p>
        </p:txBody>
      </p:sp>
      <p:sp>
        <p:nvSpPr>
          <p:cNvPr id="1032" name="Rectangle 8"/>
          <p:cNvSpPr>
            <a:spLocks noChangeArrowheads="1"/>
          </p:cNvSpPr>
          <p:nvPr/>
        </p:nvSpPr>
        <p:spPr bwMode="auto">
          <a:xfrm>
            <a:off x="0" y="1079500"/>
            <a:ext cx="1524000" cy="5397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033" name="Rectangle 9"/>
          <p:cNvSpPr>
            <a:spLocks noChangeArrowheads="1"/>
          </p:cNvSpPr>
          <p:nvPr/>
        </p:nvSpPr>
        <p:spPr bwMode="auto">
          <a:xfrm>
            <a:off x="1524000" y="1079500"/>
            <a:ext cx="1524000" cy="539750"/>
          </a:xfrm>
          <a:prstGeom prst="rect">
            <a:avLst/>
          </a:prstGeom>
          <a:solidFill>
            <a:srgbClr val="C1C1C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034" name="Rectangle 10"/>
          <p:cNvSpPr>
            <a:spLocks noChangeArrowheads="1"/>
          </p:cNvSpPr>
          <p:nvPr/>
        </p:nvSpPr>
        <p:spPr bwMode="auto">
          <a:xfrm>
            <a:off x="3048000" y="1079500"/>
            <a:ext cx="3048000" cy="53975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035" name="Rectangle 11"/>
          <p:cNvSpPr>
            <a:spLocks noChangeArrowheads="1"/>
          </p:cNvSpPr>
          <p:nvPr/>
        </p:nvSpPr>
        <p:spPr bwMode="auto">
          <a:xfrm>
            <a:off x="6096000" y="1079500"/>
            <a:ext cx="3048000" cy="53975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pic>
        <p:nvPicPr>
          <p:cNvPr id="1038" name="Picture 14" descr="A_110364-01-PPT_RvR_DEF_Formaten_300-dpi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0413" y="1079500"/>
            <a:ext cx="3048000" cy="539750"/>
          </a:xfrm>
          <a:prstGeom prst="rect">
            <a:avLst/>
          </a:prstGeom>
          <a:noFill/>
          <a:extLst>
            <a:ext uri="{909E8E84-426E-40DD-AFC4-6F175D3DCCD1}">
              <a14:hiddenFill xmlns:a14="http://schemas.microsoft.com/office/drawing/2010/main">
                <a:solidFill>
                  <a:srgbClr val="FFFFFF"/>
                </a:solidFill>
              </a14:hiddenFill>
            </a:ext>
          </a:extLst>
        </p:spPr>
      </p:pic>
      <p:pic>
        <p:nvPicPr>
          <p:cNvPr id="2" name="iLogo"/>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66001" y="539801"/>
            <a:ext cx="993600" cy="47539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Lst>
  <p:hf hdr="0" ftr="0" dt="0"/>
  <p:txStyles>
    <p:titleStyle>
      <a:lvl1pPr algn="l" rtl="0" eaLnBrk="1" fontAlgn="base" hangingPunct="1">
        <a:spcBef>
          <a:spcPct val="0"/>
        </a:spcBef>
        <a:spcAft>
          <a:spcPct val="0"/>
        </a:spcAft>
        <a:defRPr sz="2200" b="1" kern="1200">
          <a:solidFill>
            <a:schemeClr val="tx2"/>
          </a:solidFill>
          <a:latin typeface="+mj-lt"/>
          <a:ea typeface="+mj-ea"/>
          <a:cs typeface="+mj-cs"/>
        </a:defRPr>
      </a:lvl1pPr>
      <a:lvl2pPr algn="l" rtl="0" eaLnBrk="1" fontAlgn="base" hangingPunct="1">
        <a:spcBef>
          <a:spcPct val="0"/>
        </a:spcBef>
        <a:spcAft>
          <a:spcPct val="0"/>
        </a:spcAft>
        <a:defRPr sz="2200" b="1">
          <a:solidFill>
            <a:schemeClr val="tx2"/>
          </a:solidFill>
          <a:latin typeface="Arial" panose="020B0604020202020204" pitchFamily="34" charset="0"/>
        </a:defRPr>
      </a:lvl2pPr>
      <a:lvl3pPr algn="l" rtl="0" eaLnBrk="1" fontAlgn="base" hangingPunct="1">
        <a:spcBef>
          <a:spcPct val="0"/>
        </a:spcBef>
        <a:spcAft>
          <a:spcPct val="0"/>
        </a:spcAft>
        <a:defRPr sz="2200" b="1">
          <a:solidFill>
            <a:schemeClr val="tx2"/>
          </a:solidFill>
          <a:latin typeface="Arial" panose="020B0604020202020204" pitchFamily="34" charset="0"/>
        </a:defRPr>
      </a:lvl3pPr>
      <a:lvl4pPr algn="l" rtl="0" eaLnBrk="1" fontAlgn="base" hangingPunct="1">
        <a:spcBef>
          <a:spcPct val="0"/>
        </a:spcBef>
        <a:spcAft>
          <a:spcPct val="0"/>
        </a:spcAft>
        <a:defRPr sz="2200" b="1">
          <a:solidFill>
            <a:schemeClr val="tx2"/>
          </a:solidFill>
          <a:latin typeface="Arial" panose="020B0604020202020204" pitchFamily="34" charset="0"/>
        </a:defRPr>
      </a:lvl4pPr>
      <a:lvl5pPr algn="l" rtl="0" eaLnBrk="1" fontAlgn="base" hangingPunct="1">
        <a:spcBef>
          <a:spcPct val="0"/>
        </a:spcBef>
        <a:spcAft>
          <a:spcPct val="0"/>
        </a:spcAft>
        <a:defRPr sz="2200" b="1">
          <a:solidFill>
            <a:schemeClr val="tx2"/>
          </a:solidFill>
          <a:latin typeface="Arial" panose="020B0604020202020204" pitchFamily="34" charset="0"/>
        </a:defRPr>
      </a:lvl5pPr>
      <a:lvl6pPr marL="457200" algn="l" rtl="0" eaLnBrk="1" fontAlgn="base" hangingPunct="1">
        <a:spcBef>
          <a:spcPct val="0"/>
        </a:spcBef>
        <a:spcAft>
          <a:spcPct val="0"/>
        </a:spcAft>
        <a:defRPr sz="2200" b="1">
          <a:solidFill>
            <a:schemeClr val="tx2"/>
          </a:solidFill>
          <a:latin typeface="Arial" panose="020B0604020202020204" pitchFamily="34" charset="0"/>
        </a:defRPr>
      </a:lvl6pPr>
      <a:lvl7pPr marL="914400" algn="l" rtl="0" eaLnBrk="1" fontAlgn="base" hangingPunct="1">
        <a:spcBef>
          <a:spcPct val="0"/>
        </a:spcBef>
        <a:spcAft>
          <a:spcPct val="0"/>
        </a:spcAft>
        <a:defRPr sz="2200" b="1">
          <a:solidFill>
            <a:schemeClr val="tx2"/>
          </a:solidFill>
          <a:latin typeface="Arial" panose="020B0604020202020204" pitchFamily="34" charset="0"/>
        </a:defRPr>
      </a:lvl7pPr>
      <a:lvl8pPr marL="1371600" algn="l" rtl="0" eaLnBrk="1" fontAlgn="base" hangingPunct="1">
        <a:spcBef>
          <a:spcPct val="0"/>
        </a:spcBef>
        <a:spcAft>
          <a:spcPct val="0"/>
        </a:spcAft>
        <a:defRPr sz="2200" b="1">
          <a:solidFill>
            <a:schemeClr val="tx2"/>
          </a:solidFill>
          <a:latin typeface="Arial" panose="020B0604020202020204" pitchFamily="34" charset="0"/>
        </a:defRPr>
      </a:lvl8pPr>
      <a:lvl9pPr marL="1828800" algn="l" rtl="0" eaLnBrk="1" fontAlgn="base" hangingPunct="1">
        <a:spcBef>
          <a:spcPct val="0"/>
        </a:spcBef>
        <a:spcAft>
          <a:spcPct val="0"/>
        </a:spcAft>
        <a:defRPr sz="2200" b="1">
          <a:solidFill>
            <a:schemeClr val="tx2"/>
          </a:solidFill>
          <a:latin typeface="Arial" panose="020B0604020202020204" pitchFamily="34" charset="0"/>
        </a:defRPr>
      </a:lvl9pPr>
    </p:titleStyle>
    <p:bodyStyle>
      <a:lvl1pPr marL="270000" indent="-270000" algn="l"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n-ea"/>
          <a:cs typeface="+mn-cs"/>
        </a:defRPr>
      </a:lvl1pPr>
      <a:lvl2pPr marL="54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81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08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4pPr>
      <a:lvl5pPr marL="135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5pPr>
      <a:lvl6pPr marL="162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6pPr>
      <a:lvl7pPr marL="189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7pPr>
      <a:lvl8pPr marL="216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8pPr>
      <a:lvl9pPr marL="243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6588"/>
            <a:ext cx="60960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1524000" y="2987675"/>
            <a:ext cx="6096000" cy="354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noProof="0" dirty="0"/>
              <a:t>Klik om de opmaakprofielen van de </a:t>
            </a:r>
            <a:r>
              <a:rPr lang="nl-NL" noProof="0" dirty="0" err="1"/>
              <a:t>modeltekst</a:t>
            </a:r>
            <a:r>
              <a:rPr lang="nl-NL" noProof="0" dirty="0"/>
              <a:t>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a:p>
            <a:pPr lvl="5"/>
            <a:r>
              <a:rPr lang="nl-NL" noProof="0" dirty="0"/>
              <a:t>Zesde niveau</a:t>
            </a:r>
          </a:p>
          <a:p>
            <a:pPr lvl="6"/>
            <a:r>
              <a:rPr lang="nl-NL" noProof="0" dirty="0"/>
              <a:t>Zevende niveau</a:t>
            </a:r>
          </a:p>
          <a:p>
            <a:pPr lvl="7"/>
            <a:r>
              <a:rPr lang="nl-NL" noProof="0" dirty="0"/>
              <a:t>Achtste niveau</a:t>
            </a:r>
          </a:p>
          <a:p>
            <a:pPr lvl="8"/>
            <a:r>
              <a:rPr lang="nl-NL" noProof="0" dirty="0"/>
              <a:t>Negende niveau</a:t>
            </a:r>
          </a:p>
        </p:txBody>
      </p:sp>
      <p:sp>
        <p:nvSpPr>
          <p:cNvPr id="1028" name="Rectangle 4"/>
          <p:cNvSpPr>
            <a:spLocks noGrp="1" noChangeArrowheads="1"/>
          </p:cNvSpPr>
          <p:nvPr>
            <p:ph type="dt" sz="half" idx="2"/>
          </p:nvPr>
        </p:nvSpPr>
        <p:spPr bwMode="auto">
          <a:xfrm>
            <a:off x="0" y="863600"/>
            <a:ext cx="1524000"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ctr">
              <a:defRPr sz="1000">
                <a:solidFill>
                  <a:schemeClr val="accent2"/>
                </a:solidFill>
              </a:defRPr>
            </a:lvl1pPr>
          </a:lstStyle>
          <a:p>
            <a:r>
              <a:rPr lang="nl-NL">
                <a:solidFill>
                  <a:srgbClr val="CCCCCC"/>
                </a:solidFill>
              </a:rPr>
              <a:t>21 October 2013</a:t>
            </a:r>
          </a:p>
        </p:txBody>
      </p:sp>
      <p:sp>
        <p:nvSpPr>
          <p:cNvPr id="1029" name="Rectangle 5"/>
          <p:cNvSpPr>
            <a:spLocks noGrp="1" noChangeArrowheads="1"/>
          </p:cNvSpPr>
          <p:nvPr>
            <p:ph type="ftr" sz="quarter" idx="3"/>
          </p:nvPr>
        </p:nvSpPr>
        <p:spPr bwMode="auto">
          <a:xfrm>
            <a:off x="1524000" y="863600"/>
            <a:ext cx="6096000"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1000" b="1">
                <a:solidFill>
                  <a:schemeClr val="hlink"/>
                </a:solidFill>
              </a:defRPr>
            </a:lvl1pPr>
          </a:lstStyle>
          <a:p>
            <a:r>
              <a:rPr lang="nl-NL">
                <a:solidFill>
                  <a:srgbClr val="9C6186"/>
                </a:solidFill>
              </a:rPr>
              <a:t>Ontslag op staande voet</a:t>
            </a:r>
          </a:p>
        </p:txBody>
      </p:sp>
      <p:sp>
        <p:nvSpPr>
          <p:cNvPr id="1030" name="Rectangle 6"/>
          <p:cNvSpPr>
            <a:spLocks noGrp="1" noChangeArrowheads="1"/>
          </p:cNvSpPr>
          <p:nvPr>
            <p:ph type="sldNum" sz="quarter" idx="4"/>
          </p:nvPr>
        </p:nvSpPr>
        <p:spPr bwMode="auto">
          <a:xfrm>
            <a:off x="8201025" y="6480175"/>
            <a:ext cx="360363"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defRPr sz="1000" b="1">
                <a:solidFill>
                  <a:schemeClr val="tx2"/>
                </a:solidFill>
              </a:defRPr>
            </a:lvl1pPr>
          </a:lstStyle>
          <a:p>
            <a:fld id="{A46CB8E9-5EF0-4736-B2DB-097EB46EBB33}" type="slidenum">
              <a:rPr lang="nl-NL">
                <a:solidFill>
                  <a:srgbClr val="A50061"/>
                </a:solidFill>
              </a:rPr>
              <a:pPr/>
              <a:t>‹nr.›</a:t>
            </a:fld>
            <a:endParaRPr lang="nl-NL">
              <a:solidFill>
                <a:srgbClr val="A50061"/>
              </a:solidFill>
            </a:endParaRPr>
          </a:p>
        </p:txBody>
      </p:sp>
      <p:sp>
        <p:nvSpPr>
          <p:cNvPr id="1032" name="Rectangle 8"/>
          <p:cNvSpPr>
            <a:spLocks noChangeArrowheads="1"/>
          </p:cNvSpPr>
          <p:nvPr/>
        </p:nvSpPr>
        <p:spPr bwMode="auto">
          <a:xfrm>
            <a:off x="0" y="1079500"/>
            <a:ext cx="1524000" cy="5397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1033" name="Rectangle 9"/>
          <p:cNvSpPr>
            <a:spLocks noChangeArrowheads="1"/>
          </p:cNvSpPr>
          <p:nvPr/>
        </p:nvSpPr>
        <p:spPr bwMode="auto">
          <a:xfrm>
            <a:off x="1524000" y="1079500"/>
            <a:ext cx="1524000" cy="539750"/>
          </a:xfrm>
          <a:prstGeom prst="rect">
            <a:avLst/>
          </a:prstGeom>
          <a:solidFill>
            <a:srgbClr val="C1C1C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1034" name="Rectangle 10"/>
          <p:cNvSpPr>
            <a:spLocks noChangeArrowheads="1"/>
          </p:cNvSpPr>
          <p:nvPr/>
        </p:nvSpPr>
        <p:spPr bwMode="auto">
          <a:xfrm>
            <a:off x="3048000" y="1079500"/>
            <a:ext cx="3048000" cy="53975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1035" name="Rectangle 11"/>
          <p:cNvSpPr>
            <a:spLocks noChangeArrowheads="1"/>
          </p:cNvSpPr>
          <p:nvPr/>
        </p:nvSpPr>
        <p:spPr bwMode="auto">
          <a:xfrm>
            <a:off x="6096000" y="1079500"/>
            <a:ext cx="3048000" cy="53975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pic>
        <p:nvPicPr>
          <p:cNvPr id="1038" name="Picture 14" descr="A_110364-01-PPT_RvR_DEF_Formaten_300-dpi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0413" y="1079500"/>
            <a:ext cx="3048000" cy="539750"/>
          </a:xfrm>
          <a:prstGeom prst="rect">
            <a:avLst/>
          </a:prstGeom>
          <a:noFill/>
          <a:extLst>
            <a:ext uri="{909E8E84-426E-40DD-AFC4-6F175D3DCCD1}">
              <a14:hiddenFill xmlns:a14="http://schemas.microsoft.com/office/drawing/2010/main">
                <a:solidFill>
                  <a:srgbClr val="FFFFFF"/>
                </a:solidFill>
              </a14:hiddenFill>
            </a:ext>
          </a:extLst>
        </p:spPr>
      </p:pic>
      <p:pic>
        <p:nvPicPr>
          <p:cNvPr id="2" name="iLogo"/>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66001" y="539801"/>
            <a:ext cx="993600" cy="475399"/>
          </a:xfrm>
          <a:prstGeom prst="rect">
            <a:avLst/>
          </a:prstGeom>
        </p:spPr>
      </p:pic>
    </p:spTree>
    <p:extLst>
      <p:ext uri="{BB962C8B-B14F-4D97-AF65-F5344CB8AC3E}">
        <p14:creationId xmlns:p14="http://schemas.microsoft.com/office/powerpoint/2010/main" val="1806442227"/>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Lst>
  <p:hf hdr="0" ftr="0" dt="0"/>
  <p:txStyles>
    <p:titleStyle>
      <a:lvl1pPr algn="l" rtl="0" eaLnBrk="1" fontAlgn="base" hangingPunct="1">
        <a:spcBef>
          <a:spcPct val="0"/>
        </a:spcBef>
        <a:spcAft>
          <a:spcPct val="0"/>
        </a:spcAft>
        <a:defRPr sz="2200" b="1" kern="1200">
          <a:solidFill>
            <a:schemeClr val="tx2"/>
          </a:solidFill>
          <a:latin typeface="+mj-lt"/>
          <a:ea typeface="+mj-ea"/>
          <a:cs typeface="+mj-cs"/>
        </a:defRPr>
      </a:lvl1pPr>
      <a:lvl2pPr algn="l" rtl="0" eaLnBrk="1" fontAlgn="base" hangingPunct="1">
        <a:spcBef>
          <a:spcPct val="0"/>
        </a:spcBef>
        <a:spcAft>
          <a:spcPct val="0"/>
        </a:spcAft>
        <a:defRPr sz="2200" b="1">
          <a:solidFill>
            <a:schemeClr val="tx2"/>
          </a:solidFill>
          <a:latin typeface="Arial" panose="020B0604020202020204" pitchFamily="34" charset="0"/>
        </a:defRPr>
      </a:lvl2pPr>
      <a:lvl3pPr algn="l" rtl="0" eaLnBrk="1" fontAlgn="base" hangingPunct="1">
        <a:spcBef>
          <a:spcPct val="0"/>
        </a:spcBef>
        <a:spcAft>
          <a:spcPct val="0"/>
        </a:spcAft>
        <a:defRPr sz="2200" b="1">
          <a:solidFill>
            <a:schemeClr val="tx2"/>
          </a:solidFill>
          <a:latin typeface="Arial" panose="020B0604020202020204" pitchFamily="34" charset="0"/>
        </a:defRPr>
      </a:lvl3pPr>
      <a:lvl4pPr algn="l" rtl="0" eaLnBrk="1" fontAlgn="base" hangingPunct="1">
        <a:spcBef>
          <a:spcPct val="0"/>
        </a:spcBef>
        <a:spcAft>
          <a:spcPct val="0"/>
        </a:spcAft>
        <a:defRPr sz="2200" b="1">
          <a:solidFill>
            <a:schemeClr val="tx2"/>
          </a:solidFill>
          <a:latin typeface="Arial" panose="020B0604020202020204" pitchFamily="34" charset="0"/>
        </a:defRPr>
      </a:lvl4pPr>
      <a:lvl5pPr algn="l" rtl="0" eaLnBrk="1" fontAlgn="base" hangingPunct="1">
        <a:spcBef>
          <a:spcPct val="0"/>
        </a:spcBef>
        <a:spcAft>
          <a:spcPct val="0"/>
        </a:spcAft>
        <a:defRPr sz="2200" b="1">
          <a:solidFill>
            <a:schemeClr val="tx2"/>
          </a:solidFill>
          <a:latin typeface="Arial" panose="020B0604020202020204" pitchFamily="34" charset="0"/>
        </a:defRPr>
      </a:lvl5pPr>
      <a:lvl6pPr marL="457200" algn="l" rtl="0" eaLnBrk="1" fontAlgn="base" hangingPunct="1">
        <a:spcBef>
          <a:spcPct val="0"/>
        </a:spcBef>
        <a:spcAft>
          <a:spcPct val="0"/>
        </a:spcAft>
        <a:defRPr sz="2200" b="1">
          <a:solidFill>
            <a:schemeClr val="tx2"/>
          </a:solidFill>
          <a:latin typeface="Arial" panose="020B0604020202020204" pitchFamily="34" charset="0"/>
        </a:defRPr>
      </a:lvl6pPr>
      <a:lvl7pPr marL="914400" algn="l" rtl="0" eaLnBrk="1" fontAlgn="base" hangingPunct="1">
        <a:spcBef>
          <a:spcPct val="0"/>
        </a:spcBef>
        <a:spcAft>
          <a:spcPct val="0"/>
        </a:spcAft>
        <a:defRPr sz="2200" b="1">
          <a:solidFill>
            <a:schemeClr val="tx2"/>
          </a:solidFill>
          <a:latin typeface="Arial" panose="020B0604020202020204" pitchFamily="34" charset="0"/>
        </a:defRPr>
      </a:lvl7pPr>
      <a:lvl8pPr marL="1371600" algn="l" rtl="0" eaLnBrk="1" fontAlgn="base" hangingPunct="1">
        <a:spcBef>
          <a:spcPct val="0"/>
        </a:spcBef>
        <a:spcAft>
          <a:spcPct val="0"/>
        </a:spcAft>
        <a:defRPr sz="2200" b="1">
          <a:solidFill>
            <a:schemeClr val="tx2"/>
          </a:solidFill>
          <a:latin typeface="Arial" panose="020B0604020202020204" pitchFamily="34" charset="0"/>
        </a:defRPr>
      </a:lvl8pPr>
      <a:lvl9pPr marL="1828800" algn="l" rtl="0" eaLnBrk="1" fontAlgn="base" hangingPunct="1">
        <a:spcBef>
          <a:spcPct val="0"/>
        </a:spcBef>
        <a:spcAft>
          <a:spcPct val="0"/>
        </a:spcAft>
        <a:defRPr sz="2200" b="1">
          <a:solidFill>
            <a:schemeClr val="tx2"/>
          </a:solidFill>
          <a:latin typeface="Arial" panose="020B0604020202020204" pitchFamily="34" charset="0"/>
        </a:defRPr>
      </a:lvl9pPr>
    </p:titleStyle>
    <p:bodyStyle>
      <a:lvl1pPr marL="270000" indent="-270000" algn="l"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n-ea"/>
          <a:cs typeface="+mn-cs"/>
        </a:defRPr>
      </a:lvl1pPr>
      <a:lvl2pPr marL="54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81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08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4pPr>
      <a:lvl5pPr marL="135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5pPr>
      <a:lvl6pPr marL="162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6pPr>
      <a:lvl7pPr marL="189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7pPr>
      <a:lvl8pPr marL="216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8pPr>
      <a:lvl9pPr marL="243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6588"/>
            <a:ext cx="60960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1524000" y="2987675"/>
            <a:ext cx="6096000" cy="354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noProof="0" dirty="0"/>
              <a:t>Klik om de opmaakprofielen van de </a:t>
            </a:r>
            <a:r>
              <a:rPr lang="nl-NL" noProof="0" dirty="0" err="1"/>
              <a:t>modeltekst</a:t>
            </a:r>
            <a:r>
              <a:rPr lang="nl-NL" noProof="0" dirty="0"/>
              <a:t>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a:p>
            <a:pPr lvl="5"/>
            <a:r>
              <a:rPr lang="nl-NL" noProof="0" dirty="0"/>
              <a:t>Zesde niveau</a:t>
            </a:r>
          </a:p>
          <a:p>
            <a:pPr lvl="6"/>
            <a:r>
              <a:rPr lang="nl-NL" noProof="0" dirty="0"/>
              <a:t>Zevende niveau</a:t>
            </a:r>
          </a:p>
          <a:p>
            <a:pPr lvl="7"/>
            <a:r>
              <a:rPr lang="nl-NL" noProof="0" dirty="0"/>
              <a:t>Achtste niveau</a:t>
            </a:r>
          </a:p>
          <a:p>
            <a:pPr lvl="8"/>
            <a:r>
              <a:rPr lang="nl-NL" noProof="0" dirty="0"/>
              <a:t>Negende niveau</a:t>
            </a:r>
          </a:p>
        </p:txBody>
      </p:sp>
      <p:sp>
        <p:nvSpPr>
          <p:cNvPr id="1028" name="Rectangle 4"/>
          <p:cNvSpPr>
            <a:spLocks noGrp="1" noChangeArrowheads="1"/>
          </p:cNvSpPr>
          <p:nvPr>
            <p:ph type="dt" sz="half" idx="2"/>
          </p:nvPr>
        </p:nvSpPr>
        <p:spPr bwMode="auto">
          <a:xfrm>
            <a:off x="0" y="863600"/>
            <a:ext cx="1524000"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ctr">
              <a:defRPr sz="1000">
                <a:solidFill>
                  <a:schemeClr val="accent2"/>
                </a:solidFill>
              </a:defRPr>
            </a:lvl1pPr>
          </a:lstStyle>
          <a:p>
            <a:r>
              <a:rPr lang="nl-NL" dirty="0">
                <a:solidFill>
                  <a:srgbClr val="CCCCCC"/>
                </a:solidFill>
              </a:rPr>
              <a:t>21  juni 2019</a:t>
            </a:r>
          </a:p>
        </p:txBody>
      </p:sp>
      <p:sp>
        <p:nvSpPr>
          <p:cNvPr id="1029" name="Rectangle 5"/>
          <p:cNvSpPr>
            <a:spLocks noGrp="1" noChangeArrowheads="1"/>
          </p:cNvSpPr>
          <p:nvPr>
            <p:ph type="ftr" sz="quarter" idx="3"/>
          </p:nvPr>
        </p:nvSpPr>
        <p:spPr bwMode="auto">
          <a:xfrm>
            <a:off x="1524000" y="863600"/>
            <a:ext cx="6096000"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1000" b="1">
                <a:solidFill>
                  <a:schemeClr val="hlink"/>
                </a:solidFill>
              </a:defRPr>
            </a:lvl1pPr>
          </a:lstStyle>
          <a:p>
            <a:endParaRPr lang="nl-NL">
              <a:solidFill>
                <a:srgbClr val="9C6186"/>
              </a:solidFill>
            </a:endParaRPr>
          </a:p>
        </p:txBody>
      </p:sp>
      <p:sp>
        <p:nvSpPr>
          <p:cNvPr id="1030" name="Rectangle 6"/>
          <p:cNvSpPr>
            <a:spLocks noGrp="1" noChangeArrowheads="1"/>
          </p:cNvSpPr>
          <p:nvPr>
            <p:ph type="sldNum" sz="quarter" idx="4"/>
          </p:nvPr>
        </p:nvSpPr>
        <p:spPr bwMode="auto">
          <a:xfrm>
            <a:off x="8201025" y="6480175"/>
            <a:ext cx="360363"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defRPr sz="1000" b="1">
                <a:solidFill>
                  <a:schemeClr val="tx2"/>
                </a:solidFill>
              </a:defRPr>
            </a:lvl1pPr>
          </a:lstStyle>
          <a:p>
            <a:fld id="{A46CB8E9-5EF0-4736-B2DB-097EB46EBB33}" type="slidenum">
              <a:rPr lang="nl-NL">
                <a:solidFill>
                  <a:srgbClr val="A50061"/>
                </a:solidFill>
              </a:rPr>
              <a:pPr/>
              <a:t>‹nr.›</a:t>
            </a:fld>
            <a:endParaRPr lang="nl-NL">
              <a:solidFill>
                <a:srgbClr val="A50061"/>
              </a:solidFill>
            </a:endParaRPr>
          </a:p>
        </p:txBody>
      </p:sp>
      <p:sp>
        <p:nvSpPr>
          <p:cNvPr id="1032" name="Rectangle 8"/>
          <p:cNvSpPr>
            <a:spLocks noChangeArrowheads="1"/>
          </p:cNvSpPr>
          <p:nvPr userDrawn="1"/>
        </p:nvSpPr>
        <p:spPr bwMode="auto">
          <a:xfrm>
            <a:off x="0" y="1079500"/>
            <a:ext cx="1524000" cy="5397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1033" name="Rectangle 9"/>
          <p:cNvSpPr>
            <a:spLocks noChangeArrowheads="1"/>
          </p:cNvSpPr>
          <p:nvPr userDrawn="1"/>
        </p:nvSpPr>
        <p:spPr bwMode="auto">
          <a:xfrm>
            <a:off x="1524000" y="1079500"/>
            <a:ext cx="1524000" cy="539750"/>
          </a:xfrm>
          <a:prstGeom prst="rect">
            <a:avLst/>
          </a:prstGeom>
          <a:solidFill>
            <a:srgbClr val="C1C1C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1034" name="Rectangle 10"/>
          <p:cNvSpPr>
            <a:spLocks noChangeArrowheads="1"/>
          </p:cNvSpPr>
          <p:nvPr userDrawn="1"/>
        </p:nvSpPr>
        <p:spPr bwMode="auto">
          <a:xfrm>
            <a:off x="3048000" y="1079500"/>
            <a:ext cx="3048000" cy="53975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1035" name="Rectangle 11"/>
          <p:cNvSpPr>
            <a:spLocks noChangeArrowheads="1"/>
          </p:cNvSpPr>
          <p:nvPr userDrawn="1"/>
        </p:nvSpPr>
        <p:spPr bwMode="auto">
          <a:xfrm>
            <a:off x="6096000" y="1079500"/>
            <a:ext cx="3048000" cy="53975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pic>
        <p:nvPicPr>
          <p:cNvPr id="1038" name="Picture 14" descr="A_110364-01-PPT_RvR_DEF_Formaten_300-dpi2"/>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570413" y="1079500"/>
            <a:ext cx="3048000" cy="539750"/>
          </a:xfrm>
          <a:prstGeom prst="rect">
            <a:avLst/>
          </a:prstGeom>
          <a:noFill/>
          <a:extLst>
            <a:ext uri="{909E8E84-426E-40DD-AFC4-6F175D3DCCD1}">
              <a14:hiddenFill xmlns:a14="http://schemas.microsoft.com/office/drawing/2010/main">
                <a:solidFill>
                  <a:srgbClr val="FFFFFF"/>
                </a:solidFill>
              </a14:hiddenFill>
            </a:ext>
          </a:extLst>
        </p:spPr>
      </p:pic>
      <p:pic>
        <p:nvPicPr>
          <p:cNvPr id="2" name="iLogo"/>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866001" y="529100"/>
            <a:ext cx="993600" cy="486100"/>
          </a:xfrm>
          <a:prstGeom prst="rect">
            <a:avLst/>
          </a:prstGeom>
        </p:spPr>
      </p:pic>
    </p:spTree>
    <p:extLst>
      <p:ext uri="{BB962C8B-B14F-4D97-AF65-F5344CB8AC3E}">
        <p14:creationId xmlns:p14="http://schemas.microsoft.com/office/powerpoint/2010/main" val="161550416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Lst>
  <p:hf hdr="0"/>
  <p:txStyles>
    <p:titleStyle>
      <a:lvl1pPr algn="l" rtl="0" eaLnBrk="1" fontAlgn="base" hangingPunct="1">
        <a:spcBef>
          <a:spcPct val="0"/>
        </a:spcBef>
        <a:spcAft>
          <a:spcPct val="0"/>
        </a:spcAft>
        <a:defRPr sz="2200" b="1" kern="1200">
          <a:solidFill>
            <a:schemeClr val="tx2"/>
          </a:solidFill>
          <a:latin typeface="+mj-lt"/>
          <a:ea typeface="+mj-ea"/>
          <a:cs typeface="+mj-cs"/>
        </a:defRPr>
      </a:lvl1pPr>
      <a:lvl2pPr algn="l" rtl="0" eaLnBrk="1" fontAlgn="base" hangingPunct="1">
        <a:spcBef>
          <a:spcPct val="0"/>
        </a:spcBef>
        <a:spcAft>
          <a:spcPct val="0"/>
        </a:spcAft>
        <a:defRPr sz="2200" b="1">
          <a:solidFill>
            <a:schemeClr val="tx2"/>
          </a:solidFill>
          <a:latin typeface="Arial" panose="020B0604020202020204" pitchFamily="34" charset="0"/>
        </a:defRPr>
      </a:lvl2pPr>
      <a:lvl3pPr algn="l" rtl="0" eaLnBrk="1" fontAlgn="base" hangingPunct="1">
        <a:spcBef>
          <a:spcPct val="0"/>
        </a:spcBef>
        <a:spcAft>
          <a:spcPct val="0"/>
        </a:spcAft>
        <a:defRPr sz="2200" b="1">
          <a:solidFill>
            <a:schemeClr val="tx2"/>
          </a:solidFill>
          <a:latin typeface="Arial" panose="020B0604020202020204" pitchFamily="34" charset="0"/>
        </a:defRPr>
      </a:lvl3pPr>
      <a:lvl4pPr algn="l" rtl="0" eaLnBrk="1" fontAlgn="base" hangingPunct="1">
        <a:spcBef>
          <a:spcPct val="0"/>
        </a:spcBef>
        <a:spcAft>
          <a:spcPct val="0"/>
        </a:spcAft>
        <a:defRPr sz="2200" b="1">
          <a:solidFill>
            <a:schemeClr val="tx2"/>
          </a:solidFill>
          <a:latin typeface="Arial" panose="020B0604020202020204" pitchFamily="34" charset="0"/>
        </a:defRPr>
      </a:lvl4pPr>
      <a:lvl5pPr algn="l" rtl="0" eaLnBrk="1" fontAlgn="base" hangingPunct="1">
        <a:spcBef>
          <a:spcPct val="0"/>
        </a:spcBef>
        <a:spcAft>
          <a:spcPct val="0"/>
        </a:spcAft>
        <a:defRPr sz="2200" b="1">
          <a:solidFill>
            <a:schemeClr val="tx2"/>
          </a:solidFill>
          <a:latin typeface="Arial" panose="020B0604020202020204" pitchFamily="34" charset="0"/>
        </a:defRPr>
      </a:lvl5pPr>
      <a:lvl6pPr marL="457200" algn="l" rtl="0" eaLnBrk="1" fontAlgn="base" hangingPunct="1">
        <a:spcBef>
          <a:spcPct val="0"/>
        </a:spcBef>
        <a:spcAft>
          <a:spcPct val="0"/>
        </a:spcAft>
        <a:defRPr sz="2200" b="1">
          <a:solidFill>
            <a:schemeClr val="tx2"/>
          </a:solidFill>
          <a:latin typeface="Arial" panose="020B0604020202020204" pitchFamily="34" charset="0"/>
        </a:defRPr>
      </a:lvl6pPr>
      <a:lvl7pPr marL="914400" algn="l" rtl="0" eaLnBrk="1" fontAlgn="base" hangingPunct="1">
        <a:spcBef>
          <a:spcPct val="0"/>
        </a:spcBef>
        <a:spcAft>
          <a:spcPct val="0"/>
        </a:spcAft>
        <a:defRPr sz="2200" b="1">
          <a:solidFill>
            <a:schemeClr val="tx2"/>
          </a:solidFill>
          <a:latin typeface="Arial" panose="020B0604020202020204" pitchFamily="34" charset="0"/>
        </a:defRPr>
      </a:lvl7pPr>
      <a:lvl8pPr marL="1371600" algn="l" rtl="0" eaLnBrk="1" fontAlgn="base" hangingPunct="1">
        <a:spcBef>
          <a:spcPct val="0"/>
        </a:spcBef>
        <a:spcAft>
          <a:spcPct val="0"/>
        </a:spcAft>
        <a:defRPr sz="2200" b="1">
          <a:solidFill>
            <a:schemeClr val="tx2"/>
          </a:solidFill>
          <a:latin typeface="Arial" panose="020B0604020202020204" pitchFamily="34" charset="0"/>
        </a:defRPr>
      </a:lvl8pPr>
      <a:lvl9pPr marL="1828800" algn="l" rtl="0" eaLnBrk="1" fontAlgn="base" hangingPunct="1">
        <a:spcBef>
          <a:spcPct val="0"/>
        </a:spcBef>
        <a:spcAft>
          <a:spcPct val="0"/>
        </a:spcAft>
        <a:defRPr sz="2200" b="1">
          <a:solidFill>
            <a:schemeClr val="tx2"/>
          </a:solidFill>
          <a:latin typeface="Arial" panose="020B0604020202020204" pitchFamily="34" charset="0"/>
        </a:defRPr>
      </a:lvl9pPr>
    </p:titleStyle>
    <p:bodyStyle>
      <a:lvl1pPr marL="270000" indent="-270000" algn="l"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n-ea"/>
          <a:cs typeface="+mn-cs"/>
        </a:defRPr>
      </a:lvl1pPr>
      <a:lvl2pPr marL="54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81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08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4pPr>
      <a:lvl5pPr marL="135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5pPr>
      <a:lvl6pPr marL="162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6pPr>
      <a:lvl7pPr marL="189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7pPr>
      <a:lvl8pPr marL="216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8pPr>
      <a:lvl9pPr marL="243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7" name="Rectangle 13"/>
          <p:cNvSpPr>
            <a:spLocks noChangeArrowheads="1"/>
          </p:cNvSpPr>
          <p:nvPr/>
        </p:nvSpPr>
        <p:spPr bwMode="auto">
          <a:xfrm>
            <a:off x="0" y="6462713"/>
            <a:ext cx="9144000" cy="395287"/>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1026" name="Rectangle 2"/>
          <p:cNvSpPr>
            <a:spLocks noGrp="1" noChangeArrowheads="1"/>
          </p:cNvSpPr>
          <p:nvPr>
            <p:ph type="title"/>
          </p:nvPr>
        </p:nvSpPr>
        <p:spPr bwMode="auto">
          <a:xfrm>
            <a:off x="1524000" y="1295400"/>
            <a:ext cx="60960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1520825" y="2225675"/>
            <a:ext cx="6096000" cy="404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noProof="0" dirty="0"/>
              <a:t>Klik om de opmaakprofielen van de </a:t>
            </a:r>
            <a:r>
              <a:rPr lang="nl-NL" noProof="0" dirty="0" err="1"/>
              <a:t>modeltekst</a:t>
            </a:r>
            <a:r>
              <a:rPr lang="nl-NL" noProof="0" dirty="0"/>
              <a:t>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a:p>
            <a:pPr lvl="5"/>
            <a:r>
              <a:rPr lang="nl-NL" noProof="0" dirty="0"/>
              <a:t>Zesde niveau</a:t>
            </a:r>
          </a:p>
          <a:p>
            <a:pPr lvl="6"/>
            <a:r>
              <a:rPr lang="nl-NL" noProof="0" dirty="0"/>
              <a:t>Zevende niveau</a:t>
            </a:r>
          </a:p>
          <a:p>
            <a:pPr lvl="7"/>
            <a:r>
              <a:rPr lang="nl-NL" noProof="0" dirty="0"/>
              <a:t>Achtste niveau</a:t>
            </a:r>
          </a:p>
          <a:p>
            <a:pPr lvl="8"/>
            <a:r>
              <a:rPr lang="nl-NL" noProof="0" dirty="0"/>
              <a:t>Negende niveau</a:t>
            </a:r>
          </a:p>
        </p:txBody>
      </p:sp>
      <p:sp>
        <p:nvSpPr>
          <p:cNvPr id="1028" name="Rectangle 4"/>
          <p:cNvSpPr>
            <a:spLocks noGrp="1" noChangeArrowheads="1"/>
          </p:cNvSpPr>
          <p:nvPr>
            <p:ph type="dt" sz="half" idx="2"/>
          </p:nvPr>
        </p:nvSpPr>
        <p:spPr bwMode="auto">
          <a:xfrm>
            <a:off x="0" y="6570663"/>
            <a:ext cx="1524000"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a:defRPr sz="1000"/>
            </a:lvl1pPr>
          </a:lstStyle>
          <a:p>
            <a:r>
              <a:rPr lang="nl-NL">
                <a:solidFill>
                  <a:srgbClr val="000000"/>
                </a:solidFill>
              </a:rPr>
              <a:t>24 januari 2019</a:t>
            </a:r>
          </a:p>
        </p:txBody>
      </p:sp>
      <p:sp>
        <p:nvSpPr>
          <p:cNvPr id="1029" name="Rectangle 5"/>
          <p:cNvSpPr>
            <a:spLocks noGrp="1" noChangeArrowheads="1"/>
          </p:cNvSpPr>
          <p:nvPr>
            <p:ph type="ftr" sz="quarter" idx="3"/>
          </p:nvPr>
        </p:nvSpPr>
        <p:spPr bwMode="auto">
          <a:xfrm>
            <a:off x="1520825" y="6570663"/>
            <a:ext cx="6096000"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sz="1000" b="1"/>
            </a:lvl1pPr>
          </a:lstStyle>
          <a:p>
            <a:r>
              <a:rPr lang="nl-NL">
                <a:solidFill>
                  <a:srgbClr val="000000"/>
                </a:solidFill>
              </a:rPr>
              <a:t>Praktische tips voor hoger beroep in Wwz zaken</a:t>
            </a:r>
          </a:p>
        </p:txBody>
      </p:sp>
      <p:sp>
        <p:nvSpPr>
          <p:cNvPr id="1030" name="Rectangle 6"/>
          <p:cNvSpPr>
            <a:spLocks noGrp="1" noChangeArrowheads="1"/>
          </p:cNvSpPr>
          <p:nvPr>
            <p:ph type="sldNum" sz="quarter" idx="4"/>
          </p:nvPr>
        </p:nvSpPr>
        <p:spPr bwMode="auto">
          <a:xfrm>
            <a:off x="8201025" y="6570663"/>
            <a:ext cx="360363"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a:defRPr sz="1000" b="1"/>
            </a:lvl1pPr>
          </a:lstStyle>
          <a:p>
            <a:fld id="{6D54C0D8-1256-415D-B2BA-C51AC1670C73}" type="slidenum">
              <a:rPr lang="nl-NL">
                <a:solidFill>
                  <a:srgbClr val="000000"/>
                </a:solidFill>
              </a:rPr>
              <a:pPr/>
              <a:t>‹nr.›</a:t>
            </a:fld>
            <a:endParaRPr lang="nl-NL">
              <a:solidFill>
                <a:srgbClr val="000000"/>
              </a:solidFill>
            </a:endParaRPr>
          </a:p>
        </p:txBody>
      </p:sp>
      <p:sp>
        <p:nvSpPr>
          <p:cNvPr id="1032" name="Rectangle 8"/>
          <p:cNvSpPr>
            <a:spLocks noChangeArrowheads="1"/>
          </p:cNvSpPr>
          <p:nvPr/>
        </p:nvSpPr>
        <p:spPr bwMode="auto">
          <a:xfrm>
            <a:off x="0" y="0"/>
            <a:ext cx="9144000" cy="39528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pic>
        <p:nvPicPr>
          <p:cNvPr id="2" name="iLogo"/>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866001" y="500400"/>
            <a:ext cx="993600" cy="486100"/>
          </a:xfrm>
          <a:prstGeom prst="rect">
            <a:avLst/>
          </a:prstGeom>
        </p:spPr>
      </p:pic>
    </p:spTree>
    <p:extLst>
      <p:ext uri="{BB962C8B-B14F-4D97-AF65-F5344CB8AC3E}">
        <p14:creationId xmlns:p14="http://schemas.microsoft.com/office/powerpoint/2010/main" val="159654885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p:hf hdr="0"/>
  <p:txStyles>
    <p:titleStyle>
      <a:lvl1pPr algn="l" rtl="0" eaLnBrk="1" fontAlgn="base" hangingPunct="1">
        <a:spcBef>
          <a:spcPct val="0"/>
        </a:spcBef>
        <a:spcAft>
          <a:spcPct val="0"/>
        </a:spcAft>
        <a:defRPr sz="2200" b="1" kern="1200">
          <a:solidFill>
            <a:schemeClr val="tx2"/>
          </a:solidFill>
          <a:latin typeface="+mj-lt"/>
          <a:ea typeface="+mj-ea"/>
          <a:cs typeface="+mj-cs"/>
        </a:defRPr>
      </a:lvl1pPr>
      <a:lvl2pPr algn="l" rtl="0" eaLnBrk="1" fontAlgn="base" hangingPunct="1">
        <a:spcBef>
          <a:spcPct val="0"/>
        </a:spcBef>
        <a:spcAft>
          <a:spcPct val="0"/>
        </a:spcAft>
        <a:defRPr sz="2200" b="1">
          <a:solidFill>
            <a:schemeClr val="tx2"/>
          </a:solidFill>
          <a:latin typeface="Arial" panose="020B0604020202020204" pitchFamily="34" charset="0"/>
        </a:defRPr>
      </a:lvl2pPr>
      <a:lvl3pPr algn="l" rtl="0" eaLnBrk="1" fontAlgn="base" hangingPunct="1">
        <a:spcBef>
          <a:spcPct val="0"/>
        </a:spcBef>
        <a:spcAft>
          <a:spcPct val="0"/>
        </a:spcAft>
        <a:defRPr sz="2200" b="1">
          <a:solidFill>
            <a:schemeClr val="tx2"/>
          </a:solidFill>
          <a:latin typeface="Arial" panose="020B0604020202020204" pitchFamily="34" charset="0"/>
        </a:defRPr>
      </a:lvl3pPr>
      <a:lvl4pPr algn="l" rtl="0" eaLnBrk="1" fontAlgn="base" hangingPunct="1">
        <a:spcBef>
          <a:spcPct val="0"/>
        </a:spcBef>
        <a:spcAft>
          <a:spcPct val="0"/>
        </a:spcAft>
        <a:defRPr sz="2200" b="1">
          <a:solidFill>
            <a:schemeClr val="tx2"/>
          </a:solidFill>
          <a:latin typeface="Arial" panose="020B0604020202020204" pitchFamily="34" charset="0"/>
        </a:defRPr>
      </a:lvl4pPr>
      <a:lvl5pPr algn="l" rtl="0" eaLnBrk="1" fontAlgn="base" hangingPunct="1">
        <a:spcBef>
          <a:spcPct val="0"/>
        </a:spcBef>
        <a:spcAft>
          <a:spcPct val="0"/>
        </a:spcAft>
        <a:defRPr sz="2200" b="1">
          <a:solidFill>
            <a:schemeClr val="tx2"/>
          </a:solidFill>
          <a:latin typeface="Arial" panose="020B0604020202020204" pitchFamily="34" charset="0"/>
        </a:defRPr>
      </a:lvl5pPr>
      <a:lvl6pPr marL="457200" algn="l" rtl="0" eaLnBrk="1" fontAlgn="base" hangingPunct="1">
        <a:spcBef>
          <a:spcPct val="0"/>
        </a:spcBef>
        <a:spcAft>
          <a:spcPct val="0"/>
        </a:spcAft>
        <a:defRPr sz="2200" b="1">
          <a:solidFill>
            <a:schemeClr val="tx2"/>
          </a:solidFill>
          <a:latin typeface="Arial" panose="020B0604020202020204" pitchFamily="34" charset="0"/>
        </a:defRPr>
      </a:lvl6pPr>
      <a:lvl7pPr marL="914400" algn="l" rtl="0" eaLnBrk="1" fontAlgn="base" hangingPunct="1">
        <a:spcBef>
          <a:spcPct val="0"/>
        </a:spcBef>
        <a:spcAft>
          <a:spcPct val="0"/>
        </a:spcAft>
        <a:defRPr sz="2200" b="1">
          <a:solidFill>
            <a:schemeClr val="tx2"/>
          </a:solidFill>
          <a:latin typeface="Arial" panose="020B0604020202020204" pitchFamily="34" charset="0"/>
        </a:defRPr>
      </a:lvl7pPr>
      <a:lvl8pPr marL="1371600" algn="l" rtl="0" eaLnBrk="1" fontAlgn="base" hangingPunct="1">
        <a:spcBef>
          <a:spcPct val="0"/>
        </a:spcBef>
        <a:spcAft>
          <a:spcPct val="0"/>
        </a:spcAft>
        <a:defRPr sz="2200" b="1">
          <a:solidFill>
            <a:schemeClr val="tx2"/>
          </a:solidFill>
          <a:latin typeface="Arial" panose="020B0604020202020204" pitchFamily="34" charset="0"/>
        </a:defRPr>
      </a:lvl8pPr>
      <a:lvl9pPr marL="1828800" algn="l" rtl="0" eaLnBrk="1" fontAlgn="base" hangingPunct="1">
        <a:spcBef>
          <a:spcPct val="0"/>
        </a:spcBef>
        <a:spcAft>
          <a:spcPct val="0"/>
        </a:spcAft>
        <a:defRPr sz="2200" b="1">
          <a:solidFill>
            <a:schemeClr val="tx2"/>
          </a:solidFill>
          <a:latin typeface="Arial" panose="020B0604020202020204" pitchFamily="34" charset="0"/>
        </a:defRPr>
      </a:lvl9pPr>
    </p:titleStyle>
    <p:bodyStyle>
      <a:lvl1pPr marL="270000" indent="-270000" algn="l" rtl="0" eaLnBrk="1" fontAlgn="base" hangingPunct="1">
        <a:spcBef>
          <a:spcPct val="20000"/>
        </a:spcBef>
        <a:spcAft>
          <a:spcPct val="0"/>
        </a:spcAft>
        <a:buFont typeface="Arial" panose="020B0604020202020204" pitchFamily="34" charset="0"/>
        <a:buChar char="•"/>
        <a:defRPr sz="1400" kern="1200">
          <a:solidFill>
            <a:schemeClr val="tx1"/>
          </a:solidFill>
          <a:latin typeface="+mn-lt"/>
          <a:ea typeface="+mn-ea"/>
          <a:cs typeface="+mn-cs"/>
        </a:defRPr>
      </a:lvl1pPr>
      <a:lvl2pPr marL="540000" indent="-270000" algn="l" rtl="0" eaLnBrk="1" fontAlgn="base" hangingPunct="1">
        <a:spcBef>
          <a:spcPct val="20000"/>
        </a:spcBef>
        <a:spcAft>
          <a:spcPct val="0"/>
        </a:spcAft>
        <a:buFont typeface="Arial" panose="020B0604020202020204" pitchFamily="34" charset="0"/>
        <a:buChar char="-"/>
        <a:defRPr sz="1400" kern="1200">
          <a:solidFill>
            <a:schemeClr val="tx1"/>
          </a:solidFill>
          <a:latin typeface="+mn-lt"/>
          <a:ea typeface="+mn-ea"/>
          <a:cs typeface="+mn-cs"/>
        </a:defRPr>
      </a:lvl2pPr>
      <a:lvl3pPr marL="810000" indent="-270000" algn="l" rtl="0" eaLnBrk="1" fontAlgn="base" hangingPunct="1">
        <a:spcBef>
          <a:spcPct val="20000"/>
        </a:spcBef>
        <a:spcAft>
          <a:spcPct val="0"/>
        </a:spcAft>
        <a:buFont typeface="Arial" panose="020B0604020202020204" pitchFamily="34" charset="0"/>
        <a:buChar char="-"/>
        <a:defRPr sz="1400" kern="1200">
          <a:solidFill>
            <a:schemeClr val="tx1"/>
          </a:solidFill>
          <a:latin typeface="+mn-lt"/>
          <a:ea typeface="+mn-ea"/>
          <a:cs typeface="+mn-cs"/>
        </a:defRPr>
      </a:lvl3pPr>
      <a:lvl4pPr marL="1080000" indent="-270000" algn="l" rtl="0" eaLnBrk="1" fontAlgn="base" hangingPunct="1">
        <a:lnSpc>
          <a:spcPct val="100000"/>
        </a:lnSpc>
        <a:spcBef>
          <a:spcPts val="336"/>
        </a:spcBef>
        <a:spcAft>
          <a:spcPct val="0"/>
        </a:spcAft>
        <a:buFont typeface="Arial" panose="020B0604020202020204" pitchFamily="34" charset="0"/>
        <a:buChar char="-"/>
        <a:defRPr sz="1400" kern="1200">
          <a:solidFill>
            <a:schemeClr val="tx1"/>
          </a:solidFill>
          <a:latin typeface="+mn-lt"/>
          <a:ea typeface="+mn-ea"/>
          <a:cs typeface="+mn-cs"/>
        </a:defRPr>
      </a:lvl4pPr>
      <a:lvl5pPr marL="1350000" indent="-270000" algn="l" rtl="0" eaLnBrk="1" fontAlgn="base" hangingPunct="1">
        <a:lnSpc>
          <a:spcPct val="100000"/>
        </a:lnSpc>
        <a:spcBef>
          <a:spcPts val="336"/>
        </a:spcBef>
        <a:spcAft>
          <a:spcPct val="0"/>
        </a:spcAft>
        <a:buFont typeface="Arial" panose="020B0604020202020204" pitchFamily="34" charset="0"/>
        <a:buChar char="-"/>
        <a:defRPr sz="1400" kern="1200">
          <a:solidFill>
            <a:schemeClr val="tx1"/>
          </a:solidFill>
          <a:latin typeface="+mn-lt"/>
          <a:ea typeface="+mn-ea"/>
          <a:cs typeface="+mn-cs"/>
        </a:defRPr>
      </a:lvl5pPr>
      <a:lvl6pPr marL="1620000" indent="-270000" algn="l" defTabSz="914400" rtl="0" eaLnBrk="1" latinLnBrk="0" hangingPunct="1">
        <a:lnSpc>
          <a:spcPct val="100000"/>
        </a:lnSpc>
        <a:spcBef>
          <a:spcPts val="336"/>
        </a:spcBef>
        <a:buFont typeface="Arial" panose="020B0604020202020204" pitchFamily="34" charset="0"/>
        <a:buChar char="-"/>
        <a:defRPr sz="1400" kern="1200">
          <a:solidFill>
            <a:schemeClr val="tx1"/>
          </a:solidFill>
          <a:latin typeface="+mn-lt"/>
          <a:ea typeface="+mn-ea"/>
          <a:cs typeface="+mn-cs"/>
        </a:defRPr>
      </a:lvl6pPr>
      <a:lvl7pPr marL="1890000" indent="-270000" algn="l" defTabSz="914400" rtl="0" eaLnBrk="1" latinLnBrk="0" hangingPunct="1">
        <a:lnSpc>
          <a:spcPct val="100000"/>
        </a:lnSpc>
        <a:spcBef>
          <a:spcPts val="336"/>
        </a:spcBef>
        <a:buFont typeface="Arial" panose="020B0604020202020204" pitchFamily="34" charset="0"/>
        <a:buChar char="-"/>
        <a:defRPr sz="1400" kern="1200">
          <a:solidFill>
            <a:schemeClr val="tx1"/>
          </a:solidFill>
          <a:latin typeface="+mn-lt"/>
          <a:ea typeface="+mn-ea"/>
          <a:cs typeface="+mn-cs"/>
        </a:defRPr>
      </a:lvl7pPr>
      <a:lvl8pPr marL="2160000" indent="-270000" algn="l" defTabSz="914400" rtl="0" eaLnBrk="1" latinLnBrk="0" hangingPunct="1">
        <a:lnSpc>
          <a:spcPct val="100000"/>
        </a:lnSpc>
        <a:spcBef>
          <a:spcPts val="336"/>
        </a:spcBef>
        <a:buFont typeface="Arial" panose="020B0604020202020204" pitchFamily="34" charset="0"/>
        <a:buChar char="-"/>
        <a:defRPr sz="1400" kern="1200">
          <a:solidFill>
            <a:schemeClr val="tx1"/>
          </a:solidFill>
          <a:latin typeface="+mn-lt"/>
          <a:ea typeface="+mn-ea"/>
          <a:cs typeface="+mn-cs"/>
        </a:defRPr>
      </a:lvl8pPr>
      <a:lvl9pPr marL="2430000" indent="-270000" algn="l" defTabSz="914400" rtl="0" eaLnBrk="1" latinLnBrk="0" hangingPunct="1">
        <a:lnSpc>
          <a:spcPct val="100000"/>
        </a:lnSpc>
        <a:spcBef>
          <a:spcPts val="336"/>
        </a:spcBef>
        <a:buFont typeface="Arial" panose="020B0604020202020204" pitchFamily="34" charset="0"/>
        <a:buChar char="-"/>
        <a:defRPr sz="14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7" name="Rectangle 13"/>
          <p:cNvSpPr>
            <a:spLocks noChangeArrowheads="1"/>
          </p:cNvSpPr>
          <p:nvPr/>
        </p:nvSpPr>
        <p:spPr bwMode="auto">
          <a:xfrm>
            <a:off x="0" y="6462713"/>
            <a:ext cx="9144000" cy="395287"/>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1026" name="Rectangle 2"/>
          <p:cNvSpPr>
            <a:spLocks noGrp="1" noChangeArrowheads="1"/>
          </p:cNvSpPr>
          <p:nvPr>
            <p:ph type="title"/>
          </p:nvPr>
        </p:nvSpPr>
        <p:spPr bwMode="auto">
          <a:xfrm>
            <a:off x="1524000" y="1295400"/>
            <a:ext cx="60960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1520825" y="2225675"/>
            <a:ext cx="6096000" cy="404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noProof="0" dirty="0"/>
              <a:t>Klik om de opmaakprofielen van de </a:t>
            </a:r>
            <a:r>
              <a:rPr lang="nl-NL" noProof="0" dirty="0" err="1"/>
              <a:t>modeltekst</a:t>
            </a:r>
            <a:r>
              <a:rPr lang="nl-NL" noProof="0" dirty="0"/>
              <a:t>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a:p>
            <a:pPr lvl="5"/>
            <a:r>
              <a:rPr lang="nl-NL" noProof="0" dirty="0"/>
              <a:t>Zesde niveau</a:t>
            </a:r>
          </a:p>
          <a:p>
            <a:pPr lvl="6"/>
            <a:r>
              <a:rPr lang="nl-NL" noProof="0" dirty="0"/>
              <a:t>Zevende niveau</a:t>
            </a:r>
          </a:p>
          <a:p>
            <a:pPr lvl="7"/>
            <a:r>
              <a:rPr lang="nl-NL" noProof="0" dirty="0"/>
              <a:t>Achtste niveau</a:t>
            </a:r>
          </a:p>
          <a:p>
            <a:pPr lvl="8"/>
            <a:r>
              <a:rPr lang="nl-NL" noProof="0" dirty="0"/>
              <a:t>Negende niveau</a:t>
            </a:r>
          </a:p>
        </p:txBody>
      </p:sp>
      <p:sp>
        <p:nvSpPr>
          <p:cNvPr id="1028" name="Rectangle 4"/>
          <p:cNvSpPr>
            <a:spLocks noGrp="1" noChangeArrowheads="1"/>
          </p:cNvSpPr>
          <p:nvPr>
            <p:ph type="dt" sz="half" idx="2"/>
          </p:nvPr>
        </p:nvSpPr>
        <p:spPr bwMode="auto">
          <a:xfrm>
            <a:off x="0" y="6570663"/>
            <a:ext cx="1524000"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a:defRPr sz="1000"/>
            </a:lvl1pPr>
          </a:lstStyle>
          <a:p>
            <a:r>
              <a:rPr lang="nl-NL">
                <a:solidFill>
                  <a:srgbClr val="000000"/>
                </a:solidFill>
              </a:rPr>
              <a:t>24 januari 2019</a:t>
            </a:r>
          </a:p>
        </p:txBody>
      </p:sp>
      <p:sp>
        <p:nvSpPr>
          <p:cNvPr id="1029" name="Rectangle 5"/>
          <p:cNvSpPr>
            <a:spLocks noGrp="1" noChangeArrowheads="1"/>
          </p:cNvSpPr>
          <p:nvPr>
            <p:ph type="ftr" sz="quarter" idx="3"/>
          </p:nvPr>
        </p:nvSpPr>
        <p:spPr bwMode="auto">
          <a:xfrm>
            <a:off x="1520825" y="6570663"/>
            <a:ext cx="6096000"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sz="1000" b="1"/>
            </a:lvl1pPr>
          </a:lstStyle>
          <a:p>
            <a:r>
              <a:rPr lang="nl-NL">
                <a:solidFill>
                  <a:srgbClr val="000000"/>
                </a:solidFill>
              </a:rPr>
              <a:t>Praktische tips voor hoger beroep in Wwz zaken</a:t>
            </a:r>
          </a:p>
        </p:txBody>
      </p:sp>
      <p:sp>
        <p:nvSpPr>
          <p:cNvPr id="1030" name="Rectangle 6"/>
          <p:cNvSpPr>
            <a:spLocks noGrp="1" noChangeArrowheads="1"/>
          </p:cNvSpPr>
          <p:nvPr>
            <p:ph type="sldNum" sz="quarter" idx="4"/>
          </p:nvPr>
        </p:nvSpPr>
        <p:spPr bwMode="auto">
          <a:xfrm>
            <a:off x="8201025" y="6570663"/>
            <a:ext cx="360363"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a:defRPr sz="1000" b="1"/>
            </a:lvl1pPr>
          </a:lstStyle>
          <a:p>
            <a:fld id="{6D54C0D8-1256-415D-B2BA-C51AC1670C73}" type="slidenum">
              <a:rPr lang="nl-NL">
                <a:solidFill>
                  <a:srgbClr val="000000"/>
                </a:solidFill>
              </a:rPr>
              <a:pPr/>
              <a:t>‹nr.›</a:t>
            </a:fld>
            <a:endParaRPr lang="nl-NL">
              <a:solidFill>
                <a:srgbClr val="000000"/>
              </a:solidFill>
            </a:endParaRPr>
          </a:p>
        </p:txBody>
      </p:sp>
      <p:sp>
        <p:nvSpPr>
          <p:cNvPr id="1032" name="Rectangle 8"/>
          <p:cNvSpPr>
            <a:spLocks noChangeArrowheads="1"/>
          </p:cNvSpPr>
          <p:nvPr/>
        </p:nvSpPr>
        <p:spPr bwMode="auto">
          <a:xfrm>
            <a:off x="0" y="0"/>
            <a:ext cx="9144000" cy="39528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pic>
        <p:nvPicPr>
          <p:cNvPr id="2" name="iLogo"/>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866001" y="500400"/>
            <a:ext cx="993600" cy="486100"/>
          </a:xfrm>
          <a:prstGeom prst="rect">
            <a:avLst/>
          </a:prstGeom>
        </p:spPr>
      </p:pic>
    </p:spTree>
    <p:extLst>
      <p:ext uri="{BB962C8B-B14F-4D97-AF65-F5344CB8AC3E}">
        <p14:creationId xmlns:p14="http://schemas.microsoft.com/office/powerpoint/2010/main" val="53186298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Lst>
  <p:hf hdr="0"/>
  <p:txStyles>
    <p:titleStyle>
      <a:lvl1pPr algn="l" rtl="0" eaLnBrk="1" fontAlgn="base" hangingPunct="1">
        <a:spcBef>
          <a:spcPct val="0"/>
        </a:spcBef>
        <a:spcAft>
          <a:spcPct val="0"/>
        </a:spcAft>
        <a:defRPr sz="2200" b="1" kern="1200">
          <a:solidFill>
            <a:schemeClr val="tx2"/>
          </a:solidFill>
          <a:latin typeface="+mj-lt"/>
          <a:ea typeface="+mj-ea"/>
          <a:cs typeface="+mj-cs"/>
        </a:defRPr>
      </a:lvl1pPr>
      <a:lvl2pPr algn="l" rtl="0" eaLnBrk="1" fontAlgn="base" hangingPunct="1">
        <a:spcBef>
          <a:spcPct val="0"/>
        </a:spcBef>
        <a:spcAft>
          <a:spcPct val="0"/>
        </a:spcAft>
        <a:defRPr sz="2200" b="1">
          <a:solidFill>
            <a:schemeClr val="tx2"/>
          </a:solidFill>
          <a:latin typeface="Arial" panose="020B0604020202020204" pitchFamily="34" charset="0"/>
        </a:defRPr>
      </a:lvl2pPr>
      <a:lvl3pPr algn="l" rtl="0" eaLnBrk="1" fontAlgn="base" hangingPunct="1">
        <a:spcBef>
          <a:spcPct val="0"/>
        </a:spcBef>
        <a:spcAft>
          <a:spcPct val="0"/>
        </a:spcAft>
        <a:defRPr sz="2200" b="1">
          <a:solidFill>
            <a:schemeClr val="tx2"/>
          </a:solidFill>
          <a:latin typeface="Arial" panose="020B0604020202020204" pitchFamily="34" charset="0"/>
        </a:defRPr>
      </a:lvl3pPr>
      <a:lvl4pPr algn="l" rtl="0" eaLnBrk="1" fontAlgn="base" hangingPunct="1">
        <a:spcBef>
          <a:spcPct val="0"/>
        </a:spcBef>
        <a:spcAft>
          <a:spcPct val="0"/>
        </a:spcAft>
        <a:defRPr sz="2200" b="1">
          <a:solidFill>
            <a:schemeClr val="tx2"/>
          </a:solidFill>
          <a:latin typeface="Arial" panose="020B0604020202020204" pitchFamily="34" charset="0"/>
        </a:defRPr>
      </a:lvl4pPr>
      <a:lvl5pPr algn="l" rtl="0" eaLnBrk="1" fontAlgn="base" hangingPunct="1">
        <a:spcBef>
          <a:spcPct val="0"/>
        </a:spcBef>
        <a:spcAft>
          <a:spcPct val="0"/>
        </a:spcAft>
        <a:defRPr sz="2200" b="1">
          <a:solidFill>
            <a:schemeClr val="tx2"/>
          </a:solidFill>
          <a:latin typeface="Arial" panose="020B0604020202020204" pitchFamily="34" charset="0"/>
        </a:defRPr>
      </a:lvl5pPr>
      <a:lvl6pPr marL="457200" algn="l" rtl="0" eaLnBrk="1" fontAlgn="base" hangingPunct="1">
        <a:spcBef>
          <a:spcPct val="0"/>
        </a:spcBef>
        <a:spcAft>
          <a:spcPct val="0"/>
        </a:spcAft>
        <a:defRPr sz="2200" b="1">
          <a:solidFill>
            <a:schemeClr val="tx2"/>
          </a:solidFill>
          <a:latin typeface="Arial" panose="020B0604020202020204" pitchFamily="34" charset="0"/>
        </a:defRPr>
      </a:lvl6pPr>
      <a:lvl7pPr marL="914400" algn="l" rtl="0" eaLnBrk="1" fontAlgn="base" hangingPunct="1">
        <a:spcBef>
          <a:spcPct val="0"/>
        </a:spcBef>
        <a:spcAft>
          <a:spcPct val="0"/>
        </a:spcAft>
        <a:defRPr sz="2200" b="1">
          <a:solidFill>
            <a:schemeClr val="tx2"/>
          </a:solidFill>
          <a:latin typeface="Arial" panose="020B0604020202020204" pitchFamily="34" charset="0"/>
        </a:defRPr>
      </a:lvl7pPr>
      <a:lvl8pPr marL="1371600" algn="l" rtl="0" eaLnBrk="1" fontAlgn="base" hangingPunct="1">
        <a:spcBef>
          <a:spcPct val="0"/>
        </a:spcBef>
        <a:spcAft>
          <a:spcPct val="0"/>
        </a:spcAft>
        <a:defRPr sz="2200" b="1">
          <a:solidFill>
            <a:schemeClr val="tx2"/>
          </a:solidFill>
          <a:latin typeface="Arial" panose="020B0604020202020204" pitchFamily="34" charset="0"/>
        </a:defRPr>
      </a:lvl8pPr>
      <a:lvl9pPr marL="1828800" algn="l" rtl="0" eaLnBrk="1" fontAlgn="base" hangingPunct="1">
        <a:spcBef>
          <a:spcPct val="0"/>
        </a:spcBef>
        <a:spcAft>
          <a:spcPct val="0"/>
        </a:spcAft>
        <a:defRPr sz="2200" b="1">
          <a:solidFill>
            <a:schemeClr val="tx2"/>
          </a:solidFill>
          <a:latin typeface="Arial" panose="020B0604020202020204" pitchFamily="34" charset="0"/>
        </a:defRPr>
      </a:lvl9pPr>
    </p:titleStyle>
    <p:bodyStyle>
      <a:lvl1pPr marL="270000" indent="-270000" algn="l" rtl="0" eaLnBrk="1" fontAlgn="base" hangingPunct="1">
        <a:spcBef>
          <a:spcPct val="20000"/>
        </a:spcBef>
        <a:spcAft>
          <a:spcPct val="0"/>
        </a:spcAft>
        <a:buFont typeface="Arial" panose="020B0604020202020204" pitchFamily="34" charset="0"/>
        <a:buChar char="•"/>
        <a:defRPr sz="1400" kern="1200">
          <a:solidFill>
            <a:schemeClr val="tx1"/>
          </a:solidFill>
          <a:latin typeface="+mn-lt"/>
          <a:ea typeface="+mn-ea"/>
          <a:cs typeface="+mn-cs"/>
        </a:defRPr>
      </a:lvl1pPr>
      <a:lvl2pPr marL="540000" indent="-270000" algn="l" rtl="0" eaLnBrk="1" fontAlgn="base" hangingPunct="1">
        <a:spcBef>
          <a:spcPct val="20000"/>
        </a:spcBef>
        <a:spcAft>
          <a:spcPct val="0"/>
        </a:spcAft>
        <a:buFont typeface="Arial" panose="020B0604020202020204" pitchFamily="34" charset="0"/>
        <a:buChar char="-"/>
        <a:defRPr sz="1400" kern="1200">
          <a:solidFill>
            <a:schemeClr val="tx1"/>
          </a:solidFill>
          <a:latin typeface="+mn-lt"/>
          <a:ea typeface="+mn-ea"/>
          <a:cs typeface="+mn-cs"/>
        </a:defRPr>
      </a:lvl2pPr>
      <a:lvl3pPr marL="810000" indent="-270000" algn="l" rtl="0" eaLnBrk="1" fontAlgn="base" hangingPunct="1">
        <a:spcBef>
          <a:spcPct val="20000"/>
        </a:spcBef>
        <a:spcAft>
          <a:spcPct val="0"/>
        </a:spcAft>
        <a:buFont typeface="Arial" panose="020B0604020202020204" pitchFamily="34" charset="0"/>
        <a:buChar char="-"/>
        <a:defRPr sz="1400" kern="1200">
          <a:solidFill>
            <a:schemeClr val="tx1"/>
          </a:solidFill>
          <a:latin typeface="+mn-lt"/>
          <a:ea typeface="+mn-ea"/>
          <a:cs typeface="+mn-cs"/>
        </a:defRPr>
      </a:lvl3pPr>
      <a:lvl4pPr marL="1080000" indent="-270000" algn="l" rtl="0" eaLnBrk="1" fontAlgn="base" hangingPunct="1">
        <a:lnSpc>
          <a:spcPct val="100000"/>
        </a:lnSpc>
        <a:spcBef>
          <a:spcPts val="336"/>
        </a:spcBef>
        <a:spcAft>
          <a:spcPct val="0"/>
        </a:spcAft>
        <a:buFont typeface="Arial" panose="020B0604020202020204" pitchFamily="34" charset="0"/>
        <a:buChar char="-"/>
        <a:defRPr sz="1400" kern="1200">
          <a:solidFill>
            <a:schemeClr val="tx1"/>
          </a:solidFill>
          <a:latin typeface="+mn-lt"/>
          <a:ea typeface="+mn-ea"/>
          <a:cs typeface="+mn-cs"/>
        </a:defRPr>
      </a:lvl4pPr>
      <a:lvl5pPr marL="1350000" indent="-270000" algn="l" rtl="0" eaLnBrk="1" fontAlgn="base" hangingPunct="1">
        <a:lnSpc>
          <a:spcPct val="100000"/>
        </a:lnSpc>
        <a:spcBef>
          <a:spcPts val="336"/>
        </a:spcBef>
        <a:spcAft>
          <a:spcPct val="0"/>
        </a:spcAft>
        <a:buFont typeface="Arial" panose="020B0604020202020204" pitchFamily="34" charset="0"/>
        <a:buChar char="-"/>
        <a:defRPr sz="1400" kern="1200">
          <a:solidFill>
            <a:schemeClr val="tx1"/>
          </a:solidFill>
          <a:latin typeface="+mn-lt"/>
          <a:ea typeface="+mn-ea"/>
          <a:cs typeface="+mn-cs"/>
        </a:defRPr>
      </a:lvl5pPr>
      <a:lvl6pPr marL="1620000" indent="-270000" algn="l" defTabSz="914400" rtl="0" eaLnBrk="1" latinLnBrk="0" hangingPunct="1">
        <a:lnSpc>
          <a:spcPct val="100000"/>
        </a:lnSpc>
        <a:spcBef>
          <a:spcPts val="336"/>
        </a:spcBef>
        <a:buFont typeface="Arial" panose="020B0604020202020204" pitchFamily="34" charset="0"/>
        <a:buChar char="-"/>
        <a:defRPr sz="1400" kern="1200">
          <a:solidFill>
            <a:schemeClr val="tx1"/>
          </a:solidFill>
          <a:latin typeface="+mn-lt"/>
          <a:ea typeface="+mn-ea"/>
          <a:cs typeface="+mn-cs"/>
        </a:defRPr>
      </a:lvl6pPr>
      <a:lvl7pPr marL="1890000" indent="-270000" algn="l" defTabSz="914400" rtl="0" eaLnBrk="1" latinLnBrk="0" hangingPunct="1">
        <a:lnSpc>
          <a:spcPct val="100000"/>
        </a:lnSpc>
        <a:spcBef>
          <a:spcPts val="336"/>
        </a:spcBef>
        <a:buFont typeface="Arial" panose="020B0604020202020204" pitchFamily="34" charset="0"/>
        <a:buChar char="-"/>
        <a:defRPr sz="1400" kern="1200">
          <a:solidFill>
            <a:schemeClr val="tx1"/>
          </a:solidFill>
          <a:latin typeface="+mn-lt"/>
          <a:ea typeface="+mn-ea"/>
          <a:cs typeface="+mn-cs"/>
        </a:defRPr>
      </a:lvl7pPr>
      <a:lvl8pPr marL="2160000" indent="-270000" algn="l" defTabSz="914400" rtl="0" eaLnBrk="1" latinLnBrk="0" hangingPunct="1">
        <a:lnSpc>
          <a:spcPct val="100000"/>
        </a:lnSpc>
        <a:spcBef>
          <a:spcPts val="336"/>
        </a:spcBef>
        <a:buFont typeface="Arial" panose="020B0604020202020204" pitchFamily="34" charset="0"/>
        <a:buChar char="-"/>
        <a:defRPr sz="1400" kern="1200">
          <a:solidFill>
            <a:schemeClr val="tx1"/>
          </a:solidFill>
          <a:latin typeface="+mn-lt"/>
          <a:ea typeface="+mn-ea"/>
          <a:cs typeface="+mn-cs"/>
        </a:defRPr>
      </a:lvl8pPr>
      <a:lvl9pPr marL="2430000" indent="-270000" algn="l" defTabSz="914400" rtl="0" eaLnBrk="1" latinLnBrk="0" hangingPunct="1">
        <a:lnSpc>
          <a:spcPct val="100000"/>
        </a:lnSpc>
        <a:spcBef>
          <a:spcPts val="336"/>
        </a:spcBef>
        <a:buFont typeface="Arial" panose="020B0604020202020204" pitchFamily="34" charset="0"/>
        <a:buChar char="-"/>
        <a:defRPr sz="14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6588"/>
            <a:ext cx="60960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1524000" y="2987675"/>
            <a:ext cx="6096000" cy="354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noProof="0" dirty="0"/>
              <a:t>Klik om de opmaakprofielen van de </a:t>
            </a:r>
            <a:r>
              <a:rPr lang="nl-NL" noProof="0" dirty="0" err="1"/>
              <a:t>modeltekst</a:t>
            </a:r>
            <a:r>
              <a:rPr lang="nl-NL" noProof="0" dirty="0"/>
              <a:t>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a:p>
            <a:pPr lvl="5"/>
            <a:r>
              <a:rPr lang="nl-NL" noProof="0" dirty="0"/>
              <a:t>Zesde niveau</a:t>
            </a:r>
          </a:p>
          <a:p>
            <a:pPr lvl="6"/>
            <a:r>
              <a:rPr lang="nl-NL" noProof="0" dirty="0"/>
              <a:t>Zevende niveau</a:t>
            </a:r>
          </a:p>
          <a:p>
            <a:pPr lvl="7"/>
            <a:r>
              <a:rPr lang="nl-NL" noProof="0" dirty="0"/>
              <a:t>Achtste niveau</a:t>
            </a:r>
          </a:p>
          <a:p>
            <a:pPr lvl="8"/>
            <a:r>
              <a:rPr lang="nl-NL" noProof="0" dirty="0"/>
              <a:t>Negende niveau</a:t>
            </a:r>
          </a:p>
        </p:txBody>
      </p:sp>
      <p:sp>
        <p:nvSpPr>
          <p:cNvPr id="1028" name="Rectangle 4"/>
          <p:cNvSpPr>
            <a:spLocks noGrp="1" noChangeArrowheads="1"/>
          </p:cNvSpPr>
          <p:nvPr>
            <p:ph type="dt" sz="half" idx="2"/>
          </p:nvPr>
        </p:nvSpPr>
        <p:spPr bwMode="auto">
          <a:xfrm>
            <a:off x="0" y="863600"/>
            <a:ext cx="1524000"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ctr">
              <a:defRPr sz="1000">
                <a:solidFill>
                  <a:schemeClr val="accent2"/>
                </a:solidFill>
              </a:defRPr>
            </a:lvl1pPr>
          </a:lstStyle>
          <a:p>
            <a:r>
              <a:rPr lang="nl-NL">
                <a:solidFill>
                  <a:srgbClr val="CCCCCC"/>
                </a:solidFill>
              </a:rPr>
              <a:t>21 October 2013</a:t>
            </a:r>
          </a:p>
        </p:txBody>
      </p:sp>
      <p:sp>
        <p:nvSpPr>
          <p:cNvPr id="1029" name="Rectangle 5"/>
          <p:cNvSpPr>
            <a:spLocks noGrp="1" noChangeArrowheads="1"/>
          </p:cNvSpPr>
          <p:nvPr>
            <p:ph type="ftr" sz="quarter" idx="3"/>
          </p:nvPr>
        </p:nvSpPr>
        <p:spPr bwMode="auto">
          <a:xfrm>
            <a:off x="1524000" y="863600"/>
            <a:ext cx="6096000"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1000" b="1">
                <a:solidFill>
                  <a:schemeClr val="hlink"/>
                </a:solidFill>
              </a:defRPr>
            </a:lvl1pPr>
          </a:lstStyle>
          <a:p>
            <a:r>
              <a:rPr lang="nl-NL">
                <a:solidFill>
                  <a:srgbClr val="9C6186"/>
                </a:solidFill>
              </a:rPr>
              <a:t>Ontslag op staande voet</a:t>
            </a:r>
          </a:p>
        </p:txBody>
      </p:sp>
      <p:sp>
        <p:nvSpPr>
          <p:cNvPr id="1030" name="Rectangle 6"/>
          <p:cNvSpPr>
            <a:spLocks noGrp="1" noChangeArrowheads="1"/>
          </p:cNvSpPr>
          <p:nvPr>
            <p:ph type="sldNum" sz="quarter" idx="4"/>
          </p:nvPr>
        </p:nvSpPr>
        <p:spPr bwMode="auto">
          <a:xfrm>
            <a:off x="8201025" y="6480175"/>
            <a:ext cx="360363"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defRPr sz="1000" b="1">
                <a:solidFill>
                  <a:schemeClr val="tx2"/>
                </a:solidFill>
              </a:defRPr>
            </a:lvl1pPr>
          </a:lstStyle>
          <a:p>
            <a:fld id="{A46CB8E9-5EF0-4736-B2DB-097EB46EBB33}" type="slidenum">
              <a:rPr lang="nl-NL">
                <a:solidFill>
                  <a:srgbClr val="A50061"/>
                </a:solidFill>
              </a:rPr>
              <a:pPr/>
              <a:t>‹nr.›</a:t>
            </a:fld>
            <a:endParaRPr lang="nl-NL">
              <a:solidFill>
                <a:srgbClr val="A50061"/>
              </a:solidFill>
            </a:endParaRPr>
          </a:p>
        </p:txBody>
      </p:sp>
      <p:sp>
        <p:nvSpPr>
          <p:cNvPr id="1032" name="Rectangle 8"/>
          <p:cNvSpPr>
            <a:spLocks noChangeArrowheads="1"/>
          </p:cNvSpPr>
          <p:nvPr/>
        </p:nvSpPr>
        <p:spPr bwMode="auto">
          <a:xfrm>
            <a:off x="0" y="1079500"/>
            <a:ext cx="1524000" cy="5397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1033" name="Rectangle 9"/>
          <p:cNvSpPr>
            <a:spLocks noChangeArrowheads="1"/>
          </p:cNvSpPr>
          <p:nvPr/>
        </p:nvSpPr>
        <p:spPr bwMode="auto">
          <a:xfrm>
            <a:off x="1524000" y="1079500"/>
            <a:ext cx="1524000" cy="539750"/>
          </a:xfrm>
          <a:prstGeom prst="rect">
            <a:avLst/>
          </a:prstGeom>
          <a:solidFill>
            <a:srgbClr val="C1C1C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1034" name="Rectangle 10"/>
          <p:cNvSpPr>
            <a:spLocks noChangeArrowheads="1"/>
          </p:cNvSpPr>
          <p:nvPr/>
        </p:nvSpPr>
        <p:spPr bwMode="auto">
          <a:xfrm>
            <a:off x="3048000" y="1079500"/>
            <a:ext cx="3048000" cy="53975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sp>
        <p:nvSpPr>
          <p:cNvPr id="1035" name="Rectangle 11"/>
          <p:cNvSpPr>
            <a:spLocks noChangeArrowheads="1"/>
          </p:cNvSpPr>
          <p:nvPr/>
        </p:nvSpPr>
        <p:spPr bwMode="auto">
          <a:xfrm>
            <a:off x="6096000" y="1079500"/>
            <a:ext cx="3048000" cy="53975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solidFill>
                <a:srgbClr val="000000"/>
              </a:solidFill>
            </a:endParaRPr>
          </a:p>
        </p:txBody>
      </p:sp>
      <p:pic>
        <p:nvPicPr>
          <p:cNvPr id="1038" name="Picture 14" descr="A_110364-01-PPT_RvR_DEF_Formaten_300-dpi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0413" y="1079500"/>
            <a:ext cx="3048000" cy="539750"/>
          </a:xfrm>
          <a:prstGeom prst="rect">
            <a:avLst/>
          </a:prstGeom>
          <a:noFill/>
          <a:extLst>
            <a:ext uri="{909E8E84-426E-40DD-AFC4-6F175D3DCCD1}">
              <a14:hiddenFill xmlns:a14="http://schemas.microsoft.com/office/drawing/2010/main">
                <a:solidFill>
                  <a:srgbClr val="FFFFFF"/>
                </a:solidFill>
              </a14:hiddenFill>
            </a:ext>
          </a:extLst>
        </p:spPr>
      </p:pic>
      <p:pic>
        <p:nvPicPr>
          <p:cNvPr id="2" name="iLogo"/>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866001" y="539801"/>
            <a:ext cx="993600" cy="475399"/>
          </a:xfrm>
          <a:prstGeom prst="rect">
            <a:avLst/>
          </a:prstGeom>
        </p:spPr>
      </p:pic>
    </p:spTree>
    <p:extLst>
      <p:ext uri="{BB962C8B-B14F-4D97-AF65-F5344CB8AC3E}">
        <p14:creationId xmlns:p14="http://schemas.microsoft.com/office/powerpoint/2010/main" val="148529207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Lst>
  <p:hf hdr="0" ftr="0" dt="0"/>
  <p:txStyles>
    <p:titleStyle>
      <a:lvl1pPr algn="l" rtl="0" eaLnBrk="1" fontAlgn="base" hangingPunct="1">
        <a:spcBef>
          <a:spcPct val="0"/>
        </a:spcBef>
        <a:spcAft>
          <a:spcPct val="0"/>
        </a:spcAft>
        <a:defRPr sz="2200" b="1" kern="1200">
          <a:solidFill>
            <a:schemeClr val="tx2"/>
          </a:solidFill>
          <a:latin typeface="+mj-lt"/>
          <a:ea typeface="+mj-ea"/>
          <a:cs typeface="+mj-cs"/>
        </a:defRPr>
      </a:lvl1pPr>
      <a:lvl2pPr algn="l" rtl="0" eaLnBrk="1" fontAlgn="base" hangingPunct="1">
        <a:spcBef>
          <a:spcPct val="0"/>
        </a:spcBef>
        <a:spcAft>
          <a:spcPct val="0"/>
        </a:spcAft>
        <a:defRPr sz="2200" b="1">
          <a:solidFill>
            <a:schemeClr val="tx2"/>
          </a:solidFill>
          <a:latin typeface="Arial" panose="020B0604020202020204" pitchFamily="34" charset="0"/>
        </a:defRPr>
      </a:lvl2pPr>
      <a:lvl3pPr algn="l" rtl="0" eaLnBrk="1" fontAlgn="base" hangingPunct="1">
        <a:spcBef>
          <a:spcPct val="0"/>
        </a:spcBef>
        <a:spcAft>
          <a:spcPct val="0"/>
        </a:spcAft>
        <a:defRPr sz="2200" b="1">
          <a:solidFill>
            <a:schemeClr val="tx2"/>
          </a:solidFill>
          <a:latin typeface="Arial" panose="020B0604020202020204" pitchFamily="34" charset="0"/>
        </a:defRPr>
      </a:lvl3pPr>
      <a:lvl4pPr algn="l" rtl="0" eaLnBrk="1" fontAlgn="base" hangingPunct="1">
        <a:spcBef>
          <a:spcPct val="0"/>
        </a:spcBef>
        <a:spcAft>
          <a:spcPct val="0"/>
        </a:spcAft>
        <a:defRPr sz="2200" b="1">
          <a:solidFill>
            <a:schemeClr val="tx2"/>
          </a:solidFill>
          <a:latin typeface="Arial" panose="020B0604020202020204" pitchFamily="34" charset="0"/>
        </a:defRPr>
      </a:lvl4pPr>
      <a:lvl5pPr algn="l" rtl="0" eaLnBrk="1" fontAlgn="base" hangingPunct="1">
        <a:spcBef>
          <a:spcPct val="0"/>
        </a:spcBef>
        <a:spcAft>
          <a:spcPct val="0"/>
        </a:spcAft>
        <a:defRPr sz="2200" b="1">
          <a:solidFill>
            <a:schemeClr val="tx2"/>
          </a:solidFill>
          <a:latin typeface="Arial" panose="020B0604020202020204" pitchFamily="34" charset="0"/>
        </a:defRPr>
      </a:lvl5pPr>
      <a:lvl6pPr marL="457200" algn="l" rtl="0" eaLnBrk="1" fontAlgn="base" hangingPunct="1">
        <a:spcBef>
          <a:spcPct val="0"/>
        </a:spcBef>
        <a:spcAft>
          <a:spcPct val="0"/>
        </a:spcAft>
        <a:defRPr sz="2200" b="1">
          <a:solidFill>
            <a:schemeClr val="tx2"/>
          </a:solidFill>
          <a:latin typeface="Arial" panose="020B0604020202020204" pitchFamily="34" charset="0"/>
        </a:defRPr>
      </a:lvl6pPr>
      <a:lvl7pPr marL="914400" algn="l" rtl="0" eaLnBrk="1" fontAlgn="base" hangingPunct="1">
        <a:spcBef>
          <a:spcPct val="0"/>
        </a:spcBef>
        <a:spcAft>
          <a:spcPct val="0"/>
        </a:spcAft>
        <a:defRPr sz="2200" b="1">
          <a:solidFill>
            <a:schemeClr val="tx2"/>
          </a:solidFill>
          <a:latin typeface="Arial" panose="020B0604020202020204" pitchFamily="34" charset="0"/>
        </a:defRPr>
      </a:lvl7pPr>
      <a:lvl8pPr marL="1371600" algn="l" rtl="0" eaLnBrk="1" fontAlgn="base" hangingPunct="1">
        <a:spcBef>
          <a:spcPct val="0"/>
        </a:spcBef>
        <a:spcAft>
          <a:spcPct val="0"/>
        </a:spcAft>
        <a:defRPr sz="2200" b="1">
          <a:solidFill>
            <a:schemeClr val="tx2"/>
          </a:solidFill>
          <a:latin typeface="Arial" panose="020B0604020202020204" pitchFamily="34" charset="0"/>
        </a:defRPr>
      </a:lvl8pPr>
      <a:lvl9pPr marL="1828800" algn="l" rtl="0" eaLnBrk="1" fontAlgn="base" hangingPunct="1">
        <a:spcBef>
          <a:spcPct val="0"/>
        </a:spcBef>
        <a:spcAft>
          <a:spcPct val="0"/>
        </a:spcAft>
        <a:defRPr sz="2200" b="1">
          <a:solidFill>
            <a:schemeClr val="tx2"/>
          </a:solidFill>
          <a:latin typeface="Arial" panose="020B0604020202020204" pitchFamily="34" charset="0"/>
        </a:defRPr>
      </a:lvl9pPr>
    </p:titleStyle>
    <p:bodyStyle>
      <a:lvl1pPr marL="270000" indent="-270000" algn="l"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n-ea"/>
          <a:cs typeface="+mn-cs"/>
        </a:defRPr>
      </a:lvl1pPr>
      <a:lvl2pPr marL="54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81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08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4pPr>
      <a:lvl5pPr marL="135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5pPr>
      <a:lvl6pPr marL="162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6pPr>
      <a:lvl7pPr marL="189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7pPr>
      <a:lvl8pPr marL="216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8pPr>
      <a:lvl9pPr marL="243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55776" y="3789040"/>
            <a:ext cx="5087888" cy="432048"/>
          </a:xfrm>
        </p:spPr>
        <p:txBody>
          <a:bodyPr/>
          <a:lstStyle/>
          <a:p>
            <a:br>
              <a:rPr lang="nl-NL" sz="2000" b="0" i="1" noProof="1">
                <a:solidFill>
                  <a:schemeClr val="tx1"/>
                </a:solidFill>
                <a:latin typeface="Helvetica Neue" charset="0"/>
                <a:ea typeface="ＭＳ Ｐゴシック" charset="0"/>
                <a:cs typeface="ＭＳ Ｐゴシック" charset="0"/>
              </a:rPr>
            </a:br>
            <a:br>
              <a:rPr lang="nl-NL" sz="2000" b="0" i="1" noProof="1">
                <a:solidFill>
                  <a:schemeClr val="tx1"/>
                </a:solidFill>
                <a:latin typeface="Helvetica Neue" charset="0"/>
                <a:ea typeface="ＭＳ Ｐゴシック" charset="0"/>
                <a:cs typeface="ＭＳ Ｐゴシック" charset="0"/>
              </a:rPr>
            </a:br>
            <a:br>
              <a:rPr lang="nl-NL" sz="2000" b="0" i="1" noProof="1">
                <a:solidFill>
                  <a:schemeClr val="tx1"/>
                </a:solidFill>
                <a:latin typeface="Helvetica Neue" charset="0"/>
                <a:ea typeface="ＭＳ Ｐゴシック" charset="0"/>
                <a:cs typeface="ＭＳ Ｐゴシック" charset="0"/>
              </a:rPr>
            </a:br>
            <a:br>
              <a:rPr lang="nl-NL" sz="2000" b="0" i="1" noProof="1">
                <a:solidFill>
                  <a:schemeClr val="tx1"/>
                </a:solidFill>
                <a:latin typeface="Helvetica Neue" charset="0"/>
                <a:ea typeface="ＭＳ Ｐゴシック" charset="0"/>
                <a:cs typeface="ＭＳ Ｐゴシック" charset="0"/>
              </a:rPr>
            </a:br>
            <a:br>
              <a:rPr lang="nl-NL" sz="2000" b="0" i="1" noProof="1">
                <a:solidFill>
                  <a:schemeClr val="tx1"/>
                </a:solidFill>
                <a:latin typeface="Helvetica Neue" charset="0"/>
                <a:ea typeface="ＭＳ Ｐゴシック" charset="0"/>
                <a:cs typeface="ＭＳ Ｐゴシック" charset="0"/>
              </a:rPr>
            </a:br>
            <a:r>
              <a:rPr lang="nl-NL" sz="2800" b="0" i="1" noProof="1">
                <a:solidFill>
                  <a:schemeClr val="tx1"/>
                </a:solidFill>
                <a:latin typeface="Helvetica Neue" charset="0"/>
                <a:ea typeface="ＭＳ Ｐゴシック" charset="0"/>
                <a:cs typeface="ＭＳ Ｐゴシック" charset="0"/>
              </a:rPr>
              <a:t>mr. C.J. (Karin) Frikkee, </a:t>
            </a:r>
            <a:br>
              <a:rPr lang="nl-NL" sz="2800" b="0" i="1" noProof="1">
                <a:solidFill>
                  <a:schemeClr val="tx1"/>
                </a:solidFill>
                <a:latin typeface="Helvetica Neue" charset="0"/>
                <a:ea typeface="ＭＳ Ｐゴシック" charset="0"/>
                <a:cs typeface="ＭＳ Ｐゴシック" charset="0"/>
              </a:rPr>
            </a:br>
            <a:r>
              <a:rPr lang="nl-NL" sz="2800" b="0" i="1" noProof="1">
                <a:solidFill>
                  <a:schemeClr val="tx1"/>
                </a:solidFill>
                <a:latin typeface="Helvetica Neue" charset="0"/>
                <a:ea typeface="ＭＳ Ｐゴシック" charset="0"/>
                <a:cs typeface="ＭＳ Ｐゴシック" charset="0"/>
              </a:rPr>
              <a:t>raadsheer hof Den Haag</a:t>
            </a:r>
            <a:endParaRPr lang="nl-NL" sz="2800" noProof="1">
              <a:latin typeface="Helvetica Neue" charset="0"/>
              <a:ea typeface="ＭＳ Ｐゴシック" charset="0"/>
              <a:cs typeface="ＭＳ Ｐゴシック" charset="0"/>
            </a:endParaRPr>
          </a:p>
        </p:txBody>
      </p:sp>
      <p:sp>
        <p:nvSpPr>
          <p:cNvPr id="3" name="Ondertitel 2"/>
          <p:cNvSpPr>
            <a:spLocks noGrp="1"/>
          </p:cNvSpPr>
          <p:nvPr>
            <p:ph type="subTitle" idx="1"/>
          </p:nvPr>
        </p:nvSpPr>
        <p:spPr>
          <a:xfrm>
            <a:off x="611560" y="4221088"/>
            <a:ext cx="7320136" cy="2564904"/>
          </a:xfrm>
        </p:spPr>
        <p:txBody>
          <a:bodyPr/>
          <a:lstStyle/>
          <a:p>
            <a:pPr algn="ctr"/>
            <a:r>
              <a:rPr lang="nl-NL" sz="2800" noProof="1">
                <a:solidFill>
                  <a:schemeClr val="tx2"/>
                </a:solidFill>
                <a:latin typeface="Helvetica Neue" charset="0"/>
                <a:ea typeface="ＭＳ Ｐゴシック" charset="0"/>
                <a:cs typeface="ＭＳ Ｐゴシック" charset="0"/>
              </a:rPr>
              <a:t>VRAA 3 februari 2022</a:t>
            </a:r>
            <a:br>
              <a:rPr lang="nl-NL" sz="2800" noProof="1">
                <a:solidFill>
                  <a:schemeClr val="tx2"/>
                </a:solidFill>
                <a:latin typeface="Helvetica Neue" charset="0"/>
                <a:ea typeface="ＭＳ Ｐゴシック" charset="0"/>
                <a:cs typeface="ＭＳ Ｐゴシック" charset="0"/>
              </a:rPr>
            </a:br>
            <a:r>
              <a:rPr lang="nl-NL" sz="2800" noProof="1">
                <a:solidFill>
                  <a:schemeClr val="tx2"/>
                </a:solidFill>
                <a:latin typeface="Helvetica Neue" charset="0"/>
                <a:ea typeface="ＭＳ Ｐゴシック" charset="0"/>
                <a:cs typeface="ＭＳ Ｐゴシック" charset="0"/>
              </a:rPr>
              <a:t>Procederen in arbeidszaken in hoger beroep</a:t>
            </a:r>
            <a:endParaRPr lang="nl-NL" sz="2800" noProof="1">
              <a:solidFill>
                <a:srgbClr val="C00000"/>
              </a:solidFill>
              <a:latin typeface="Helvetica Neue" charset="0"/>
              <a:ea typeface="ＭＳ Ｐゴシック" charset="0"/>
              <a:cs typeface="ＭＳ Ｐゴシック" charset="0"/>
            </a:endParaRPr>
          </a:p>
        </p:txBody>
      </p:sp>
      <p:sp>
        <p:nvSpPr>
          <p:cNvPr id="4" name="Tijdelijke aanduiding voor dianummer 3"/>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E5470B6A-C6FC-4660-AC7F-F18C1CF98F7C}"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65513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55576" y="332656"/>
            <a:ext cx="6744072" cy="669925"/>
          </a:xfrm>
        </p:spPr>
        <p:txBody>
          <a:bodyPr/>
          <a:lstStyle/>
          <a:p>
            <a:r>
              <a:rPr lang="nl-NL" sz="3600" dirty="0"/>
              <a:t>Tussenbeschikking of vonnis</a:t>
            </a:r>
          </a:p>
        </p:txBody>
      </p:sp>
      <p:sp>
        <p:nvSpPr>
          <p:cNvPr id="4099" name="Rectangle 3"/>
          <p:cNvSpPr>
            <a:spLocks noGrp="1" noChangeArrowheads="1"/>
          </p:cNvSpPr>
          <p:nvPr>
            <p:ph type="body" idx="1"/>
          </p:nvPr>
        </p:nvSpPr>
        <p:spPr>
          <a:xfrm>
            <a:off x="599220" y="1556792"/>
            <a:ext cx="7704856" cy="3959226"/>
          </a:xfrm>
        </p:spPr>
        <p:txBody>
          <a:bodyPr/>
          <a:lstStyle/>
          <a:p>
            <a:pPr>
              <a:lnSpc>
                <a:spcPct val="80000"/>
              </a:lnSpc>
              <a:defRPr/>
            </a:pPr>
            <a:endParaRPr lang="nl-NL" altLang="nl-NL" sz="2000" dirty="0"/>
          </a:p>
          <a:p>
            <a:pPr>
              <a:lnSpc>
                <a:spcPct val="80000"/>
              </a:lnSpc>
              <a:defRPr/>
            </a:pPr>
            <a:r>
              <a:rPr lang="nl-NL" altLang="nl-NL" sz="2800" kern="0" dirty="0">
                <a:solidFill>
                  <a:srgbClr val="000000"/>
                </a:solidFill>
                <a:latin typeface="+mj-lt"/>
                <a:cs typeface="Arial"/>
              </a:rPr>
              <a:t>Hoger beroep van tussenbeschikking of tussenvonnis tegelijk met eindbeschikking (tenzij verlof is verleend door de rechter in eerste aanleg)</a:t>
            </a:r>
            <a:br>
              <a:rPr lang="nl-NL" altLang="nl-NL" sz="2800" kern="0" dirty="0">
                <a:solidFill>
                  <a:srgbClr val="000000"/>
                </a:solidFill>
                <a:latin typeface="+mj-lt"/>
                <a:cs typeface="Arial"/>
              </a:rPr>
            </a:b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Let op bij deelbeschikking of deelvonnis=</a:t>
            </a:r>
            <a:br>
              <a:rPr lang="nl-NL" altLang="nl-NL" sz="2800" kern="0" dirty="0">
                <a:solidFill>
                  <a:srgbClr val="000000"/>
                </a:solidFill>
                <a:latin typeface="+mj-lt"/>
                <a:cs typeface="Arial"/>
              </a:rPr>
            </a:br>
            <a:r>
              <a:rPr lang="nl-NL" altLang="nl-NL" sz="2800" kern="0" dirty="0">
                <a:solidFill>
                  <a:srgbClr val="000000"/>
                </a:solidFill>
                <a:latin typeface="+mj-lt"/>
                <a:cs typeface="Arial"/>
              </a:rPr>
              <a:t>als in het dictum een einde wordt gemaakt aan (een deel van) het verzochte /gevorderde, dan niet wachten maar binnen de beroepstermijn hoger beroep instellen</a:t>
            </a:r>
          </a:p>
          <a:p>
            <a:pPr lvl="1">
              <a:lnSpc>
                <a:spcPct val="80000"/>
              </a:lnSpc>
              <a:defRPr/>
            </a:pPr>
            <a:r>
              <a:rPr lang="nl-NL" altLang="nl-NL" sz="2400" kern="0" dirty="0">
                <a:solidFill>
                  <a:srgbClr val="000000"/>
                </a:solidFill>
                <a:latin typeface="+mj-lt"/>
                <a:cs typeface="Arial"/>
              </a:rPr>
              <a:t>Bijvoorbeeld: a) verklaart voor recht dat </a:t>
            </a:r>
            <a:r>
              <a:rPr lang="nl-NL" altLang="nl-NL" sz="2400" kern="0" dirty="0" err="1">
                <a:solidFill>
                  <a:srgbClr val="000000"/>
                </a:solidFill>
                <a:latin typeface="+mj-lt"/>
                <a:cs typeface="Arial"/>
              </a:rPr>
              <a:t>arbeidsovk</a:t>
            </a:r>
            <a:r>
              <a:rPr lang="nl-NL" altLang="nl-NL" sz="2400" kern="0" dirty="0">
                <a:solidFill>
                  <a:srgbClr val="000000"/>
                </a:solidFill>
                <a:latin typeface="+mj-lt"/>
                <a:cs typeface="Arial"/>
              </a:rPr>
              <a:t> is overgegaan in </a:t>
            </a:r>
            <a:r>
              <a:rPr lang="nl-NL" altLang="nl-NL" sz="2400" kern="0" dirty="0" err="1">
                <a:solidFill>
                  <a:srgbClr val="000000"/>
                </a:solidFill>
                <a:latin typeface="+mj-lt"/>
                <a:cs typeface="Arial"/>
              </a:rPr>
              <a:t>arbeidsovk</a:t>
            </a:r>
            <a:r>
              <a:rPr lang="nl-NL" altLang="nl-NL" sz="2400" kern="0" dirty="0">
                <a:solidFill>
                  <a:srgbClr val="000000"/>
                </a:solidFill>
                <a:latin typeface="+mj-lt"/>
                <a:cs typeface="Arial"/>
              </a:rPr>
              <a:t> voor onbepaalde tijd en b) houdt beslissing over hoogte loon aan (aktes)</a:t>
            </a:r>
          </a:p>
          <a:p>
            <a:pPr>
              <a:lnSpc>
                <a:spcPct val="80000"/>
              </a:lnSpc>
              <a:defRPr/>
            </a:pPr>
            <a:endParaRPr lang="nl-NL" altLang="nl-NL" sz="2800" kern="0" dirty="0">
              <a:solidFill>
                <a:srgbClr val="000000"/>
              </a:solidFill>
              <a:latin typeface="+mj-lt"/>
              <a:cs typeface="Arial"/>
            </a:endParaRPr>
          </a:p>
          <a:p>
            <a:pPr marL="0" indent="0">
              <a:lnSpc>
                <a:spcPct val="80000"/>
              </a:lnSpc>
              <a:buNone/>
              <a:defRPr/>
            </a:pPr>
            <a:endParaRPr lang="nl-NL" altLang="nl-NL" sz="2800" kern="0" dirty="0">
              <a:solidFill>
                <a:srgbClr val="000000"/>
              </a:solidFill>
              <a:latin typeface="+mj-lt"/>
              <a:cs typeface="Arial"/>
            </a:endParaRPr>
          </a:p>
          <a:p>
            <a:pPr>
              <a:lnSpc>
                <a:spcPct val="80000"/>
              </a:lnSpc>
              <a:defRPr/>
            </a:pPr>
            <a:endParaRPr lang="nl-NL" altLang="nl-NL" sz="2800" kern="0" dirty="0">
              <a:solidFill>
                <a:srgbClr val="000000"/>
              </a:solidFill>
              <a:latin typeface="+mj-lt"/>
              <a:cs typeface="Arial"/>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2180719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55576" y="332656"/>
            <a:ext cx="6744072" cy="669925"/>
          </a:xfrm>
        </p:spPr>
        <p:txBody>
          <a:bodyPr/>
          <a:lstStyle/>
          <a:p>
            <a:r>
              <a:rPr lang="nl-NL" sz="3600" dirty="0"/>
              <a:t>Tussenbeschikking of vonnis</a:t>
            </a:r>
          </a:p>
        </p:txBody>
      </p:sp>
      <p:sp>
        <p:nvSpPr>
          <p:cNvPr id="4099" name="Rectangle 3"/>
          <p:cNvSpPr>
            <a:spLocks noGrp="1" noChangeArrowheads="1"/>
          </p:cNvSpPr>
          <p:nvPr>
            <p:ph type="body" idx="1"/>
          </p:nvPr>
        </p:nvSpPr>
        <p:spPr>
          <a:xfrm>
            <a:off x="323528" y="1556792"/>
            <a:ext cx="8424936" cy="3959226"/>
          </a:xfrm>
        </p:spPr>
        <p:txBody>
          <a:bodyPr/>
          <a:lstStyle/>
          <a:p>
            <a:pPr>
              <a:lnSpc>
                <a:spcPct val="80000"/>
              </a:lnSpc>
              <a:defRPr/>
            </a:pPr>
            <a:endParaRPr lang="nl-NL" altLang="nl-NL" sz="2000" dirty="0"/>
          </a:p>
          <a:p>
            <a:pPr>
              <a:lnSpc>
                <a:spcPct val="80000"/>
              </a:lnSpc>
              <a:defRPr/>
            </a:pPr>
            <a:r>
              <a:rPr lang="nl-NL" altLang="nl-NL" sz="2800" kern="0" dirty="0">
                <a:solidFill>
                  <a:srgbClr val="000000"/>
                </a:solidFill>
                <a:latin typeface="+mj-lt"/>
                <a:cs typeface="Arial"/>
              </a:rPr>
              <a:t>HR 24-9-1993, </a:t>
            </a:r>
            <a:r>
              <a:rPr lang="nl-NL" altLang="nl-NL" sz="2000" kern="0" dirty="0">
                <a:solidFill>
                  <a:srgbClr val="000000"/>
                </a:solidFill>
                <a:latin typeface="+mj-lt"/>
                <a:cs typeface="Arial"/>
              </a:rPr>
              <a:t>HR:1993:ZC1073</a:t>
            </a:r>
          </a:p>
          <a:p>
            <a:pPr>
              <a:lnSpc>
                <a:spcPct val="80000"/>
              </a:lnSpc>
              <a:defRPr/>
            </a:pPr>
            <a:r>
              <a:rPr lang="nl-NL" altLang="nl-NL" sz="2800" kern="0" dirty="0">
                <a:solidFill>
                  <a:srgbClr val="000000"/>
                </a:solidFill>
                <a:latin typeface="+mj-lt"/>
                <a:cs typeface="Arial"/>
              </a:rPr>
              <a:t>uit art. 337 lid 2 Rv volgt dat van een tussenvonnis – voor zover dat geen eindvonnis is door een uitdrukkelijk dictum – hoger beroep ook kan worden ingesteld tegelijk met hoger beroep tegen later tussenvonnis of eindvonnis</a:t>
            </a:r>
          </a:p>
          <a:p>
            <a:pPr>
              <a:lnSpc>
                <a:spcPct val="80000"/>
              </a:lnSpc>
              <a:defRPr/>
            </a:pPr>
            <a:r>
              <a:rPr lang="nl-NL" altLang="nl-NL" sz="2800" kern="0" dirty="0">
                <a:solidFill>
                  <a:srgbClr val="000000"/>
                </a:solidFill>
                <a:latin typeface="+mj-lt"/>
                <a:cs typeface="Arial"/>
              </a:rPr>
              <a:t>de wederpartij van appellant kan wachten met (incidenteel) beroep</a:t>
            </a:r>
          </a:p>
          <a:p>
            <a:pPr>
              <a:lnSpc>
                <a:spcPct val="80000"/>
              </a:lnSpc>
              <a:defRPr/>
            </a:pPr>
            <a:r>
              <a:rPr lang="nl-NL" altLang="nl-NL" sz="2800" kern="0" dirty="0">
                <a:solidFill>
                  <a:srgbClr val="000000"/>
                </a:solidFill>
                <a:latin typeface="+mj-lt"/>
                <a:cs typeface="Arial"/>
              </a:rPr>
              <a:t>er is maar </a:t>
            </a:r>
            <a:r>
              <a:rPr lang="nl-NL" altLang="nl-NL" sz="2800" u="sng" kern="0" dirty="0">
                <a:solidFill>
                  <a:srgbClr val="000000"/>
                </a:solidFill>
                <a:latin typeface="+mj-lt"/>
                <a:cs typeface="Arial"/>
              </a:rPr>
              <a:t>eenmaal</a:t>
            </a:r>
            <a:r>
              <a:rPr lang="nl-NL" altLang="nl-NL" sz="2800" kern="0" dirty="0">
                <a:solidFill>
                  <a:srgbClr val="000000"/>
                </a:solidFill>
                <a:latin typeface="+mj-lt"/>
                <a:cs typeface="Arial"/>
              </a:rPr>
              <a:t> beroep mogelijk van tussenvonnis; degene die dadelijk tegen tussenvonnis in beroep gaat mag niet later nog meer bezwaren tegen dat vonnis aanvoeren </a:t>
            </a:r>
          </a:p>
          <a:p>
            <a:pPr>
              <a:lnSpc>
                <a:spcPct val="80000"/>
              </a:lnSpc>
              <a:defRPr/>
            </a:pPr>
            <a:endParaRPr lang="nl-NL" altLang="nl-NL" sz="2800" kern="0" dirty="0">
              <a:solidFill>
                <a:srgbClr val="000000"/>
              </a:solidFill>
              <a:latin typeface="+mj-lt"/>
              <a:cs typeface="Arial"/>
            </a:endParaRPr>
          </a:p>
          <a:p>
            <a:pPr>
              <a:lnSpc>
                <a:spcPct val="80000"/>
              </a:lnSpc>
              <a:defRPr/>
            </a:pPr>
            <a:endParaRPr lang="nl-NL" altLang="nl-NL" sz="2800" kern="0" dirty="0">
              <a:solidFill>
                <a:srgbClr val="000000"/>
              </a:solidFill>
              <a:latin typeface="+mj-lt"/>
              <a:cs typeface="Arial"/>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11</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3857960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31640" y="205461"/>
            <a:ext cx="6600056" cy="669925"/>
          </a:xfrm>
        </p:spPr>
        <p:txBody>
          <a:bodyPr/>
          <a:lstStyle/>
          <a:p>
            <a:r>
              <a:rPr lang="nl-NL" sz="3600" dirty="0"/>
              <a:t>Max lengte processtukken (1)</a:t>
            </a:r>
          </a:p>
        </p:txBody>
      </p:sp>
      <p:sp>
        <p:nvSpPr>
          <p:cNvPr id="3" name="Tijdelijke aanduiding voor inhoud 2"/>
          <p:cNvSpPr>
            <a:spLocks noGrp="1"/>
          </p:cNvSpPr>
          <p:nvPr>
            <p:ph idx="1"/>
          </p:nvPr>
        </p:nvSpPr>
        <p:spPr>
          <a:xfrm>
            <a:off x="395536" y="1772816"/>
            <a:ext cx="8568952" cy="3548063"/>
          </a:xfrm>
        </p:spPr>
        <p:txBody>
          <a:bodyPr/>
          <a:lstStyle/>
          <a:p>
            <a:r>
              <a:rPr lang="nl-NL" sz="2800" dirty="0"/>
              <a:t>Wijziging procesreglement 1.4.2021: </a:t>
            </a:r>
          </a:p>
          <a:p>
            <a:r>
              <a:rPr lang="nl-NL" sz="2800" dirty="0"/>
              <a:t>memorie van grieven/antwoord: 25 pagina’s</a:t>
            </a:r>
          </a:p>
          <a:p>
            <a:r>
              <a:rPr lang="nl-NL" sz="2800" dirty="0" err="1"/>
              <a:t>mvg</a:t>
            </a:r>
            <a:r>
              <a:rPr lang="nl-NL" sz="2800" dirty="0"/>
              <a:t>/</a:t>
            </a:r>
            <a:r>
              <a:rPr lang="nl-NL" sz="2800" dirty="0" err="1"/>
              <a:t>mva</a:t>
            </a:r>
            <a:r>
              <a:rPr lang="nl-NL" sz="2800" dirty="0"/>
              <a:t> in incidenteel hoger beroep: 15</a:t>
            </a:r>
          </a:p>
          <a:p>
            <a:r>
              <a:rPr lang="nl-NL" sz="2800" dirty="0"/>
              <a:t>overige memories en akten: 15</a:t>
            </a:r>
          </a:p>
          <a:p>
            <a:r>
              <a:rPr lang="nl-NL" sz="2800" dirty="0"/>
              <a:t>beroepschrift/verweerschrift: 25</a:t>
            </a:r>
          </a:p>
          <a:p>
            <a:r>
              <a:rPr lang="nl-NL" sz="2800" dirty="0"/>
              <a:t>beroepschrift/verweerschrift incidenteel hoger beroep: 15</a:t>
            </a:r>
          </a:p>
          <a:p>
            <a:r>
              <a:rPr lang="nl-NL" sz="2800" dirty="0"/>
              <a:t>overige stukken in verzoekschriftprocedures: 15</a:t>
            </a:r>
          </a:p>
          <a:p>
            <a:r>
              <a:rPr lang="nl-NL" sz="2800" dirty="0" err="1"/>
              <a:t>zonodig</a:t>
            </a:r>
            <a:r>
              <a:rPr lang="nl-NL" sz="2800" dirty="0"/>
              <a:t> verzoek om uitbreiding aantal p’s!</a:t>
            </a:r>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12</a:t>
            </a:fld>
            <a:endParaRPr lang="nl-NL">
              <a:solidFill>
                <a:srgbClr val="A50061"/>
              </a:solidFill>
            </a:endParaRPr>
          </a:p>
        </p:txBody>
      </p:sp>
    </p:spTree>
    <p:extLst>
      <p:ext uri="{BB962C8B-B14F-4D97-AF65-F5344CB8AC3E}">
        <p14:creationId xmlns:p14="http://schemas.microsoft.com/office/powerpoint/2010/main" val="2306872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31640" y="205461"/>
            <a:ext cx="6600056" cy="669925"/>
          </a:xfrm>
        </p:spPr>
        <p:txBody>
          <a:bodyPr/>
          <a:lstStyle/>
          <a:p>
            <a:r>
              <a:rPr lang="nl-NL" sz="3600" dirty="0"/>
              <a:t>Max lengte processtukken (2)</a:t>
            </a:r>
          </a:p>
        </p:txBody>
      </p:sp>
      <p:sp>
        <p:nvSpPr>
          <p:cNvPr id="3" name="Tijdelijke aanduiding voor inhoud 2"/>
          <p:cNvSpPr>
            <a:spLocks noGrp="1"/>
          </p:cNvSpPr>
          <p:nvPr>
            <p:ph idx="1"/>
          </p:nvPr>
        </p:nvSpPr>
        <p:spPr>
          <a:xfrm>
            <a:off x="395536" y="1772816"/>
            <a:ext cx="8496944" cy="3548063"/>
          </a:xfrm>
        </p:spPr>
        <p:txBody>
          <a:bodyPr/>
          <a:lstStyle/>
          <a:p>
            <a:r>
              <a:rPr lang="nl-NL" sz="2800" dirty="0"/>
              <a:t>Rechtbank Den Haag 11-6-2021, </a:t>
            </a:r>
            <a:r>
              <a:rPr lang="nl-NL" sz="2000" dirty="0"/>
              <a:t>RBDHA:2021:5927 </a:t>
            </a:r>
          </a:p>
          <a:p>
            <a:r>
              <a:rPr lang="nl-NL" sz="2800" dirty="0"/>
              <a:t>kort geding, prejudiciële vragen aan HR</a:t>
            </a:r>
          </a:p>
          <a:p>
            <a:r>
              <a:rPr lang="nl-NL" sz="2800" dirty="0"/>
              <a:t>afwijzing vordering opschorten van de nieuwe regels in afwachting van oordeel HR</a:t>
            </a:r>
          </a:p>
          <a:p>
            <a:r>
              <a:rPr lang="nl-NL" sz="2800" dirty="0"/>
              <a:t>bepalingen limiteren processtukken niet op rigide wijze maar laten alle ruimte voor maatwerk; toestemming vragen voor meer als partij vindt dat hij langer processtuk nodig heeft om zaak naar behoren uiteen te zetten </a:t>
            </a:r>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13</a:t>
            </a:fld>
            <a:endParaRPr lang="nl-NL">
              <a:solidFill>
                <a:srgbClr val="A50061"/>
              </a:solidFill>
            </a:endParaRPr>
          </a:p>
        </p:txBody>
      </p:sp>
    </p:spTree>
    <p:extLst>
      <p:ext uri="{BB962C8B-B14F-4D97-AF65-F5344CB8AC3E}">
        <p14:creationId xmlns:p14="http://schemas.microsoft.com/office/powerpoint/2010/main" val="598206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31640" y="205461"/>
            <a:ext cx="6600056" cy="669925"/>
          </a:xfrm>
        </p:spPr>
        <p:txBody>
          <a:bodyPr/>
          <a:lstStyle/>
          <a:p>
            <a:r>
              <a:rPr lang="nl-NL" sz="3600" dirty="0"/>
              <a:t>Max lengte processtukken (3)</a:t>
            </a:r>
          </a:p>
        </p:txBody>
      </p:sp>
      <p:sp>
        <p:nvSpPr>
          <p:cNvPr id="3" name="Tijdelijke aanduiding voor inhoud 2"/>
          <p:cNvSpPr>
            <a:spLocks noGrp="1"/>
          </p:cNvSpPr>
          <p:nvPr>
            <p:ph idx="1"/>
          </p:nvPr>
        </p:nvSpPr>
        <p:spPr>
          <a:xfrm>
            <a:off x="395536" y="1772816"/>
            <a:ext cx="8496944" cy="3548063"/>
          </a:xfrm>
        </p:spPr>
        <p:txBody>
          <a:bodyPr/>
          <a:lstStyle/>
          <a:p>
            <a:r>
              <a:rPr lang="nl-NL" sz="2800" dirty="0"/>
              <a:t>Parket HR 24-12-2021, </a:t>
            </a:r>
            <a:r>
              <a:rPr lang="nl-NL" sz="2000" dirty="0"/>
              <a:t>PHR:2021:1228</a:t>
            </a:r>
          </a:p>
          <a:p>
            <a:r>
              <a:rPr lang="nl-NL" sz="2800" dirty="0"/>
              <a:t>regel in procesreglement dat processtukken niet langer mogen zijn dan 25 pagina’s toelaatbaar </a:t>
            </a:r>
          </a:p>
          <a:p>
            <a:r>
              <a:rPr lang="nl-NL" sz="2800" dirty="0"/>
              <a:t>gebaseerd op eisen behoorlijke rechtspleging en omdat beperkingen niet wezenlijk ingrijpen in rechten partijen, geen strijd met 6 EVRM</a:t>
            </a:r>
          </a:p>
          <a:p>
            <a:r>
              <a:rPr lang="nl-NL" sz="2800" dirty="0"/>
              <a:t>nl. in alle gevallen mogelijkheid om, met toestemming, langer processtuk in te dienen en/of aanvullende akte te nemen. </a:t>
            </a:r>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14</a:t>
            </a:fld>
            <a:endParaRPr lang="nl-NL">
              <a:solidFill>
                <a:srgbClr val="A50061"/>
              </a:solidFill>
            </a:endParaRPr>
          </a:p>
        </p:txBody>
      </p:sp>
    </p:spTree>
    <p:extLst>
      <p:ext uri="{BB962C8B-B14F-4D97-AF65-F5344CB8AC3E}">
        <p14:creationId xmlns:p14="http://schemas.microsoft.com/office/powerpoint/2010/main" val="1874797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31640" y="205461"/>
            <a:ext cx="6600056" cy="669925"/>
          </a:xfrm>
        </p:spPr>
        <p:txBody>
          <a:bodyPr/>
          <a:lstStyle/>
          <a:p>
            <a:r>
              <a:rPr lang="nl-NL" sz="3600" dirty="0"/>
              <a:t>Max lengte processtukken (4)</a:t>
            </a:r>
          </a:p>
        </p:txBody>
      </p:sp>
      <p:sp>
        <p:nvSpPr>
          <p:cNvPr id="3" name="Tijdelijke aanduiding voor inhoud 2"/>
          <p:cNvSpPr>
            <a:spLocks noGrp="1"/>
          </p:cNvSpPr>
          <p:nvPr>
            <p:ph idx="1"/>
          </p:nvPr>
        </p:nvSpPr>
        <p:spPr>
          <a:xfrm>
            <a:off x="395536" y="1772816"/>
            <a:ext cx="8496944" cy="3548063"/>
          </a:xfrm>
        </p:spPr>
        <p:txBody>
          <a:bodyPr/>
          <a:lstStyle/>
          <a:p>
            <a:r>
              <a:rPr lang="nl-NL" sz="2800" dirty="0"/>
              <a:t>echter: niet toegestaan om te lang processtuk geheel te weigeren, vanwege de ingrijpende gevolgen</a:t>
            </a:r>
          </a:p>
          <a:p>
            <a:r>
              <a:rPr lang="nl-NL" sz="2800" dirty="0"/>
              <a:t>weigering memorie van grieven leidt namelijk tot niet-ontvankelijkheid hoger beroep. </a:t>
            </a:r>
          </a:p>
          <a:p>
            <a:r>
              <a:rPr lang="nl-NL" sz="2800" dirty="0"/>
              <a:t>voor zo’n ingrijpende sanctie is een wettelijke grondslag vereist, en die is er niet. </a:t>
            </a:r>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15</a:t>
            </a:fld>
            <a:endParaRPr lang="nl-NL">
              <a:solidFill>
                <a:srgbClr val="A50061"/>
              </a:solidFill>
            </a:endParaRPr>
          </a:p>
        </p:txBody>
      </p:sp>
    </p:spTree>
    <p:extLst>
      <p:ext uri="{BB962C8B-B14F-4D97-AF65-F5344CB8AC3E}">
        <p14:creationId xmlns:p14="http://schemas.microsoft.com/office/powerpoint/2010/main" val="3974688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1680" y="332656"/>
            <a:ext cx="4572000" cy="439731"/>
          </a:xfrm>
        </p:spPr>
        <p:txBody>
          <a:bodyPr/>
          <a:lstStyle/>
          <a:p>
            <a:r>
              <a:rPr lang="nl-NL" sz="3200" dirty="0"/>
              <a:t>Onderwerpen</a:t>
            </a:r>
          </a:p>
        </p:txBody>
      </p:sp>
      <p:sp>
        <p:nvSpPr>
          <p:cNvPr id="3" name="Tijdelijke aanduiding voor inhoud 2"/>
          <p:cNvSpPr>
            <a:spLocks noGrp="1"/>
          </p:cNvSpPr>
          <p:nvPr>
            <p:ph idx="1"/>
          </p:nvPr>
        </p:nvSpPr>
        <p:spPr>
          <a:xfrm>
            <a:off x="1259632" y="1628800"/>
            <a:ext cx="6030670" cy="2445023"/>
          </a:xfrm>
        </p:spPr>
        <p:txBody>
          <a:bodyPr/>
          <a:lstStyle/>
          <a:p>
            <a:pPr marL="457200" indent="-457200">
              <a:lnSpc>
                <a:spcPct val="80000"/>
              </a:lnSpc>
            </a:pPr>
            <a:endParaRPr lang="nl-NL" sz="2400" dirty="0"/>
          </a:p>
          <a:p>
            <a:pPr marL="457200" lvl="0" indent="-457200">
              <a:lnSpc>
                <a:spcPct val="80000"/>
              </a:lnSpc>
            </a:pPr>
            <a:r>
              <a:rPr lang="nl-NL" sz="3200" dirty="0">
                <a:solidFill>
                  <a:srgbClr val="000000"/>
                </a:solidFill>
              </a:rPr>
              <a:t>hoger beroep algemeen</a:t>
            </a:r>
          </a:p>
          <a:p>
            <a:pPr marL="457200" lvl="0" indent="-457200">
              <a:lnSpc>
                <a:spcPct val="80000"/>
              </a:lnSpc>
            </a:pPr>
            <a:r>
              <a:rPr lang="nl-NL" sz="3200" u="sng" dirty="0">
                <a:solidFill>
                  <a:srgbClr val="000000"/>
                </a:solidFill>
              </a:rPr>
              <a:t>grievenstelsel</a:t>
            </a:r>
          </a:p>
          <a:p>
            <a:pPr marL="457200" lvl="0" indent="-457200">
              <a:lnSpc>
                <a:spcPct val="80000"/>
              </a:lnSpc>
            </a:pPr>
            <a:r>
              <a:rPr lang="nl-NL" sz="3200" dirty="0">
                <a:solidFill>
                  <a:srgbClr val="000000"/>
                </a:solidFill>
              </a:rPr>
              <a:t>twee-conclusieregel</a:t>
            </a:r>
          </a:p>
          <a:p>
            <a:pPr marL="457200" lvl="0" indent="-457200">
              <a:lnSpc>
                <a:spcPct val="80000"/>
              </a:lnSpc>
            </a:pPr>
            <a:r>
              <a:rPr lang="nl-NL" sz="3200" dirty="0">
                <a:solidFill>
                  <a:srgbClr val="000000"/>
                </a:solidFill>
              </a:rPr>
              <a:t>devolutieve werking</a:t>
            </a:r>
          </a:p>
          <a:p>
            <a:pPr marL="457200" lvl="0" indent="-457200">
              <a:lnSpc>
                <a:spcPct val="80000"/>
              </a:lnSpc>
            </a:pPr>
            <a:r>
              <a:rPr lang="nl-NL" sz="3200" dirty="0">
                <a:solidFill>
                  <a:srgbClr val="000000"/>
                </a:solidFill>
              </a:rPr>
              <a:t>incidenteel appel</a:t>
            </a:r>
          </a:p>
          <a:p>
            <a:pPr marL="457200" lvl="0" indent="-457200">
              <a:lnSpc>
                <a:spcPct val="80000"/>
              </a:lnSpc>
            </a:pPr>
            <a:r>
              <a:rPr lang="nl-NL" sz="3200" dirty="0">
                <a:solidFill>
                  <a:srgbClr val="000000"/>
                </a:solidFill>
              </a:rPr>
              <a:t>bewijslevering</a:t>
            </a:r>
          </a:p>
          <a:p>
            <a:pPr marL="457200" lvl="0" indent="-457200">
              <a:lnSpc>
                <a:spcPct val="80000"/>
              </a:lnSpc>
            </a:pPr>
            <a:r>
              <a:rPr lang="nl-NL" sz="3200" dirty="0">
                <a:solidFill>
                  <a:srgbClr val="000000"/>
                </a:solidFill>
              </a:rPr>
              <a:t>enkele praktische tips</a:t>
            </a:r>
          </a:p>
        </p:txBody>
      </p:sp>
      <p:sp>
        <p:nvSpPr>
          <p:cNvPr id="4" name="Tijdelijke aanduiding voor dianumm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16</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99160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descr="getimage2.jpeg"/>
          <p:cNvPicPr>
            <a:picLocks noGrp="1" noChangeAspect="1"/>
          </p:cNvPicPr>
          <p:nvPr>
            <p:ph idx="1"/>
          </p:nvPr>
        </p:nvPicPr>
        <p:blipFill>
          <a:blip r:embed="rId2"/>
          <a:srcRect l="-10957" r="-10957"/>
          <a:stretch>
            <a:fillRect/>
          </a:stretch>
        </p:blipFill>
        <p:spPr/>
      </p:pic>
      <p:sp>
        <p:nvSpPr>
          <p:cNvPr id="3" name="Titel 2"/>
          <p:cNvSpPr>
            <a:spLocks noGrp="1"/>
          </p:cNvSpPr>
          <p:nvPr>
            <p:ph type="title"/>
          </p:nvPr>
        </p:nvSpPr>
        <p:spPr>
          <a:xfrm>
            <a:off x="899592" y="374664"/>
            <a:ext cx="8686800" cy="461665"/>
          </a:xfrm>
        </p:spPr>
        <p:txBody>
          <a:bodyPr/>
          <a:lstStyle/>
          <a:p>
            <a:r>
              <a:rPr lang="en-US" dirty="0"/>
              <a:t>		</a:t>
            </a:r>
            <a:r>
              <a:rPr lang="en-US" sz="3200" dirty="0" err="1"/>
              <a:t>Hoger</a:t>
            </a:r>
            <a:r>
              <a:rPr lang="en-US" sz="3200" dirty="0"/>
              <a:t> </a:t>
            </a:r>
            <a:r>
              <a:rPr lang="en-US" sz="3200" dirty="0" err="1"/>
              <a:t>beroep</a:t>
            </a:r>
            <a:endParaRPr lang="nl-NL" sz="3200" dirty="0"/>
          </a:p>
        </p:txBody>
      </p:sp>
      <p:sp>
        <p:nvSpPr>
          <p:cNvPr id="4" name="Tijdelijke aanduiding voor dianummer 3"/>
          <p:cNvSpPr>
            <a:spLocks noGrp="1"/>
          </p:cNvSpPr>
          <p:nvPr>
            <p:ph type="sldNum" sz="quarter" idx="10"/>
          </p:nvPr>
        </p:nvSpPr>
        <p:spPr/>
        <p:txBody>
          <a:bodyPr/>
          <a:lstStyle/>
          <a:p>
            <a:fld id="{1B56B2BA-7650-4B45-AD5F-391F24855103}" type="slidenum">
              <a:rPr lang="en-US" smtClean="0">
                <a:solidFill>
                  <a:srgbClr val="A50061"/>
                </a:solidFill>
              </a:rPr>
              <a:pPr/>
              <a:t>17</a:t>
            </a:fld>
            <a:endParaRPr lang="en-US" dirty="0">
              <a:solidFill>
                <a:srgbClr val="A50061"/>
              </a:solidFill>
            </a:endParaRPr>
          </a:p>
        </p:txBody>
      </p:sp>
    </p:spTree>
    <p:extLst>
      <p:ext uri="{BB962C8B-B14F-4D97-AF65-F5344CB8AC3E}">
        <p14:creationId xmlns:p14="http://schemas.microsoft.com/office/powerpoint/2010/main" val="3500698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332656"/>
            <a:ext cx="6096000" cy="669925"/>
          </a:xfrm>
        </p:spPr>
        <p:txBody>
          <a:bodyPr/>
          <a:lstStyle/>
          <a:p>
            <a:r>
              <a:rPr lang="nl-NL" sz="3200" dirty="0"/>
              <a:t>Grievenstelsel (1)</a:t>
            </a:r>
          </a:p>
        </p:txBody>
      </p:sp>
      <p:sp>
        <p:nvSpPr>
          <p:cNvPr id="4099" name="Rectangle 3"/>
          <p:cNvSpPr>
            <a:spLocks noGrp="1" noChangeArrowheads="1"/>
          </p:cNvSpPr>
          <p:nvPr>
            <p:ph type="body" idx="1"/>
          </p:nvPr>
        </p:nvSpPr>
        <p:spPr>
          <a:xfrm>
            <a:off x="683568" y="2060848"/>
            <a:ext cx="7704856" cy="3959226"/>
          </a:xfrm>
        </p:spPr>
        <p:txBody>
          <a:bodyPr/>
          <a:lstStyle/>
          <a:p>
            <a:pPr>
              <a:lnSpc>
                <a:spcPct val="80000"/>
              </a:lnSpc>
              <a:defRPr/>
            </a:pPr>
            <a:endParaRPr lang="nl-NL" altLang="nl-NL" sz="2000" dirty="0"/>
          </a:p>
          <a:p>
            <a:pPr>
              <a:lnSpc>
                <a:spcPct val="80000"/>
              </a:lnSpc>
              <a:defRPr/>
            </a:pPr>
            <a:r>
              <a:rPr lang="nl-NL" altLang="nl-NL" sz="2800" kern="0" dirty="0">
                <a:solidFill>
                  <a:srgbClr val="000000"/>
                </a:solidFill>
                <a:latin typeface="+mj-lt"/>
                <a:cs typeface="Arial"/>
              </a:rPr>
              <a:t>beroepschrift vermeldt de gronden (art. 362 jo. 278 Rv), anders niet-ontvankelijk</a:t>
            </a:r>
          </a:p>
          <a:p>
            <a:pPr>
              <a:lnSpc>
                <a:spcPct val="80000"/>
              </a:lnSpc>
              <a:defRPr/>
            </a:pPr>
            <a:r>
              <a:rPr lang="nl-NL" altLang="nl-NL" sz="2800" kern="0" dirty="0">
                <a:solidFill>
                  <a:srgbClr val="000000"/>
                </a:solidFill>
                <a:latin typeface="+mj-lt"/>
                <a:cs typeface="Arial"/>
              </a:rPr>
              <a:t>in hoger beroep verzoekschriftprocedure gronden </a:t>
            </a:r>
            <a:r>
              <a:rPr lang="nl-NL" altLang="nl-NL" sz="2800" kern="0" dirty="0" err="1">
                <a:solidFill>
                  <a:srgbClr val="000000"/>
                </a:solidFill>
                <a:latin typeface="+mj-lt"/>
                <a:cs typeface="Arial"/>
              </a:rPr>
              <a:t>ipv</a:t>
            </a:r>
            <a:r>
              <a:rPr lang="nl-NL" altLang="nl-NL" sz="2800" kern="0" dirty="0">
                <a:solidFill>
                  <a:srgbClr val="000000"/>
                </a:solidFill>
                <a:latin typeface="+mj-lt"/>
                <a:cs typeface="Arial"/>
              </a:rPr>
              <a:t> grieven</a:t>
            </a:r>
          </a:p>
          <a:p>
            <a:pPr>
              <a:lnSpc>
                <a:spcPct val="80000"/>
              </a:lnSpc>
              <a:defRPr/>
            </a:pPr>
            <a:r>
              <a:rPr lang="nl-NL" altLang="nl-NL" sz="2800" kern="0" dirty="0">
                <a:solidFill>
                  <a:srgbClr val="000000"/>
                </a:solidFill>
                <a:latin typeface="+mj-lt"/>
                <a:cs typeface="Arial"/>
              </a:rPr>
              <a:t>gronden moeten duidelijk maken waar beroep zich tegen richt</a:t>
            </a: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18</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0881668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332656"/>
            <a:ext cx="6096000" cy="669925"/>
          </a:xfrm>
        </p:spPr>
        <p:txBody>
          <a:bodyPr/>
          <a:lstStyle/>
          <a:p>
            <a:r>
              <a:rPr lang="nl-NL" sz="3200" dirty="0"/>
              <a:t>Grievenstelsel (2)</a:t>
            </a:r>
          </a:p>
        </p:txBody>
      </p:sp>
      <p:sp>
        <p:nvSpPr>
          <p:cNvPr id="4099" name="Rectangle 3"/>
          <p:cNvSpPr>
            <a:spLocks noGrp="1" noChangeArrowheads="1"/>
          </p:cNvSpPr>
          <p:nvPr>
            <p:ph type="body" idx="1"/>
          </p:nvPr>
        </p:nvSpPr>
        <p:spPr>
          <a:xfrm>
            <a:off x="467544" y="1916832"/>
            <a:ext cx="8232576" cy="3959226"/>
          </a:xfrm>
        </p:spPr>
        <p:txBody>
          <a:bodyPr/>
          <a:lstStyle/>
          <a:p>
            <a:pPr>
              <a:lnSpc>
                <a:spcPct val="80000"/>
              </a:lnSpc>
              <a:defRPr/>
            </a:pPr>
            <a:r>
              <a:rPr lang="nl-NL" altLang="nl-NL" sz="2800" kern="0" dirty="0">
                <a:solidFill>
                  <a:srgbClr val="000000"/>
                </a:solidFill>
                <a:latin typeface="+mj-lt"/>
                <a:cs typeface="Arial"/>
              </a:rPr>
              <a:t>grievenstelsel: het is aan de in het ongelijk gestelde partij om te bepalen of, en zo ja in hoeverre, zij de uitspraak in eerste aanleg aan het oordeel van de appelrechter wil onderwerpen</a:t>
            </a:r>
          </a:p>
          <a:p>
            <a:pPr>
              <a:lnSpc>
                <a:spcPct val="80000"/>
              </a:lnSpc>
              <a:defRPr/>
            </a:pP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een appel zonder grieven wordt in beginsel niet-ontvankelijk verklaard</a:t>
            </a:r>
          </a:p>
          <a:p>
            <a:pPr>
              <a:lnSpc>
                <a:spcPct val="80000"/>
              </a:lnSpc>
              <a:defRPr/>
            </a:pP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tenzij de bestreden beslissing op enig onderdeel in strijd is met bepalingen van de openbare orde, die de rechter ambtshalve moet toepassen</a:t>
            </a: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19</a:t>
            </a:fld>
            <a:endParaRPr lang="nl-NL">
              <a:solidFill>
                <a:srgbClr val="A50061"/>
              </a:solidFill>
            </a:endParaRPr>
          </a:p>
        </p:txBody>
      </p:sp>
    </p:spTree>
    <p:extLst>
      <p:ext uri="{BB962C8B-B14F-4D97-AF65-F5344CB8AC3E}">
        <p14:creationId xmlns:p14="http://schemas.microsoft.com/office/powerpoint/2010/main" val="657117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1680" y="332656"/>
            <a:ext cx="4572000" cy="439731"/>
          </a:xfrm>
        </p:spPr>
        <p:txBody>
          <a:bodyPr/>
          <a:lstStyle/>
          <a:p>
            <a:r>
              <a:rPr lang="nl-NL" sz="3200" dirty="0"/>
              <a:t>Onderwerpen</a:t>
            </a:r>
          </a:p>
        </p:txBody>
      </p:sp>
      <p:sp>
        <p:nvSpPr>
          <p:cNvPr id="3" name="Tijdelijke aanduiding voor inhoud 2"/>
          <p:cNvSpPr>
            <a:spLocks noGrp="1"/>
          </p:cNvSpPr>
          <p:nvPr>
            <p:ph idx="1"/>
          </p:nvPr>
        </p:nvSpPr>
        <p:spPr>
          <a:xfrm>
            <a:off x="1259632" y="1628800"/>
            <a:ext cx="6030670" cy="2445023"/>
          </a:xfrm>
        </p:spPr>
        <p:txBody>
          <a:bodyPr/>
          <a:lstStyle/>
          <a:p>
            <a:pPr marL="457200" indent="-457200">
              <a:lnSpc>
                <a:spcPct val="80000"/>
              </a:lnSpc>
            </a:pPr>
            <a:endParaRPr lang="nl-NL" sz="2400" dirty="0"/>
          </a:p>
          <a:p>
            <a:pPr marL="457200" lvl="0" indent="-457200">
              <a:lnSpc>
                <a:spcPct val="80000"/>
              </a:lnSpc>
            </a:pPr>
            <a:r>
              <a:rPr lang="nl-NL" sz="3200" u="sng" dirty="0">
                <a:solidFill>
                  <a:srgbClr val="000000"/>
                </a:solidFill>
              </a:rPr>
              <a:t>hoger beroep algemeen</a:t>
            </a:r>
          </a:p>
          <a:p>
            <a:pPr marL="457200" lvl="0" indent="-457200">
              <a:lnSpc>
                <a:spcPct val="80000"/>
              </a:lnSpc>
            </a:pPr>
            <a:r>
              <a:rPr lang="nl-NL" sz="3200" dirty="0">
                <a:solidFill>
                  <a:srgbClr val="000000"/>
                </a:solidFill>
              </a:rPr>
              <a:t>grievenstelsel</a:t>
            </a:r>
          </a:p>
          <a:p>
            <a:pPr marL="457200" lvl="0" indent="-457200">
              <a:lnSpc>
                <a:spcPct val="80000"/>
              </a:lnSpc>
            </a:pPr>
            <a:r>
              <a:rPr lang="nl-NL" sz="3200" dirty="0">
                <a:solidFill>
                  <a:srgbClr val="000000"/>
                </a:solidFill>
              </a:rPr>
              <a:t>twee-conclusieregel</a:t>
            </a:r>
          </a:p>
          <a:p>
            <a:pPr marL="457200" lvl="0" indent="-457200">
              <a:lnSpc>
                <a:spcPct val="80000"/>
              </a:lnSpc>
            </a:pPr>
            <a:r>
              <a:rPr lang="nl-NL" sz="3200" dirty="0">
                <a:solidFill>
                  <a:srgbClr val="000000"/>
                </a:solidFill>
              </a:rPr>
              <a:t>devolutieve werking</a:t>
            </a:r>
          </a:p>
          <a:p>
            <a:pPr marL="457200" lvl="0" indent="-457200">
              <a:lnSpc>
                <a:spcPct val="80000"/>
              </a:lnSpc>
            </a:pPr>
            <a:r>
              <a:rPr lang="nl-NL" sz="3200" dirty="0">
                <a:solidFill>
                  <a:srgbClr val="000000"/>
                </a:solidFill>
              </a:rPr>
              <a:t>incidenteel appel</a:t>
            </a:r>
          </a:p>
          <a:p>
            <a:pPr marL="457200" lvl="0" indent="-457200">
              <a:lnSpc>
                <a:spcPct val="80000"/>
              </a:lnSpc>
            </a:pPr>
            <a:r>
              <a:rPr lang="nl-NL" sz="3200" dirty="0">
                <a:solidFill>
                  <a:srgbClr val="000000"/>
                </a:solidFill>
              </a:rPr>
              <a:t>bewijslevering</a:t>
            </a:r>
          </a:p>
          <a:p>
            <a:pPr marL="457200" lvl="0" indent="-457200">
              <a:lnSpc>
                <a:spcPct val="80000"/>
              </a:lnSpc>
            </a:pPr>
            <a:r>
              <a:rPr lang="nl-NL" sz="3200" dirty="0">
                <a:solidFill>
                  <a:srgbClr val="000000"/>
                </a:solidFill>
              </a:rPr>
              <a:t>enkele praktische tips</a:t>
            </a:r>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solidFill>
                  <a:srgbClr val="A50061"/>
                </a:solidFill>
              </a:rPr>
              <a:pPr/>
              <a:t>2</a:t>
            </a:fld>
            <a:endParaRPr lang="nl-NL">
              <a:solidFill>
                <a:srgbClr val="A50061"/>
              </a:solidFill>
            </a:endParaRPr>
          </a:p>
        </p:txBody>
      </p:sp>
    </p:spTree>
    <p:extLst>
      <p:ext uri="{BB962C8B-B14F-4D97-AF65-F5344CB8AC3E}">
        <p14:creationId xmlns:p14="http://schemas.microsoft.com/office/powerpoint/2010/main" val="1381133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332656"/>
            <a:ext cx="6096000" cy="669925"/>
          </a:xfrm>
        </p:spPr>
        <p:txBody>
          <a:bodyPr/>
          <a:lstStyle/>
          <a:p>
            <a:r>
              <a:rPr lang="nl-NL" sz="3200" dirty="0"/>
              <a:t>Grievenstelsel (3)</a:t>
            </a:r>
          </a:p>
        </p:txBody>
      </p:sp>
      <p:sp>
        <p:nvSpPr>
          <p:cNvPr id="4099" name="Rectangle 3"/>
          <p:cNvSpPr>
            <a:spLocks noGrp="1" noChangeArrowheads="1"/>
          </p:cNvSpPr>
          <p:nvPr>
            <p:ph type="body" idx="1"/>
          </p:nvPr>
        </p:nvSpPr>
        <p:spPr>
          <a:xfrm>
            <a:off x="467544" y="1916832"/>
            <a:ext cx="8232576" cy="3959226"/>
          </a:xfrm>
        </p:spPr>
        <p:txBody>
          <a:bodyPr/>
          <a:lstStyle/>
          <a:p>
            <a:pPr>
              <a:lnSpc>
                <a:spcPct val="80000"/>
              </a:lnSpc>
              <a:defRPr/>
            </a:pPr>
            <a:r>
              <a:rPr lang="nl-NL" altLang="nl-NL" sz="2800" kern="0" dirty="0">
                <a:solidFill>
                  <a:srgbClr val="000000"/>
                </a:solidFill>
                <a:latin typeface="+mj-lt"/>
                <a:cs typeface="Arial"/>
              </a:rPr>
              <a:t>niet: “Alvorens inhoudelijk de problematiek te duiden en een standpunt te formuleren zal X hieronder eerst de feiten en omstandigheden uiteenzetten: …[eerste grief: vanaf pagina 11]</a:t>
            </a:r>
          </a:p>
          <a:p>
            <a:pPr>
              <a:lnSpc>
                <a:spcPct val="80000"/>
              </a:lnSpc>
              <a:defRPr/>
            </a:pP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ook niet: “Grief I feitenvaststelling. Aan dit hoger beroep legt Y – deels in aanvulling op en in afwijking van de feitenvaststelling uit de Beschikking – de volgende feiten ten grondslag.” …[29 pagina’s feitenweergave, daarna grief II] </a:t>
            </a:r>
          </a:p>
          <a:p>
            <a:pPr>
              <a:lnSpc>
                <a:spcPct val="80000"/>
              </a:lnSpc>
              <a:defRPr/>
            </a:pPr>
            <a:r>
              <a:rPr kumimoji="0" lang="nl-NL" sz="2800"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Segoe UI" panose="020B0502040204020203" pitchFamily="34" charset="0"/>
              </a:rPr>
              <a:t>Hof Den Haag 6 juli 2021</a:t>
            </a:r>
            <a:r>
              <a:rPr kumimoji="0" lang="nl-NL" sz="2400"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Segoe UI" panose="020B0502040204020203" pitchFamily="34" charset="0"/>
              </a:rPr>
              <a:t>, </a:t>
            </a:r>
            <a:r>
              <a:rPr kumimoji="0" lang="nl-NL" sz="2000"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Segoe UI" panose="020B0502040204020203" pitchFamily="34" charset="0"/>
              </a:rPr>
              <a:t>GHDHA:2021:1239</a:t>
            </a:r>
            <a:endParaRPr lang="nl-NL" altLang="nl-NL" sz="2800" kern="0" dirty="0">
              <a:solidFill>
                <a:srgbClr val="000000"/>
              </a:solidFill>
              <a:latin typeface="+mj-lt"/>
              <a:cs typeface="Arial"/>
            </a:endParaRP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20</a:t>
            </a:fld>
            <a:endParaRPr lang="nl-NL">
              <a:solidFill>
                <a:srgbClr val="A50061"/>
              </a:solidFill>
            </a:endParaRPr>
          </a:p>
        </p:txBody>
      </p:sp>
    </p:spTree>
    <p:extLst>
      <p:ext uri="{BB962C8B-B14F-4D97-AF65-F5344CB8AC3E}">
        <p14:creationId xmlns:p14="http://schemas.microsoft.com/office/powerpoint/2010/main" val="388609348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332656"/>
            <a:ext cx="6096000" cy="669925"/>
          </a:xfrm>
        </p:spPr>
        <p:txBody>
          <a:bodyPr/>
          <a:lstStyle/>
          <a:p>
            <a:r>
              <a:rPr lang="nl-NL" sz="3200" dirty="0"/>
              <a:t>Grievenstelsel (4)</a:t>
            </a:r>
          </a:p>
        </p:txBody>
      </p:sp>
      <p:sp>
        <p:nvSpPr>
          <p:cNvPr id="4099" name="Rectangle 3"/>
          <p:cNvSpPr>
            <a:spLocks noGrp="1" noChangeArrowheads="1"/>
          </p:cNvSpPr>
          <p:nvPr>
            <p:ph type="body" idx="1"/>
          </p:nvPr>
        </p:nvSpPr>
        <p:spPr>
          <a:xfrm>
            <a:off x="467544" y="1772816"/>
            <a:ext cx="8232576" cy="3959226"/>
          </a:xfrm>
        </p:spPr>
        <p:txBody>
          <a:bodyPr/>
          <a:lstStyle/>
          <a:p>
            <a:pPr>
              <a:lnSpc>
                <a:spcPct val="80000"/>
              </a:lnSpc>
              <a:defRPr/>
            </a:pPr>
            <a:r>
              <a:rPr lang="nl-NL" altLang="nl-NL" sz="2800" kern="0" dirty="0">
                <a:solidFill>
                  <a:srgbClr val="000000"/>
                </a:solidFill>
                <a:latin typeface="+mj-lt"/>
                <a:cs typeface="Arial"/>
              </a:rPr>
              <a:t>Hof Arnhem-Leeuwarden 3 februari 2016 </a:t>
            </a:r>
            <a:r>
              <a:rPr lang="nl-NL" altLang="nl-NL" sz="2000" kern="0" dirty="0">
                <a:solidFill>
                  <a:srgbClr val="000000"/>
                </a:solidFill>
                <a:latin typeface="+mj-lt"/>
                <a:cs typeface="Arial"/>
              </a:rPr>
              <a:t>GHARL:2016:761</a:t>
            </a:r>
          </a:p>
          <a:p>
            <a:pPr>
              <a:lnSpc>
                <a:spcPct val="80000"/>
              </a:lnSpc>
              <a:defRPr/>
            </a:pP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kantonrechter ontbindt wegens disfunctioneren, geen transitievergoeding </a:t>
            </a:r>
            <a:r>
              <a:rPr lang="nl-NL" altLang="nl-NL" sz="2800" kern="0" dirty="0" err="1">
                <a:solidFill>
                  <a:srgbClr val="000000"/>
                </a:solidFill>
                <a:latin typeface="+mj-lt"/>
                <a:cs typeface="Arial"/>
              </a:rPr>
              <a:t>ivm</a:t>
            </a:r>
            <a:r>
              <a:rPr lang="nl-NL" altLang="nl-NL" sz="2800" kern="0" dirty="0">
                <a:solidFill>
                  <a:srgbClr val="000000"/>
                </a:solidFill>
                <a:latin typeface="+mj-lt"/>
                <a:cs typeface="Arial"/>
              </a:rPr>
              <a:t> </a:t>
            </a:r>
            <a:r>
              <a:rPr lang="nl-NL" altLang="nl-NL" sz="2800" kern="0" dirty="0" err="1">
                <a:solidFill>
                  <a:srgbClr val="000000"/>
                </a:solidFill>
                <a:latin typeface="+mj-lt"/>
                <a:cs typeface="Arial"/>
              </a:rPr>
              <a:t>evhn</a:t>
            </a:r>
            <a:r>
              <a:rPr lang="nl-NL" altLang="nl-NL" sz="2800" kern="0" dirty="0">
                <a:solidFill>
                  <a:srgbClr val="000000"/>
                </a:solidFill>
                <a:latin typeface="+mj-lt"/>
                <a:cs typeface="Arial"/>
              </a:rPr>
              <a:t> (weigering passende functie)</a:t>
            </a:r>
          </a:p>
          <a:p>
            <a:pPr>
              <a:lnSpc>
                <a:spcPct val="80000"/>
              </a:lnSpc>
              <a:defRPr/>
            </a:pPr>
            <a:r>
              <a:rPr lang="nl-NL" altLang="nl-NL" sz="2800" kern="0" dirty="0">
                <a:solidFill>
                  <a:srgbClr val="000000"/>
                </a:solidFill>
                <a:latin typeface="+mj-lt"/>
                <a:cs typeface="Arial"/>
              </a:rPr>
              <a:t>hof stelt vast dat werknemer geen grief heeft gericht tegen de afwijzing van zijn verzoek tot toekenning van de transitievergoeding. </a:t>
            </a:r>
          </a:p>
          <a:p>
            <a:pPr>
              <a:lnSpc>
                <a:spcPct val="80000"/>
              </a:lnSpc>
              <a:defRPr/>
            </a:pPr>
            <a:r>
              <a:rPr lang="nl-NL" altLang="nl-NL" sz="2800" kern="0" dirty="0">
                <a:solidFill>
                  <a:srgbClr val="000000"/>
                </a:solidFill>
                <a:latin typeface="+mj-lt"/>
                <a:cs typeface="Arial"/>
              </a:rPr>
              <a:t>de omvang van het hoger beroep is dan ook beperkt tot het beroep van de werknemer tegen de ontbinding en de proceskostenveroordeling. </a:t>
            </a:r>
          </a:p>
          <a:p>
            <a:pPr>
              <a:lnSpc>
                <a:spcPct val="80000"/>
              </a:lnSpc>
              <a:defRPr/>
            </a:pPr>
            <a:endParaRPr lang="nl-NL" altLang="nl-NL" sz="2800" kern="0" dirty="0">
              <a:solidFill>
                <a:srgbClr val="000000"/>
              </a:solidFill>
              <a:latin typeface="+mj-lt"/>
              <a:cs typeface="Arial"/>
            </a:endParaRPr>
          </a:p>
          <a:p>
            <a:pPr>
              <a:lnSpc>
                <a:spcPct val="80000"/>
              </a:lnSpc>
              <a:defRPr/>
            </a:pPr>
            <a:endParaRPr lang="nl-NL" altLang="nl-NL" sz="2800" kern="0" dirty="0">
              <a:solidFill>
                <a:srgbClr val="000000"/>
              </a:solidFill>
              <a:latin typeface="+mj-lt"/>
              <a:cs typeface="Arial"/>
            </a:endParaRP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21</a:t>
            </a:fld>
            <a:endParaRPr lang="nl-NL">
              <a:solidFill>
                <a:srgbClr val="A50061"/>
              </a:solidFill>
            </a:endParaRPr>
          </a:p>
        </p:txBody>
      </p:sp>
    </p:spTree>
    <p:extLst>
      <p:ext uri="{BB962C8B-B14F-4D97-AF65-F5344CB8AC3E}">
        <p14:creationId xmlns:p14="http://schemas.microsoft.com/office/powerpoint/2010/main" val="349286496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332656"/>
            <a:ext cx="6096000" cy="669925"/>
          </a:xfrm>
        </p:spPr>
        <p:txBody>
          <a:bodyPr/>
          <a:lstStyle/>
          <a:p>
            <a:r>
              <a:rPr lang="nl-NL" sz="3200" dirty="0"/>
              <a:t>Grievenstelsel - Tips</a:t>
            </a:r>
          </a:p>
        </p:txBody>
      </p:sp>
      <p:sp>
        <p:nvSpPr>
          <p:cNvPr id="4099" name="Rectangle 3"/>
          <p:cNvSpPr>
            <a:spLocks noGrp="1" noChangeArrowheads="1"/>
          </p:cNvSpPr>
          <p:nvPr>
            <p:ph type="body" idx="1"/>
          </p:nvPr>
        </p:nvSpPr>
        <p:spPr>
          <a:xfrm>
            <a:off x="455712" y="1916832"/>
            <a:ext cx="8232576" cy="3959226"/>
          </a:xfrm>
        </p:spPr>
        <p:txBody>
          <a:bodyPr/>
          <a:lstStyle/>
          <a:p>
            <a:pPr>
              <a:lnSpc>
                <a:spcPct val="80000"/>
              </a:lnSpc>
              <a:defRPr/>
            </a:pPr>
            <a:r>
              <a:rPr lang="nl-NL" sz="2800" kern="0" dirty="0">
                <a:solidFill>
                  <a:srgbClr val="000000"/>
                </a:solidFill>
                <a:latin typeface="+mj-lt"/>
                <a:cs typeface="Arial"/>
              </a:rPr>
              <a:t>Kijk goed of de vaststaande feiten kloppen (Woondroomzorg: datum in dienst)</a:t>
            </a:r>
          </a:p>
          <a:p>
            <a:pPr>
              <a:lnSpc>
                <a:spcPct val="80000"/>
              </a:lnSpc>
              <a:defRPr/>
            </a:pPr>
            <a:r>
              <a:rPr lang="nl-NL" sz="2800" kern="0" dirty="0">
                <a:solidFill>
                  <a:srgbClr val="000000"/>
                </a:solidFill>
                <a:latin typeface="+mj-lt"/>
                <a:cs typeface="Arial"/>
              </a:rPr>
              <a:t>niet te vaag/ te veel details/ te veel herhalen</a:t>
            </a:r>
          </a:p>
          <a:p>
            <a:pPr>
              <a:lnSpc>
                <a:spcPct val="80000"/>
              </a:lnSpc>
              <a:defRPr/>
            </a:pPr>
            <a:r>
              <a:rPr lang="nl-NL" sz="2800" kern="0" dirty="0">
                <a:solidFill>
                  <a:srgbClr val="000000"/>
                </a:solidFill>
                <a:latin typeface="+mj-lt"/>
                <a:cs typeface="Arial"/>
              </a:rPr>
              <a:t>niet te veel grieven (geen ‘hagelbui’)</a:t>
            </a:r>
          </a:p>
          <a:p>
            <a:pPr>
              <a:lnSpc>
                <a:spcPct val="80000"/>
              </a:lnSpc>
              <a:defRPr/>
            </a:pPr>
            <a:r>
              <a:rPr lang="nl-NL" sz="2800" kern="0" dirty="0">
                <a:solidFill>
                  <a:srgbClr val="000000"/>
                </a:solidFill>
                <a:latin typeface="+mj-lt"/>
                <a:cs typeface="Arial"/>
              </a:rPr>
              <a:t>loop alle eindbeslissingen langs; een eindbeslissing waartegen geen grieven/bezwaren worden aangevoerd zullen in hoger beroep niet behandeld worden (tenzij devolutieve werking…)</a:t>
            </a:r>
          </a:p>
          <a:p>
            <a:pPr>
              <a:lnSpc>
                <a:spcPct val="80000"/>
              </a:lnSpc>
              <a:defRPr/>
            </a:pPr>
            <a:r>
              <a:rPr lang="nl-NL" sz="2800" kern="0" dirty="0">
                <a:solidFill>
                  <a:srgbClr val="000000"/>
                </a:solidFill>
                <a:latin typeface="+mj-lt"/>
                <a:cs typeface="Arial"/>
              </a:rPr>
              <a:t>niet de kantonrechter </a:t>
            </a:r>
            <a:r>
              <a:rPr lang="nl-NL" sz="2800" kern="0" dirty="0" err="1">
                <a:solidFill>
                  <a:srgbClr val="000000"/>
                </a:solidFill>
                <a:latin typeface="+mj-lt"/>
                <a:cs typeface="Arial"/>
              </a:rPr>
              <a:t>bashen</a:t>
            </a:r>
            <a:endParaRPr lang="nl-NL" sz="2000" dirty="0">
              <a:latin typeface="Arial" panose="020B0604020202020204" pitchFamily="34" charset="0"/>
              <a:cs typeface="Arial" panose="020B0604020202020204" pitchFamily="34" charset="0"/>
            </a:endParaRPr>
          </a:p>
          <a:p>
            <a:pPr>
              <a:lnSpc>
                <a:spcPct val="80000"/>
              </a:lnSpc>
              <a:defRPr/>
            </a:pPr>
            <a:endParaRPr lang="nl-NL" altLang="nl-NL" sz="2800" kern="0" dirty="0">
              <a:solidFill>
                <a:srgbClr val="000000"/>
              </a:solidFill>
              <a:latin typeface="+mj-lt"/>
              <a:cs typeface="Arial"/>
            </a:endParaRPr>
          </a:p>
          <a:p>
            <a:pPr>
              <a:lnSpc>
                <a:spcPct val="80000"/>
              </a:lnSpc>
              <a:defRPr/>
            </a:pPr>
            <a:endParaRPr lang="nl-NL" altLang="nl-NL" sz="2800" kern="0" dirty="0">
              <a:solidFill>
                <a:srgbClr val="000000"/>
              </a:solidFill>
              <a:latin typeface="+mj-lt"/>
              <a:cs typeface="Arial"/>
            </a:endParaRPr>
          </a:p>
          <a:p>
            <a:pPr>
              <a:lnSpc>
                <a:spcPct val="80000"/>
              </a:lnSpc>
              <a:defRPr/>
            </a:pPr>
            <a:endParaRPr lang="nl-NL" altLang="nl-NL" sz="2800" kern="0" dirty="0">
              <a:solidFill>
                <a:srgbClr val="000000"/>
              </a:solidFill>
              <a:latin typeface="+mj-lt"/>
              <a:cs typeface="Arial"/>
            </a:endParaRPr>
          </a:p>
          <a:p>
            <a:pPr>
              <a:lnSpc>
                <a:spcPct val="80000"/>
              </a:lnSpc>
              <a:defRPr/>
            </a:pPr>
            <a:endParaRPr lang="nl-NL" altLang="nl-NL" sz="2800" kern="0" dirty="0">
              <a:solidFill>
                <a:srgbClr val="000000"/>
              </a:solidFill>
              <a:latin typeface="+mj-lt"/>
              <a:cs typeface="Arial"/>
            </a:endParaRP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22</a:t>
            </a:fld>
            <a:endParaRPr lang="nl-NL">
              <a:solidFill>
                <a:srgbClr val="A50061"/>
              </a:solidFill>
            </a:endParaRPr>
          </a:p>
        </p:txBody>
      </p:sp>
    </p:spTree>
    <p:extLst>
      <p:ext uri="{BB962C8B-B14F-4D97-AF65-F5344CB8AC3E}">
        <p14:creationId xmlns:p14="http://schemas.microsoft.com/office/powerpoint/2010/main" val="234740436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4294967295"/>
          </p:nvPr>
        </p:nvSpPr>
        <p:spPr>
          <a:xfrm>
            <a:off x="539553" y="2099110"/>
            <a:ext cx="8136904" cy="3515516"/>
          </a:xfrm>
        </p:spPr>
        <p:txBody>
          <a:bodyPr>
            <a:noAutofit/>
          </a:bodyPr>
          <a:lstStyle/>
          <a:p>
            <a:pPr marL="285750" indent="-285750"/>
            <a:r>
              <a:rPr lang="nl-NL" sz="2800" dirty="0"/>
              <a:t>Is de kantonrechter tot oordeel gekomen dat </a:t>
            </a:r>
            <a:r>
              <a:rPr lang="nl-NL" sz="2800" dirty="0" err="1"/>
              <a:t>oosv</a:t>
            </a:r>
            <a:r>
              <a:rPr lang="nl-NL" sz="2800" dirty="0"/>
              <a:t> rechtsgeldig is en is de werknemer veroordeeld tot betaling gefixeerde schadevergoeding?</a:t>
            </a:r>
          </a:p>
          <a:p>
            <a:pPr marL="285750" indent="-285750"/>
            <a:r>
              <a:rPr lang="nl-NL" sz="2800" dirty="0"/>
              <a:t>Denk ook aan het aanvoeren van een separate grief tegen de gefixeerde schadevergoeding, niet alleen tegen het oordeel dat sprake is van een dringende reden</a:t>
            </a:r>
          </a:p>
          <a:p>
            <a:pPr marL="285750" indent="-285750"/>
            <a:r>
              <a:rPr lang="nl-NL" sz="2800" dirty="0"/>
              <a:t>Dit gaat in de praktijk regelmatig fout!</a:t>
            </a:r>
          </a:p>
          <a:p>
            <a:pPr eaLnBrk="1" hangingPunct="1">
              <a:lnSpc>
                <a:spcPct val="80000"/>
              </a:lnSpc>
            </a:pPr>
            <a:endParaRPr lang="nl-NL" altLang="nl-NL" sz="2000" dirty="0"/>
          </a:p>
        </p:txBody>
      </p:sp>
      <p:sp>
        <p:nvSpPr>
          <p:cNvPr id="18436" name="Rectangle 4"/>
          <p:cNvSpPr>
            <a:spLocks noChangeArrowheads="1"/>
          </p:cNvSpPr>
          <p:nvPr/>
        </p:nvSpPr>
        <p:spPr bwMode="auto">
          <a:xfrm>
            <a:off x="1702594" y="1444230"/>
            <a:ext cx="406004" cy="40600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nl-NL" altLang="nl-NL" sz="1350">
              <a:solidFill>
                <a:srgbClr val="000000"/>
              </a:solidFill>
            </a:endParaRPr>
          </a:p>
        </p:txBody>
      </p:sp>
      <p:sp>
        <p:nvSpPr>
          <p:cNvPr id="18439" name="Rectangle 7"/>
          <p:cNvSpPr>
            <a:spLocks noGrp="1" noChangeArrowheads="1"/>
          </p:cNvSpPr>
          <p:nvPr>
            <p:ph type="title" idx="4294967295"/>
          </p:nvPr>
        </p:nvSpPr>
        <p:spPr>
          <a:xfrm>
            <a:off x="539552" y="-140567"/>
            <a:ext cx="7272808" cy="857250"/>
          </a:xfrm>
          <a:noFill/>
        </p:spPr>
        <p:txBody>
          <a:bodyPr/>
          <a:lstStyle/>
          <a:p>
            <a:pPr eaLnBrk="1" hangingPunct="1"/>
            <a:br>
              <a:rPr lang="nl-NL" altLang="nl-NL" sz="2700" dirty="0"/>
            </a:br>
            <a:r>
              <a:rPr lang="nl-NL" altLang="nl-NL" sz="2700" dirty="0"/>
              <a:t>	</a:t>
            </a:r>
            <a:r>
              <a:rPr lang="nl-NL" altLang="nl-NL" sz="3600" dirty="0"/>
              <a:t>Tip </a:t>
            </a:r>
            <a:r>
              <a:rPr lang="nl-NL" altLang="nl-NL" sz="3600" dirty="0" err="1"/>
              <a:t>oosv</a:t>
            </a:r>
            <a:endParaRPr lang="nl-NL" altLang="nl-NL" sz="3600" dirty="0"/>
          </a:p>
        </p:txBody>
      </p:sp>
      <p:sp>
        <p:nvSpPr>
          <p:cNvPr id="18440" name="Text Box 8"/>
          <p:cNvSpPr txBox="1">
            <a:spLocks noChangeArrowheads="1"/>
          </p:cNvSpPr>
          <p:nvPr/>
        </p:nvSpPr>
        <p:spPr bwMode="auto">
          <a:xfrm>
            <a:off x="1331119" y="5481638"/>
            <a:ext cx="56792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endParaRPr lang="nl-NL" altLang="nl-NL" sz="1050">
              <a:solidFill>
                <a:srgbClr val="597177"/>
              </a:solidFill>
            </a:endParaRPr>
          </a:p>
        </p:txBody>
      </p:sp>
    </p:spTree>
    <p:extLst>
      <p:ext uri="{BB962C8B-B14F-4D97-AF65-F5344CB8AC3E}">
        <p14:creationId xmlns:p14="http://schemas.microsoft.com/office/powerpoint/2010/main" val="3494545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1680" y="332656"/>
            <a:ext cx="4572000" cy="439731"/>
          </a:xfrm>
        </p:spPr>
        <p:txBody>
          <a:bodyPr/>
          <a:lstStyle/>
          <a:p>
            <a:r>
              <a:rPr lang="nl-NL" sz="3200" dirty="0"/>
              <a:t>Onderwerpen</a:t>
            </a:r>
          </a:p>
        </p:txBody>
      </p:sp>
      <p:sp>
        <p:nvSpPr>
          <p:cNvPr id="3" name="Tijdelijke aanduiding voor inhoud 2"/>
          <p:cNvSpPr>
            <a:spLocks noGrp="1"/>
          </p:cNvSpPr>
          <p:nvPr>
            <p:ph idx="1"/>
          </p:nvPr>
        </p:nvSpPr>
        <p:spPr>
          <a:xfrm>
            <a:off x="1259632" y="1628800"/>
            <a:ext cx="6030670" cy="2445023"/>
          </a:xfrm>
        </p:spPr>
        <p:txBody>
          <a:bodyPr/>
          <a:lstStyle/>
          <a:p>
            <a:pPr marL="457200" indent="-457200">
              <a:lnSpc>
                <a:spcPct val="80000"/>
              </a:lnSpc>
            </a:pPr>
            <a:endParaRPr lang="nl-NL" sz="2400" dirty="0"/>
          </a:p>
          <a:p>
            <a:pPr marL="457200" lvl="0" indent="-457200">
              <a:lnSpc>
                <a:spcPct val="80000"/>
              </a:lnSpc>
            </a:pPr>
            <a:r>
              <a:rPr lang="nl-NL" sz="3200" dirty="0">
                <a:solidFill>
                  <a:srgbClr val="000000"/>
                </a:solidFill>
              </a:rPr>
              <a:t>hoger beroep algemeen</a:t>
            </a:r>
          </a:p>
          <a:p>
            <a:pPr marL="457200" lvl="0" indent="-457200">
              <a:lnSpc>
                <a:spcPct val="80000"/>
              </a:lnSpc>
            </a:pPr>
            <a:r>
              <a:rPr lang="nl-NL" sz="3200" dirty="0">
                <a:solidFill>
                  <a:srgbClr val="000000"/>
                </a:solidFill>
              </a:rPr>
              <a:t>grievenstelsel</a:t>
            </a:r>
          </a:p>
          <a:p>
            <a:pPr marL="457200" lvl="0" indent="-457200">
              <a:lnSpc>
                <a:spcPct val="80000"/>
              </a:lnSpc>
            </a:pPr>
            <a:r>
              <a:rPr lang="nl-NL" sz="3200" u="sng" dirty="0">
                <a:solidFill>
                  <a:srgbClr val="000000"/>
                </a:solidFill>
              </a:rPr>
              <a:t>twee-conclusieregel</a:t>
            </a:r>
          </a:p>
          <a:p>
            <a:pPr marL="457200" lvl="0" indent="-457200">
              <a:lnSpc>
                <a:spcPct val="80000"/>
              </a:lnSpc>
            </a:pPr>
            <a:r>
              <a:rPr lang="nl-NL" sz="3200" dirty="0">
                <a:solidFill>
                  <a:srgbClr val="000000"/>
                </a:solidFill>
              </a:rPr>
              <a:t>devolutieve werking</a:t>
            </a:r>
          </a:p>
          <a:p>
            <a:pPr marL="457200" lvl="0" indent="-457200">
              <a:lnSpc>
                <a:spcPct val="80000"/>
              </a:lnSpc>
            </a:pPr>
            <a:r>
              <a:rPr lang="nl-NL" sz="3200" dirty="0">
                <a:solidFill>
                  <a:srgbClr val="000000"/>
                </a:solidFill>
              </a:rPr>
              <a:t>incidenteel appel</a:t>
            </a:r>
          </a:p>
          <a:p>
            <a:pPr marL="457200" lvl="0" indent="-457200">
              <a:lnSpc>
                <a:spcPct val="80000"/>
              </a:lnSpc>
            </a:pPr>
            <a:r>
              <a:rPr lang="nl-NL" sz="3200" dirty="0">
                <a:solidFill>
                  <a:srgbClr val="000000"/>
                </a:solidFill>
              </a:rPr>
              <a:t>bewijslevering</a:t>
            </a:r>
          </a:p>
          <a:p>
            <a:pPr marL="457200" lvl="0" indent="-457200">
              <a:lnSpc>
                <a:spcPct val="80000"/>
              </a:lnSpc>
            </a:pPr>
            <a:r>
              <a:rPr lang="nl-NL" sz="3200" dirty="0">
                <a:solidFill>
                  <a:srgbClr val="000000"/>
                </a:solidFill>
              </a:rPr>
              <a:t>enkele praktische tips</a:t>
            </a:r>
          </a:p>
        </p:txBody>
      </p:sp>
      <p:sp>
        <p:nvSpPr>
          <p:cNvPr id="4" name="Tijdelijke aanduiding voor dianumm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24</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67164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332656"/>
            <a:ext cx="6096000" cy="669925"/>
          </a:xfrm>
        </p:spPr>
        <p:txBody>
          <a:bodyPr/>
          <a:lstStyle/>
          <a:p>
            <a:r>
              <a:rPr lang="nl-NL" sz="3200" dirty="0"/>
              <a:t>Twee-conclusieregel (1)</a:t>
            </a:r>
          </a:p>
        </p:txBody>
      </p:sp>
      <p:sp>
        <p:nvSpPr>
          <p:cNvPr id="4099" name="Rectangle 3"/>
          <p:cNvSpPr>
            <a:spLocks noGrp="1" noChangeArrowheads="1"/>
          </p:cNvSpPr>
          <p:nvPr>
            <p:ph type="body" idx="1"/>
          </p:nvPr>
        </p:nvSpPr>
        <p:spPr>
          <a:xfrm>
            <a:off x="467544" y="2060848"/>
            <a:ext cx="8676456" cy="3959226"/>
          </a:xfrm>
        </p:spPr>
        <p:txBody>
          <a:bodyPr/>
          <a:lstStyle/>
          <a:p>
            <a:pPr>
              <a:lnSpc>
                <a:spcPct val="80000"/>
              </a:lnSpc>
              <a:defRPr/>
            </a:pPr>
            <a:r>
              <a:rPr lang="nl-NL" altLang="nl-NL" sz="2800" kern="0" dirty="0">
                <a:solidFill>
                  <a:srgbClr val="000000"/>
                </a:solidFill>
                <a:latin typeface="+mj-lt"/>
                <a:cs typeface="Arial"/>
              </a:rPr>
              <a:t>de twee-conclusieregel brengt mee dat in het </a:t>
            </a:r>
            <a:r>
              <a:rPr lang="nl-NL" altLang="nl-NL" sz="2800" u="sng" kern="0" dirty="0">
                <a:solidFill>
                  <a:srgbClr val="000000"/>
                </a:solidFill>
                <a:latin typeface="+mj-lt"/>
                <a:cs typeface="Arial"/>
              </a:rPr>
              <a:t>eerste processtuk</a:t>
            </a:r>
            <a:r>
              <a:rPr lang="nl-NL" altLang="nl-NL" sz="2800" kern="0" dirty="0">
                <a:solidFill>
                  <a:srgbClr val="000000"/>
                </a:solidFill>
                <a:latin typeface="+mj-lt"/>
                <a:cs typeface="Arial"/>
              </a:rPr>
              <a:t> dat partijen in hoger beroep nemen:</a:t>
            </a:r>
          </a:p>
          <a:p>
            <a:pPr>
              <a:lnSpc>
                <a:spcPct val="80000"/>
              </a:lnSpc>
              <a:defRPr/>
            </a:pP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de grieven moeten worden aangevoerd;</a:t>
            </a:r>
          </a:p>
          <a:p>
            <a:pPr>
              <a:lnSpc>
                <a:spcPct val="80000"/>
              </a:lnSpc>
              <a:defRPr/>
            </a:pPr>
            <a:r>
              <a:rPr lang="nl-NL" altLang="nl-NL" sz="2800" kern="0" dirty="0">
                <a:solidFill>
                  <a:srgbClr val="000000"/>
                </a:solidFill>
                <a:latin typeface="+mj-lt"/>
                <a:cs typeface="Arial"/>
              </a:rPr>
              <a:t>nieuwe feiten moeten worden gesteld;</a:t>
            </a:r>
          </a:p>
          <a:p>
            <a:pPr>
              <a:lnSpc>
                <a:spcPct val="80000"/>
              </a:lnSpc>
              <a:defRPr/>
            </a:pPr>
            <a:r>
              <a:rPr lang="nl-NL" altLang="nl-NL" sz="2800" kern="0" dirty="0">
                <a:solidFill>
                  <a:srgbClr val="000000"/>
                </a:solidFill>
                <a:latin typeface="+mj-lt"/>
                <a:cs typeface="Arial"/>
              </a:rPr>
              <a:t>de eis moet worden veranderd (of de grondslag daarvan); of </a:t>
            </a:r>
          </a:p>
          <a:p>
            <a:pPr>
              <a:lnSpc>
                <a:spcPct val="80000"/>
              </a:lnSpc>
              <a:defRPr/>
            </a:pPr>
            <a:r>
              <a:rPr lang="nl-NL" altLang="nl-NL" sz="2800" kern="0" dirty="0">
                <a:solidFill>
                  <a:srgbClr val="000000"/>
                </a:solidFill>
                <a:latin typeface="+mj-lt"/>
                <a:cs typeface="Arial"/>
              </a:rPr>
              <a:t>nieuw verweer moet worden gevoerd</a:t>
            </a:r>
          </a:p>
          <a:p>
            <a:pPr>
              <a:lnSpc>
                <a:spcPct val="80000"/>
              </a:lnSpc>
              <a:defRPr/>
            </a:pPr>
            <a:endParaRPr lang="nl-NL" altLang="nl-NL" sz="2800" kern="0" dirty="0">
              <a:solidFill>
                <a:srgbClr val="000000"/>
              </a:solidFill>
              <a:latin typeface="+mj-lt"/>
              <a:cs typeface="Arial"/>
            </a:endParaRPr>
          </a:p>
          <a:p>
            <a:pPr>
              <a:lnSpc>
                <a:spcPct val="80000"/>
              </a:lnSpc>
              <a:defRPr/>
            </a:pPr>
            <a:r>
              <a:rPr kumimoji="0" lang="nl-NL" altLang="nl-NL" sz="2800" b="0" i="0" u="none" strike="noStrike" kern="0" cap="none" spc="0" normalizeH="0" baseline="0" noProof="0" dirty="0">
                <a:ln>
                  <a:noFill/>
                </a:ln>
                <a:solidFill>
                  <a:srgbClr val="000000"/>
                </a:solidFill>
                <a:effectLst/>
                <a:uLnTx/>
                <a:uFillTx/>
                <a:latin typeface="Arial"/>
                <a:ea typeface="+mn-ea"/>
                <a:cs typeface="Arial"/>
              </a:rPr>
              <a:t>art. 347 Rv jo. art. 278 en 359 Rv</a:t>
            </a:r>
            <a:endParaRPr lang="nl-NL" altLang="nl-NL" sz="2800" kern="0" dirty="0">
              <a:solidFill>
                <a:srgbClr val="000000"/>
              </a:solidFill>
              <a:latin typeface="+mj-lt"/>
              <a:cs typeface="Arial"/>
            </a:endParaRPr>
          </a:p>
          <a:p>
            <a:pPr>
              <a:lnSpc>
                <a:spcPct val="80000"/>
              </a:lnSpc>
              <a:defRPr/>
            </a:pPr>
            <a:endParaRPr lang="nl-NL" altLang="nl-NL" sz="2800" kern="0" dirty="0">
              <a:solidFill>
                <a:srgbClr val="000000"/>
              </a:solidFill>
              <a:latin typeface="+mj-lt"/>
              <a:cs typeface="Arial"/>
            </a:endParaRP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25</a:t>
            </a:fld>
            <a:endParaRPr lang="nl-NL">
              <a:solidFill>
                <a:srgbClr val="A50061"/>
              </a:solidFill>
            </a:endParaRPr>
          </a:p>
        </p:txBody>
      </p:sp>
    </p:spTree>
    <p:extLst>
      <p:ext uri="{BB962C8B-B14F-4D97-AF65-F5344CB8AC3E}">
        <p14:creationId xmlns:p14="http://schemas.microsoft.com/office/powerpoint/2010/main" val="121394629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332656"/>
            <a:ext cx="6096000" cy="669925"/>
          </a:xfrm>
        </p:spPr>
        <p:txBody>
          <a:bodyPr/>
          <a:lstStyle/>
          <a:p>
            <a:r>
              <a:rPr lang="nl-NL" sz="3200" dirty="0"/>
              <a:t>Twee-conclusieregel (2)</a:t>
            </a:r>
          </a:p>
        </p:txBody>
      </p:sp>
      <p:sp>
        <p:nvSpPr>
          <p:cNvPr id="4099" name="Rectangle 3"/>
          <p:cNvSpPr>
            <a:spLocks noGrp="1" noChangeArrowheads="1"/>
          </p:cNvSpPr>
          <p:nvPr>
            <p:ph type="body" idx="1"/>
          </p:nvPr>
        </p:nvSpPr>
        <p:spPr>
          <a:xfrm>
            <a:off x="251520" y="1772816"/>
            <a:ext cx="8640960" cy="3959226"/>
          </a:xfrm>
        </p:spPr>
        <p:txBody>
          <a:bodyPr/>
          <a:lstStyle/>
          <a:p>
            <a:pPr>
              <a:lnSpc>
                <a:spcPct val="80000"/>
              </a:lnSpc>
              <a:defRPr/>
            </a:pP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denk goed na of het zinvol kan zijn om eis/verzoek in hoger beroep te wijzigen. Voorbeeld: slapend dienstverband</a:t>
            </a:r>
          </a:p>
          <a:p>
            <a:pPr>
              <a:lnSpc>
                <a:spcPct val="80000"/>
              </a:lnSpc>
              <a:defRPr/>
            </a:pP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let op eisvermeerdering in hoger beroep dus in tijd beperkt vanwege twee-conclusieregel!</a:t>
            </a:r>
          </a:p>
          <a:p>
            <a:pPr>
              <a:lnSpc>
                <a:spcPct val="80000"/>
              </a:lnSpc>
              <a:defRPr/>
            </a:pP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NB het hoger beroep heeft herstelfunctie/herkansing, feiten/omstandigheden/rechtsgronden/bewijsstukken die in eerste aanleg niet zijn aangevoerd kunnen in hoger beroep alsnog worden aangevoerd</a:t>
            </a:r>
          </a:p>
          <a:p>
            <a:pPr marL="0" indent="0">
              <a:lnSpc>
                <a:spcPct val="80000"/>
              </a:lnSpc>
              <a:buNone/>
              <a:defRPr/>
            </a:pPr>
            <a:endParaRPr lang="nl-NL" altLang="nl-NL" sz="2800" kern="0" dirty="0">
              <a:solidFill>
                <a:srgbClr val="000000"/>
              </a:solidFill>
              <a:latin typeface="+mj-lt"/>
              <a:cs typeface="Arial"/>
            </a:endParaRP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26</a:t>
            </a:fld>
            <a:endParaRPr lang="nl-NL">
              <a:solidFill>
                <a:srgbClr val="A50061"/>
              </a:solidFill>
            </a:endParaRPr>
          </a:p>
        </p:txBody>
      </p:sp>
    </p:spTree>
    <p:extLst>
      <p:ext uri="{BB962C8B-B14F-4D97-AF65-F5344CB8AC3E}">
        <p14:creationId xmlns:p14="http://schemas.microsoft.com/office/powerpoint/2010/main" val="70419614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332656"/>
            <a:ext cx="6600056" cy="669925"/>
          </a:xfrm>
        </p:spPr>
        <p:txBody>
          <a:bodyPr/>
          <a:lstStyle/>
          <a:p>
            <a:r>
              <a:rPr lang="nl-NL" sz="3200" dirty="0"/>
              <a:t>herstelfunctie</a:t>
            </a:r>
          </a:p>
        </p:txBody>
      </p:sp>
      <p:sp>
        <p:nvSpPr>
          <p:cNvPr id="4099" name="Rectangle 3"/>
          <p:cNvSpPr>
            <a:spLocks noGrp="1" noChangeArrowheads="1"/>
          </p:cNvSpPr>
          <p:nvPr>
            <p:ph type="body" idx="1"/>
          </p:nvPr>
        </p:nvSpPr>
        <p:spPr>
          <a:xfrm>
            <a:off x="467544" y="1772816"/>
            <a:ext cx="8232576" cy="3959226"/>
          </a:xfrm>
        </p:spPr>
        <p:txBody>
          <a:bodyPr/>
          <a:lstStyle/>
          <a:p>
            <a:pPr>
              <a:lnSpc>
                <a:spcPct val="80000"/>
              </a:lnSpc>
              <a:defRPr/>
            </a:pPr>
            <a:r>
              <a:rPr lang="nl-NL" sz="2800" dirty="0">
                <a:latin typeface="Arial" panose="020B0604020202020204" pitchFamily="34" charset="0"/>
                <a:cs typeface="Arial" panose="020B0604020202020204" pitchFamily="34" charset="0"/>
              </a:rPr>
              <a:t>HR 19-7-2019, </a:t>
            </a:r>
            <a:r>
              <a:rPr lang="nl-NL" sz="2000" dirty="0">
                <a:latin typeface="Arial" panose="020B0604020202020204" pitchFamily="34" charset="0"/>
                <a:cs typeface="Arial" panose="020B0604020202020204" pitchFamily="34" charset="0"/>
              </a:rPr>
              <a:t>HR:2019:1234</a:t>
            </a:r>
          </a:p>
          <a:p>
            <a:pPr>
              <a:lnSpc>
                <a:spcPct val="80000"/>
              </a:lnSpc>
              <a:defRPr/>
            </a:pPr>
            <a:endParaRPr lang="nl-NL" sz="2000" dirty="0">
              <a:latin typeface="Arial" panose="020B0604020202020204" pitchFamily="34" charset="0"/>
              <a:cs typeface="Arial" panose="020B0604020202020204" pitchFamily="34" charset="0"/>
            </a:endParaRPr>
          </a:p>
          <a:p>
            <a:pPr>
              <a:lnSpc>
                <a:spcPct val="80000"/>
              </a:lnSpc>
              <a:defRPr/>
            </a:pPr>
            <a:r>
              <a:rPr lang="nl-NL" altLang="nl-NL" sz="2800" kern="0" dirty="0">
                <a:solidFill>
                  <a:srgbClr val="000000"/>
                </a:solidFill>
                <a:latin typeface="+mj-lt"/>
                <a:cs typeface="Arial"/>
              </a:rPr>
              <a:t>werknemer mag voor het eerst in hoger beroep een beroep doen op nieuwe feiten en omstandigheden, die zich hebben voorgedaan vóór de beslissing in eerste aanleg, bijv. nieuw neuropsychologisch rapport</a:t>
            </a:r>
          </a:p>
          <a:p>
            <a:pPr>
              <a:lnSpc>
                <a:spcPct val="80000"/>
              </a:lnSpc>
              <a:defRPr/>
            </a:pPr>
            <a:r>
              <a:rPr lang="nl-NL" altLang="nl-NL" sz="2800" kern="0" dirty="0">
                <a:solidFill>
                  <a:srgbClr val="000000"/>
                </a:solidFill>
                <a:latin typeface="+mj-lt"/>
                <a:cs typeface="Arial"/>
              </a:rPr>
              <a:t>idem op opzegverbod dat al bestond tijdens procedure in eerste aanleg, uitgaande van ex </a:t>
            </a:r>
            <a:r>
              <a:rPr lang="nl-NL" altLang="nl-NL" sz="2800" kern="0" dirty="0" err="1">
                <a:solidFill>
                  <a:srgbClr val="000000"/>
                </a:solidFill>
                <a:latin typeface="+mj-lt"/>
                <a:cs typeface="Arial"/>
              </a:rPr>
              <a:t>tunc</a:t>
            </a:r>
            <a:r>
              <a:rPr lang="nl-NL" altLang="nl-NL" sz="2800" kern="0" dirty="0">
                <a:solidFill>
                  <a:srgbClr val="000000"/>
                </a:solidFill>
                <a:latin typeface="+mj-lt"/>
                <a:cs typeface="Arial"/>
              </a:rPr>
              <a:t> toetsing (stond in cassatie niet ter discussie)</a:t>
            </a:r>
          </a:p>
          <a:p>
            <a:pPr>
              <a:lnSpc>
                <a:spcPct val="80000"/>
              </a:lnSpc>
              <a:defRPr/>
            </a:pPr>
            <a:r>
              <a:rPr lang="nl-NL" altLang="nl-NL" sz="2800" kern="0" dirty="0">
                <a:solidFill>
                  <a:srgbClr val="000000"/>
                </a:solidFill>
                <a:latin typeface="+mj-lt"/>
                <a:cs typeface="Arial"/>
              </a:rPr>
              <a:t>herkansingsfunctie hoger beroep</a:t>
            </a:r>
          </a:p>
          <a:p>
            <a:pPr>
              <a:lnSpc>
                <a:spcPct val="80000"/>
              </a:lnSpc>
              <a:defRPr/>
            </a:pPr>
            <a:endParaRPr lang="nl-NL" altLang="nl-NL" sz="2800" kern="0" dirty="0">
              <a:solidFill>
                <a:srgbClr val="000000"/>
              </a:solidFill>
              <a:latin typeface="+mj-lt"/>
              <a:cs typeface="Arial"/>
            </a:endParaRPr>
          </a:p>
          <a:p>
            <a:pPr>
              <a:lnSpc>
                <a:spcPct val="80000"/>
              </a:lnSpc>
              <a:defRPr/>
            </a:pPr>
            <a:endParaRPr lang="nl-NL" altLang="nl-NL" sz="2800" kern="0" dirty="0">
              <a:solidFill>
                <a:srgbClr val="000000"/>
              </a:solidFill>
              <a:latin typeface="+mj-lt"/>
              <a:cs typeface="Arial"/>
            </a:endParaRPr>
          </a:p>
          <a:p>
            <a:pPr>
              <a:lnSpc>
                <a:spcPct val="80000"/>
              </a:lnSpc>
              <a:defRPr/>
            </a:pPr>
            <a:endParaRPr lang="nl-NL" altLang="nl-NL" sz="2800" kern="0" dirty="0">
              <a:solidFill>
                <a:srgbClr val="000000"/>
              </a:solidFill>
              <a:latin typeface="+mj-lt"/>
              <a:cs typeface="Arial"/>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27</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946014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3608" y="274281"/>
            <a:ext cx="6408712" cy="629565"/>
          </a:xfrm>
        </p:spPr>
        <p:txBody>
          <a:bodyPr/>
          <a:lstStyle/>
          <a:p>
            <a:r>
              <a:rPr kumimoji="0" lang="nl-NL" sz="3200" b="1" i="0" u="none" strike="noStrike" kern="1200" cap="none" spc="0" normalizeH="0" baseline="0" noProof="0" dirty="0">
                <a:ln>
                  <a:noFill/>
                </a:ln>
                <a:solidFill>
                  <a:srgbClr val="A50061"/>
                </a:solidFill>
                <a:effectLst/>
                <a:uLnTx/>
                <a:uFillTx/>
                <a:latin typeface="Arial"/>
                <a:ea typeface="+mj-ea"/>
                <a:cs typeface="+mj-cs"/>
              </a:rPr>
              <a:t>Uitzondering herstelfunctie!</a:t>
            </a:r>
            <a:endParaRPr lang="nl-NL" sz="2800" dirty="0"/>
          </a:p>
        </p:txBody>
      </p:sp>
      <p:sp>
        <p:nvSpPr>
          <p:cNvPr id="4099" name="Rectangle 3"/>
          <p:cNvSpPr>
            <a:spLocks noGrp="1" noChangeArrowheads="1"/>
          </p:cNvSpPr>
          <p:nvPr>
            <p:ph type="body" idx="1"/>
          </p:nvPr>
        </p:nvSpPr>
        <p:spPr>
          <a:xfrm>
            <a:off x="251520" y="1772816"/>
            <a:ext cx="8416230" cy="2969420"/>
          </a:xfrm>
        </p:spPr>
        <p:txBody>
          <a:bodyPr/>
          <a:lstStyle/>
          <a:p>
            <a:pPr marL="342900" indent="-342900"/>
            <a:r>
              <a:rPr lang="nl-NL" sz="2400" dirty="0">
                <a:latin typeface="Arial" panose="020B0604020202020204" pitchFamily="34" charset="0"/>
                <a:cs typeface="Arial" panose="020B0604020202020204" pitchFamily="34" charset="0"/>
              </a:rPr>
              <a:t>deskundigenverklaring ex art. 7:629a lid 1, 658b lid 1 en 671b lid 4 en 5 BW</a:t>
            </a:r>
          </a:p>
          <a:p>
            <a:pPr marL="342900" indent="-342900"/>
            <a:r>
              <a:rPr lang="nl-NL" sz="2400" dirty="0" err="1">
                <a:latin typeface="Arial" panose="020B0604020202020204" pitchFamily="34" charset="0"/>
                <a:cs typeface="Arial" panose="020B0604020202020204" pitchFamily="34" charset="0"/>
              </a:rPr>
              <a:t>wn</a:t>
            </a:r>
            <a:r>
              <a:rPr lang="nl-NL" sz="2400" dirty="0">
                <a:latin typeface="Arial" panose="020B0604020202020204" pitchFamily="34" charset="0"/>
                <a:cs typeface="Arial" panose="020B0604020202020204" pitchFamily="34" charset="0"/>
              </a:rPr>
              <a:t>: loonvordering, nakoming re-integratieverplichting</a:t>
            </a:r>
          </a:p>
          <a:p>
            <a:pPr marL="342900" indent="-342900"/>
            <a:r>
              <a:rPr lang="nl-NL" sz="2400" dirty="0" err="1">
                <a:latin typeface="Arial" panose="020B0604020202020204" pitchFamily="34" charset="0"/>
                <a:cs typeface="Arial" panose="020B0604020202020204" pitchFamily="34" charset="0"/>
              </a:rPr>
              <a:t>wg</a:t>
            </a:r>
            <a:r>
              <a:rPr lang="nl-NL" sz="2400" dirty="0">
                <a:latin typeface="Arial" panose="020B0604020202020204" pitchFamily="34" charset="0"/>
                <a:cs typeface="Arial" panose="020B0604020202020204" pitchFamily="34" charset="0"/>
              </a:rPr>
              <a:t>: ontbinding c-grond en e-grond schending re-integratie</a:t>
            </a:r>
          </a:p>
          <a:p>
            <a:pPr marL="342900" indent="-342900"/>
            <a:endParaRPr lang="nl-NL" sz="2400" dirty="0">
              <a:latin typeface="Arial" panose="020B0604020202020204" pitchFamily="34" charset="0"/>
              <a:cs typeface="Arial" panose="020B0604020202020204" pitchFamily="34" charset="0"/>
            </a:endParaRPr>
          </a:p>
          <a:p>
            <a:pPr marL="342900" indent="-342900"/>
            <a:r>
              <a:rPr lang="nl-NL" altLang="nl-NL" sz="2400" dirty="0">
                <a:solidFill>
                  <a:prstClr val="black"/>
                </a:solidFill>
                <a:latin typeface="Arial" panose="020B0604020202020204" pitchFamily="34" charset="0"/>
                <a:cs typeface="Arial" panose="020B0604020202020204" pitchFamily="34" charset="0"/>
              </a:rPr>
              <a:t>bij loonvordering</a:t>
            </a:r>
            <a:r>
              <a:rPr kumimoji="0" lang="nl-NL" altLang="nl-NL"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niet voor het eerst in hoger beroep, o.a.</a:t>
            </a:r>
            <a:r>
              <a:rPr kumimoji="0" lang="nl-NL" altLang="nl-NL" sz="2400" b="0" i="0" u="none" strike="noStrike" kern="0" cap="none" spc="0" normalizeH="0" baseline="0" noProof="0" dirty="0">
                <a:ln>
                  <a:noFill/>
                </a:ln>
                <a:solidFill>
                  <a:srgbClr val="000000"/>
                </a:solidFill>
                <a:effectLst/>
                <a:uLnTx/>
                <a:uFillTx/>
                <a:latin typeface="Arial"/>
                <a:ea typeface="+mn-ea"/>
                <a:cs typeface="Arial"/>
              </a:rPr>
              <a:t> hof Amsterdam 22-5-2003, GHAMS:2003:AO3200,</a:t>
            </a:r>
            <a:r>
              <a:rPr kumimoji="0" lang="nl-NL" altLang="nl-NL"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Hof A-L 28 mei 2019, GHARL:2019:4597, zie ook RAR 2019/123</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nl-NL" altLang="nl-NL"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idem ontbinding Hof Den Bosch 24-8-2017, GHSHE:2017:3683</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nl-NL" altLang="nl-NL"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uitzondering: bij loonvordering niet vereist in kort geding, Hoge Raad 14-9-2018,</a:t>
            </a:r>
            <a:r>
              <a:rPr kumimoji="0" lang="nl-NL" altLang="nl-NL"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nl-NL" altLang="nl-NL"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HR:2018:1673</a:t>
            </a:r>
            <a:endParaRPr kumimoji="0" lang="nl-NL" altLang="nl-NL"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nl-NL" altLang="nl-NL"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nl-NL" altLang="nl-NL"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None/>
              <a:tabLst/>
              <a:defRPr/>
            </a:pPr>
            <a:endParaRPr kumimoji="0" lang="nl-NL" altLang="nl-NL"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28</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9720087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3608" y="274281"/>
            <a:ext cx="6408712" cy="629565"/>
          </a:xfrm>
        </p:spPr>
        <p:txBody>
          <a:bodyPr/>
          <a:lstStyle/>
          <a:p>
            <a:r>
              <a:rPr kumimoji="0" lang="nl-NL" sz="3200" b="1" i="0" u="none" strike="noStrike" kern="1200" cap="none" spc="0" normalizeH="0" baseline="0" noProof="0" dirty="0">
                <a:ln>
                  <a:noFill/>
                </a:ln>
                <a:solidFill>
                  <a:srgbClr val="A50061"/>
                </a:solidFill>
                <a:effectLst/>
                <a:uLnTx/>
                <a:uFillTx/>
                <a:latin typeface="Arial"/>
                <a:ea typeface="+mj-ea"/>
                <a:cs typeface="+mj-cs"/>
              </a:rPr>
              <a:t>Uitzondering herstelfunctie!</a:t>
            </a:r>
            <a:endParaRPr lang="nl-NL" sz="2800" dirty="0"/>
          </a:p>
        </p:txBody>
      </p:sp>
      <p:sp>
        <p:nvSpPr>
          <p:cNvPr id="4099" name="Rectangle 3"/>
          <p:cNvSpPr>
            <a:spLocks noGrp="1" noChangeArrowheads="1"/>
          </p:cNvSpPr>
          <p:nvPr>
            <p:ph type="body" idx="1"/>
          </p:nvPr>
        </p:nvSpPr>
        <p:spPr>
          <a:xfrm>
            <a:off x="363885" y="1772816"/>
            <a:ext cx="8416230" cy="2969420"/>
          </a:xfrm>
        </p:spPr>
        <p:txBody>
          <a:bodyPr/>
          <a:lstStyle/>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nl-NL" altLang="nl-NL"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Geen ambtshalve toetsing ontbreken in hoger beroep, niet van openbare orde, Hof Den Haag 20-11-2018, </a:t>
            </a:r>
            <a:r>
              <a:rPr kumimoji="0" lang="nl-NL" sz="2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GHDHA:2018:3090 </a:t>
            </a:r>
            <a:r>
              <a:rPr kumimoji="0" lang="nl-NL"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(loonvordering)</a:t>
            </a:r>
            <a:endParaRPr kumimoji="0" lang="nl-NL" sz="2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endParaRPr kumimoji="0" lang="nl-NL" sz="2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lang="nl-NL" altLang="nl-NL" sz="2400" dirty="0">
                <a:solidFill>
                  <a:srgbClr val="000000"/>
                </a:solidFill>
                <a:latin typeface="Arial" panose="020B0604020202020204" pitchFamily="34" charset="0"/>
                <a:cs typeface="Arial" panose="020B0604020202020204" pitchFamily="34" charset="0"/>
              </a:rPr>
              <a:t>NB u moet hier in hoger beroep een grief tegen richten (“ten onrechte heeft de kantonrechter de loonvordering toegewezen terwijl werknemer geen deskundigenverklaring heeft “ of “ten onrechte heeft de kantonrechter ontbonden terwijl werkgever geen deskundigenverklaring heeft”)</a:t>
            </a:r>
          </a:p>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endParaRPr lang="nl-NL" altLang="nl-NL" sz="2400" dirty="0">
              <a:solidFill>
                <a:srgbClr val="000000"/>
              </a:solidFill>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lang="nl-NL" altLang="nl-NL" sz="2400" dirty="0">
                <a:solidFill>
                  <a:srgbClr val="000000"/>
                </a:solidFill>
                <a:latin typeface="Arial" panose="020B0604020202020204" pitchFamily="34" charset="0"/>
                <a:cs typeface="Arial" panose="020B0604020202020204" pitchFamily="34" charset="0"/>
              </a:rPr>
              <a:t>maar niet iedereen denkt er zo over….</a:t>
            </a:r>
          </a:p>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nl-NL" altLang="nl-NL"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Anders: Hof Amsterdam 14-2-2012, </a:t>
            </a:r>
            <a:r>
              <a:rPr kumimoji="0" lang="nl-NL" sz="2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GHAMS:2012:BV8210 </a:t>
            </a:r>
            <a:r>
              <a:rPr kumimoji="0" lang="nl-NL"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(loonvordering)</a:t>
            </a:r>
            <a:endParaRPr kumimoji="0" lang="nl-NL" altLang="nl-NL"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lang="nl-NL" altLang="nl-NL" sz="2400" dirty="0">
                <a:solidFill>
                  <a:prstClr val="black"/>
                </a:solidFill>
                <a:latin typeface="Arial" panose="020B0604020202020204" pitchFamily="34" charset="0"/>
                <a:cs typeface="Arial" panose="020B0604020202020204" pitchFamily="34" charset="0"/>
              </a:rPr>
              <a:t>Hof Den Bosch, </a:t>
            </a:r>
            <a:r>
              <a:rPr kumimoji="0" lang="nl-NL" altLang="nl-NL"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1-9-2016, </a:t>
            </a:r>
            <a:r>
              <a:rPr kumimoji="0" lang="nl-NL"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GHSHE:2016:3994 </a:t>
            </a:r>
            <a:r>
              <a:rPr kumimoji="0" lang="nl-NL"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(ontbinding)</a:t>
            </a:r>
            <a:endParaRPr kumimoji="0" lang="nl-NL" altLang="nl-NL"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nl-NL" altLang="nl-NL"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None/>
              <a:tabLst/>
              <a:defRPr/>
            </a:pPr>
            <a:endParaRPr kumimoji="0" lang="nl-NL" altLang="nl-NL"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29</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357100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188640"/>
            <a:ext cx="6960096" cy="669925"/>
          </a:xfrm>
        </p:spPr>
        <p:txBody>
          <a:bodyPr/>
          <a:lstStyle/>
          <a:p>
            <a:r>
              <a:rPr lang="nl-NL" sz="3600" dirty="0"/>
              <a:t>art. 7:683 BW; wat mag het hof?</a:t>
            </a:r>
          </a:p>
        </p:txBody>
      </p:sp>
      <p:sp>
        <p:nvSpPr>
          <p:cNvPr id="4099" name="Rectangle 3"/>
          <p:cNvSpPr>
            <a:spLocks noGrp="1" noChangeArrowheads="1"/>
          </p:cNvSpPr>
          <p:nvPr>
            <p:ph type="body" idx="1"/>
          </p:nvPr>
        </p:nvSpPr>
        <p:spPr>
          <a:xfrm>
            <a:off x="323528" y="1844824"/>
            <a:ext cx="8640959" cy="3959226"/>
          </a:xfrm>
        </p:spPr>
        <p:txBody>
          <a:bodyPr/>
          <a:lstStyle/>
          <a:p>
            <a:pPr>
              <a:lnSpc>
                <a:spcPct val="80000"/>
              </a:lnSpc>
              <a:defRPr/>
            </a:pPr>
            <a:r>
              <a:rPr lang="nl-NL" altLang="nl-NL" sz="2800" kern="0" dirty="0">
                <a:solidFill>
                  <a:srgbClr val="000000"/>
                </a:solidFill>
                <a:latin typeface="+mj-lt"/>
                <a:cs typeface="Arial"/>
              </a:rPr>
              <a:t>bij onterechte ontbinding of onterechte afwijzing verzoek herstel of vernietiging</a:t>
            </a:r>
          </a:p>
          <a:p>
            <a:pPr>
              <a:lnSpc>
                <a:spcPct val="80000"/>
              </a:lnSpc>
              <a:defRPr/>
            </a:pPr>
            <a:r>
              <a:rPr lang="nl-NL" altLang="nl-NL" sz="2800" kern="0" dirty="0">
                <a:solidFill>
                  <a:srgbClr val="000000"/>
                </a:solidFill>
                <a:latin typeface="+mj-lt"/>
                <a:cs typeface="Arial"/>
              </a:rPr>
              <a:t>herstel of billijke vergoeding (ook ambtshalve)</a:t>
            </a:r>
          </a:p>
          <a:p>
            <a:pPr>
              <a:lnSpc>
                <a:spcPct val="80000"/>
              </a:lnSpc>
              <a:defRPr/>
            </a:pPr>
            <a:r>
              <a:rPr lang="nl-NL" altLang="nl-NL" sz="2800" kern="0" dirty="0">
                <a:solidFill>
                  <a:srgbClr val="000000"/>
                </a:solidFill>
                <a:latin typeface="+mj-lt"/>
                <a:cs typeface="Arial"/>
              </a:rPr>
              <a:t>HR: of geen van beide: ‘</a:t>
            </a:r>
            <a:r>
              <a:rPr lang="nl-NL" altLang="nl-NL" sz="2800" i="1" kern="0" dirty="0">
                <a:solidFill>
                  <a:srgbClr val="000000"/>
                </a:solidFill>
                <a:latin typeface="+mj-lt"/>
                <a:cs typeface="Arial"/>
              </a:rPr>
              <a:t>rechter</a:t>
            </a:r>
            <a:r>
              <a:rPr lang="nl-NL" altLang="nl-NL" sz="2800" kern="0" dirty="0">
                <a:solidFill>
                  <a:srgbClr val="000000"/>
                </a:solidFill>
                <a:latin typeface="+mj-lt"/>
                <a:cs typeface="Arial"/>
              </a:rPr>
              <a:t> </a:t>
            </a:r>
            <a:r>
              <a:rPr lang="nl-NL" altLang="nl-NL" sz="2800" i="1" kern="0" dirty="0">
                <a:solidFill>
                  <a:srgbClr val="000000"/>
                </a:solidFill>
                <a:latin typeface="+mj-lt"/>
                <a:cs typeface="Arial"/>
              </a:rPr>
              <a:t>kan’</a:t>
            </a:r>
          </a:p>
          <a:p>
            <a:pPr>
              <a:lnSpc>
                <a:spcPct val="80000"/>
              </a:lnSpc>
              <a:defRPr/>
            </a:pPr>
            <a:r>
              <a:rPr lang="nl-NL" altLang="nl-NL" sz="2800" kern="0" dirty="0">
                <a:solidFill>
                  <a:srgbClr val="000000"/>
                </a:solidFill>
                <a:latin typeface="+mj-lt"/>
                <a:cs typeface="Arial"/>
              </a:rPr>
              <a:t>NB 1: dus geen vernietiging uitspraak/ontbinding kantonrechter door het hof</a:t>
            </a:r>
          </a:p>
          <a:p>
            <a:pPr>
              <a:lnSpc>
                <a:spcPct val="80000"/>
              </a:lnSpc>
              <a:defRPr/>
            </a:pP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bij onterechte afwijzing ontbinding of onterecht herstel bepaalt hof datum einde </a:t>
            </a:r>
            <a:r>
              <a:rPr lang="nl-NL" altLang="nl-NL" sz="2800" kern="0" dirty="0" err="1">
                <a:solidFill>
                  <a:srgbClr val="000000"/>
                </a:solidFill>
                <a:latin typeface="+mj-lt"/>
                <a:cs typeface="Arial"/>
              </a:rPr>
              <a:t>arbeidsovk</a:t>
            </a:r>
            <a:endParaRPr lang="nl-NL" altLang="nl-NL" sz="2800" kern="0" dirty="0">
              <a:solidFill>
                <a:srgbClr val="000000"/>
              </a:solidFill>
              <a:latin typeface="+mj-lt"/>
              <a:cs typeface="Arial"/>
            </a:endParaRPr>
          </a:p>
          <a:p>
            <a:pPr marL="270000" marR="0" lvl="0" indent="-2700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nl-NL" altLang="nl-NL" sz="2800" b="0" i="0" u="none" strike="noStrike" kern="0" cap="none" spc="0" normalizeH="0" baseline="0" noProof="0" dirty="0">
                <a:ln>
                  <a:noFill/>
                </a:ln>
                <a:solidFill>
                  <a:srgbClr val="000000"/>
                </a:solidFill>
                <a:effectLst/>
                <a:uLnTx/>
                <a:uFillTx/>
                <a:latin typeface="Arial"/>
                <a:ea typeface="+mn-ea"/>
                <a:cs typeface="Arial"/>
              </a:rPr>
              <a:t>wetgever/HR: niet met terugwerkende kracht, alleen in de toekomst</a:t>
            </a:r>
          </a:p>
          <a:p>
            <a:pPr marL="270000" marR="0" lvl="0" indent="-2700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lang="nl-NL" altLang="nl-NL" sz="2800" kern="0" dirty="0">
                <a:solidFill>
                  <a:srgbClr val="000000"/>
                </a:solidFill>
                <a:latin typeface="Arial"/>
                <a:cs typeface="Arial"/>
              </a:rPr>
              <a:t>NB2: dus niet alsnog ontbinding in hoger beroep</a:t>
            </a:r>
            <a:endParaRPr kumimoji="0" lang="nl-NL" altLang="nl-NL" sz="2800" b="0" i="0" u="none" strike="noStrike" kern="0" cap="none" spc="0" normalizeH="0" baseline="0" noProof="0" dirty="0">
              <a:ln>
                <a:noFill/>
              </a:ln>
              <a:solidFill>
                <a:srgbClr val="000000"/>
              </a:solidFill>
              <a:effectLst/>
              <a:uLnTx/>
              <a:uFillTx/>
              <a:latin typeface="Arial"/>
              <a:ea typeface="+mn-ea"/>
              <a:cs typeface="Arial"/>
            </a:endParaRPr>
          </a:p>
          <a:p>
            <a:pPr>
              <a:lnSpc>
                <a:spcPct val="80000"/>
              </a:lnSpc>
              <a:defRPr/>
            </a:pPr>
            <a:endParaRPr lang="nl-NL" altLang="nl-NL" sz="2800" dirty="0"/>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4586552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15616" y="296776"/>
            <a:ext cx="7848872" cy="669925"/>
          </a:xfrm>
        </p:spPr>
        <p:txBody>
          <a:bodyPr/>
          <a:lstStyle/>
          <a:p>
            <a:r>
              <a:rPr lang="nl-NL" sz="3200" dirty="0"/>
              <a:t>Twee-conclusieregel (3)</a:t>
            </a:r>
          </a:p>
        </p:txBody>
      </p:sp>
      <p:sp>
        <p:nvSpPr>
          <p:cNvPr id="4099" name="Rectangle 3"/>
          <p:cNvSpPr>
            <a:spLocks noGrp="1" noChangeArrowheads="1"/>
          </p:cNvSpPr>
          <p:nvPr>
            <p:ph type="body" idx="1"/>
          </p:nvPr>
        </p:nvSpPr>
        <p:spPr>
          <a:xfrm>
            <a:off x="755576" y="1484784"/>
            <a:ext cx="7992888" cy="3959226"/>
          </a:xfrm>
        </p:spPr>
        <p:txBody>
          <a:bodyPr/>
          <a:lstStyle/>
          <a:p>
            <a:pPr>
              <a:lnSpc>
                <a:spcPct val="80000"/>
              </a:lnSpc>
              <a:defRPr/>
            </a:pPr>
            <a:endParaRPr lang="nl-NL" altLang="nl-NL" sz="2000" dirty="0"/>
          </a:p>
          <a:p>
            <a:pPr>
              <a:lnSpc>
                <a:spcPct val="80000"/>
              </a:lnSpc>
              <a:defRPr/>
            </a:pPr>
            <a:r>
              <a:rPr lang="nl-NL" altLang="nl-NL" sz="2800" kern="0" dirty="0">
                <a:solidFill>
                  <a:srgbClr val="000000"/>
                </a:solidFill>
                <a:latin typeface="+mj-lt"/>
                <a:cs typeface="Arial"/>
              </a:rPr>
              <a:t>in beginsel strakke regel</a:t>
            </a:r>
          </a:p>
          <a:p>
            <a:pPr>
              <a:lnSpc>
                <a:spcPct val="80000"/>
              </a:lnSpc>
              <a:defRPr/>
            </a:pPr>
            <a:r>
              <a:rPr lang="nl-NL" altLang="nl-NL" sz="2800" kern="0" dirty="0">
                <a:solidFill>
                  <a:srgbClr val="000000"/>
                </a:solidFill>
                <a:latin typeface="+mj-lt"/>
                <a:cs typeface="Arial"/>
              </a:rPr>
              <a:t>nieuwe feiten, mits niet in strijd met goede procesorde </a:t>
            </a:r>
          </a:p>
          <a:p>
            <a:pPr>
              <a:lnSpc>
                <a:spcPct val="80000"/>
              </a:lnSpc>
              <a:defRPr/>
            </a:pPr>
            <a:r>
              <a:rPr lang="nl-NL" altLang="nl-NL" sz="2800" kern="0" dirty="0">
                <a:solidFill>
                  <a:srgbClr val="000000"/>
                </a:solidFill>
                <a:latin typeface="+mj-lt"/>
                <a:cs typeface="Arial"/>
              </a:rPr>
              <a:t>nieuwe grieven, mits ondubbelzinnige toestemming wederpartij</a:t>
            </a:r>
          </a:p>
          <a:p>
            <a:pPr>
              <a:lnSpc>
                <a:spcPct val="80000"/>
              </a:lnSpc>
              <a:defRPr/>
            </a:pPr>
            <a:endParaRPr lang="nl-NL" altLang="nl-NL" sz="2800" kern="0" dirty="0">
              <a:solidFill>
                <a:srgbClr val="000000"/>
              </a:solidFill>
              <a:latin typeface="+mj-lt"/>
              <a:cs typeface="Arial"/>
            </a:endParaRPr>
          </a:p>
          <a:p>
            <a:pPr lvl="0">
              <a:lnSpc>
                <a:spcPct val="80000"/>
              </a:lnSpc>
              <a:defRPr/>
            </a:pPr>
            <a:r>
              <a:rPr lang="nl-NL" altLang="nl-NL" sz="2800" kern="0" dirty="0">
                <a:solidFill>
                  <a:srgbClr val="000000"/>
                </a:solidFill>
                <a:cs typeface="Arial"/>
              </a:rPr>
              <a:t>Tip: wees alert op nieuwe stellingen en verweren ter zitting en protesteer daar zekerheidshalve tegen</a:t>
            </a:r>
          </a:p>
          <a:p>
            <a:pPr lvl="0">
              <a:lnSpc>
                <a:spcPct val="80000"/>
              </a:lnSpc>
              <a:defRPr/>
            </a:pPr>
            <a:r>
              <a:rPr lang="nl-NL" altLang="nl-NL" sz="2800" kern="0" dirty="0">
                <a:solidFill>
                  <a:srgbClr val="000000"/>
                </a:solidFill>
                <a:cs typeface="Arial"/>
              </a:rPr>
              <a:t>als u verweer voert tegen nieuwe grief of stelling, dan risico dat wordt aangenomen dat u impliciet toestemming geeft</a:t>
            </a:r>
          </a:p>
          <a:p>
            <a:pPr>
              <a:lnSpc>
                <a:spcPct val="80000"/>
              </a:lnSpc>
              <a:defRPr/>
            </a:pPr>
            <a:endParaRPr lang="nl-NL" altLang="nl-NL" sz="3200" kern="0" dirty="0">
              <a:solidFill>
                <a:srgbClr val="000000"/>
              </a:solidFill>
              <a:latin typeface="+mj-lt"/>
              <a:cs typeface="Arial"/>
            </a:endParaRPr>
          </a:p>
          <a:p>
            <a:pPr>
              <a:lnSpc>
                <a:spcPct val="80000"/>
              </a:lnSpc>
              <a:defRPr/>
            </a:pPr>
            <a:endParaRPr lang="nl-NL" altLang="nl-NL" sz="3200" kern="0" dirty="0">
              <a:solidFill>
                <a:srgbClr val="000000"/>
              </a:solidFill>
              <a:latin typeface="+mj-lt"/>
              <a:cs typeface="Arial"/>
            </a:endParaRP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30</a:t>
            </a:fld>
            <a:endParaRPr lang="nl-NL">
              <a:solidFill>
                <a:srgbClr val="A50061"/>
              </a:solidFill>
            </a:endParaRPr>
          </a:p>
        </p:txBody>
      </p:sp>
    </p:spTree>
    <p:extLst>
      <p:ext uri="{BB962C8B-B14F-4D97-AF65-F5344CB8AC3E}">
        <p14:creationId xmlns:p14="http://schemas.microsoft.com/office/powerpoint/2010/main" val="322951137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332656"/>
            <a:ext cx="6096000" cy="669925"/>
          </a:xfrm>
        </p:spPr>
        <p:txBody>
          <a:bodyPr/>
          <a:lstStyle/>
          <a:p>
            <a:r>
              <a:rPr lang="nl-NL" sz="3200" dirty="0"/>
              <a:t>Twee-conclusieregel (4)</a:t>
            </a:r>
          </a:p>
        </p:txBody>
      </p:sp>
      <p:sp>
        <p:nvSpPr>
          <p:cNvPr id="4099" name="Rectangle 3"/>
          <p:cNvSpPr>
            <a:spLocks noGrp="1" noChangeArrowheads="1"/>
          </p:cNvSpPr>
          <p:nvPr>
            <p:ph type="body" idx="1"/>
          </p:nvPr>
        </p:nvSpPr>
        <p:spPr>
          <a:xfrm>
            <a:off x="467544" y="1772816"/>
            <a:ext cx="8232576" cy="3959226"/>
          </a:xfrm>
        </p:spPr>
        <p:txBody>
          <a:bodyPr/>
          <a:lstStyle/>
          <a:p>
            <a:pPr>
              <a:lnSpc>
                <a:spcPct val="80000"/>
              </a:lnSpc>
              <a:defRPr/>
            </a:pPr>
            <a:r>
              <a:rPr lang="nl-NL" altLang="nl-NL" sz="2800" kern="0" dirty="0">
                <a:solidFill>
                  <a:srgbClr val="000000"/>
                </a:solidFill>
                <a:latin typeface="+mj-lt"/>
                <a:cs typeface="Arial"/>
              </a:rPr>
              <a:t>in beroepschrift of verweerschrift (</a:t>
            </a:r>
            <a:r>
              <a:rPr lang="nl-NL" altLang="nl-NL" sz="2800" kern="0" dirty="0" err="1">
                <a:solidFill>
                  <a:srgbClr val="000000"/>
                </a:solidFill>
                <a:latin typeface="+mj-lt"/>
                <a:cs typeface="Arial"/>
              </a:rPr>
              <a:t>danwel</a:t>
            </a:r>
            <a:r>
              <a:rPr lang="nl-NL" altLang="nl-NL" sz="2800" kern="0" dirty="0">
                <a:solidFill>
                  <a:srgbClr val="000000"/>
                </a:solidFill>
                <a:latin typeface="+mj-lt"/>
                <a:cs typeface="Arial"/>
              </a:rPr>
              <a:t> in dagvaardingszaken in de memorie van grieven of memorie van antwoord) alle grieven/verweren aanvoeren</a:t>
            </a:r>
          </a:p>
          <a:p>
            <a:pPr>
              <a:lnSpc>
                <a:spcPct val="80000"/>
              </a:lnSpc>
              <a:defRPr/>
            </a:pP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een aanvullend beroepschrift kan niet:</a:t>
            </a:r>
          </a:p>
          <a:p>
            <a:pPr>
              <a:lnSpc>
                <a:spcPct val="80000"/>
              </a:lnSpc>
              <a:defRPr/>
            </a:pPr>
            <a:r>
              <a:rPr lang="nl-NL" altLang="nl-NL" sz="2800" kern="0" dirty="0">
                <a:solidFill>
                  <a:srgbClr val="000000"/>
                </a:solidFill>
                <a:latin typeface="+mj-lt"/>
                <a:cs typeface="Arial"/>
              </a:rPr>
              <a:t>HR 27 april 2012, </a:t>
            </a:r>
            <a:r>
              <a:rPr lang="nl-NL" altLang="nl-NL" sz="2000" kern="0" dirty="0">
                <a:solidFill>
                  <a:srgbClr val="000000"/>
                </a:solidFill>
                <a:latin typeface="+mj-lt"/>
                <a:cs typeface="Arial"/>
              </a:rPr>
              <a:t>HR:2012:BV6684</a:t>
            </a:r>
          </a:p>
          <a:p>
            <a:pPr>
              <a:lnSpc>
                <a:spcPct val="80000"/>
              </a:lnSpc>
              <a:defRPr/>
            </a:pPr>
            <a:r>
              <a:rPr lang="nl-NL" altLang="nl-NL" sz="2800" kern="0" dirty="0">
                <a:solidFill>
                  <a:srgbClr val="000000"/>
                </a:solidFill>
                <a:latin typeface="+mj-lt"/>
                <a:cs typeface="Arial"/>
              </a:rPr>
              <a:t>Hof laat aanvullend beroepschrift met nieuwe grieven als tardief buiten beschouwing. Geen instemming wederpartij met aanvulling grieven (wederpartij heeft zich ter zitting uitdrukkelijk verzet). Geen nieuwe feiten. HR: 81RO</a:t>
            </a: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31</a:t>
            </a:fld>
            <a:endParaRPr lang="nl-NL">
              <a:solidFill>
                <a:srgbClr val="A50061"/>
              </a:solidFill>
            </a:endParaRPr>
          </a:p>
        </p:txBody>
      </p:sp>
    </p:spTree>
    <p:extLst>
      <p:ext uri="{BB962C8B-B14F-4D97-AF65-F5344CB8AC3E}">
        <p14:creationId xmlns:p14="http://schemas.microsoft.com/office/powerpoint/2010/main" val="158809105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332656"/>
            <a:ext cx="6096000" cy="669925"/>
          </a:xfrm>
        </p:spPr>
        <p:txBody>
          <a:bodyPr/>
          <a:lstStyle/>
          <a:p>
            <a:r>
              <a:rPr lang="nl-NL" sz="3200" dirty="0"/>
              <a:t>Twee-conclusieregel (5)</a:t>
            </a:r>
          </a:p>
        </p:txBody>
      </p:sp>
      <p:sp>
        <p:nvSpPr>
          <p:cNvPr id="4099" name="Rectangle 3"/>
          <p:cNvSpPr>
            <a:spLocks noGrp="1" noChangeArrowheads="1"/>
          </p:cNvSpPr>
          <p:nvPr>
            <p:ph type="body" idx="1"/>
          </p:nvPr>
        </p:nvSpPr>
        <p:spPr>
          <a:xfrm>
            <a:off x="455712" y="1916832"/>
            <a:ext cx="8232576" cy="3959226"/>
          </a:xfrm>
        </p:spPr>
        <p:txBody>
          <a:bodyPr/>
          <a:lstStyle/>
          <a:p>
            <a:pPr>
              <a:lnSpc>
                <a:spcPct val="80000"/>
              </a:lnSpc>
              <a:defRPr/>
            </a:pPr>
            <a:r>
              <a:rPr lang="nl-NL" altLang="nl-NL" sz="2800" kern="0" dirty="0">
                <a:solidFill>
                  <a:srgbClr val="000000"/>
                </a:solidFill>
                <a:latin typeface="+mj-lt"/>
                <a:cs typeface="Arial"/>
              </a:rPr>
              <a:t>Hof Arnhem-Leeuwarden 29 augustus 2018, </a:t>
            </a:r>
            <a:r>
              <a:rPr lang="nl-NL" altLang="nl-NL" sz="2000" kern="0" dirty="0">
                <a:solidFill>
                  <a:srgbClr val="000000"/>
                </a:solidFill>
                <a:latin typeface="+mj-lt"/>
                <a:cs typeface="Arial"/>
              </a:rPr>
              <a:t>GHARL:2018:7836</a:t>
            </a:r>
          </a:p>
          <a:p>
            <a:pPr>
              <a:lnSpc>
                <a:spcPct val="80000"/>
              </a:lnSpc>
              <a:defRPr/>
            </a:pP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uitzondering: aanvullend beroepschrift </a:t>
            </a:r>
            <a:r>
              <a:rPr lang="nl-NL" altLang="nl-NL" sz="2800" u="sng" kern="0" dirty="0">
                <a:solidFill>
                  <a:srgbClr val="000000"/>
                </a:solidFill>
                <a:latin typeface="+mj-lt"/>
                <a:cs typeface="Arial"/>
              </a:rPr>
              <a:t>binnen</a:t>
            </a:r>
            <a:r>
              <a:rPr lang="nl-NL" altLang="nl-NL" sz="2800" kern="0" dirty="0">
                <a:solidFill>
                  <a:srgbClr val="000000"/>
                </a:solidFill>
                <a:latin typeface="+mj-lt"/>
                <a:cs typeface="Arial"/>
              </a:rPr>
              <a:t> de appeltermijn wel toegestaan. Werkneemster wijzigt haar verzoek. Geen strijd met goede procesorde. Werkneemster had er ook voor kunnen kiezen het eerste beroepschrift in te trekken en inhoud daarvan over te nemen in tweede beroepschrift. </a:t>
            </a: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32</a:t>
            </a:fld>
            <a:endParaRPr lang="nl-NL">
              <a:solidFill>
                <a:srgbClr val="A50061"/>
              </a:solidFill>
            </a:endParaRPr>
          </a:p>
        </p:txBody>
      </p:sp>
    </p:spTree>
    <p:extLst>
      <p:ext uri="{BB962C8B-B14F-4D97-AF65-F5344CB8AC3E}">
        <p14:creationId xmlns:p14="http://schemas.microsoft.com/office/powerpoint/2010/main" val="3565869968"/>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332656"/>
            <a:ext cx="6096000" cy="669925"/>
          </a:xfrm>
        </p:spPr>
        <p:txBody>
          <a:bodyPr/>
          <a:lstStyle/>
          <a:p>
            <a:r>
              <a:rPr lang="nl-NL" sz="3200" dirty="0"/>
              <a:t>Twee-conclusieregel (6)</a:t>
            </a:r>
          </a:p>
        </p:txBody>
      </p:sp>
      <p:sp>
        <p:nvSpPr>
          <p:cNvPr id="4099" name="Rectangle 3"/>
          <p:cNvSpPr>
            <a:spLocks noGrp="1" noChangeArrowheads="1"/>
          </p:cNvSpPr>
          <p:nvPr>
            <p:ph type="body" idx="1"/>
          </p:nvPr>
        </p:nvSpPr>
        <p:spPr>
          <a:xfrm>
            <a:off x="467544" y="1988840"/>
            <a:ext cx="8232576" cy="3959226"/>
          </a:xfrm>
        </p:spPr>
        <p:txBody>
          <a:bodyPr/>
          <a:lstStyle/>
          <a:p>
            <a:pPr>
              <a:lnSpc>
                <a:spcPct val="80000"/>
              </a:lnSpc>
              <a:defRPr/>
            </a:pPr>
            <a:r>
              <a:rPr lang="nl-NL" altLang="nl-NL" sz="2800" kern="0" dirty="0">
                <a:solidFill>
                  <a:srgbClr val="000000"/>
                </a:solidFill>
                <a:latin typeface="+mj-lt"/>
                <a:cs typeface="Arial"/>
              </a:rPr>
              <a:t>Hof ‘s-Hertogenbosch 20 september 2018 </a:t>
            </a:r>
            <a:r>
              <a:rPr lang="nl-NL" altLang="nl-NL" sz="2000" kern="0" dirty="0">
                <a:solidFill>
                  <a:srgbClr val="000000"/>
                </a:solidFill>
                <a:latin typeface="+mj-lt"/>
                <a:cs typeface="Arial"/>
              </a:rPr>
              <a:t>GHSHE:2018:3938</a:t>
            </a:r>
          </a:p>
          <a:p>
            <a:pPr>
              <a:lnSpc>
                <a:spcPct val="80000"/>
              </a:lnSpc>
              <a:defRPr/>
            </a:pPr>
            <a:endParaRPr lang="nl-NL" altLang="nl-NL" sz="20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in de pleitnota is vermeld dat werknemer aanspraak maakt op een immateriële schadevergoeding van € 20.000,-. </a:t>
            </a:r>
          </a:p>
          <a:p>
            <a:pPr>
              <a:lnSpc>
                <a:spcPct val="80000"/>
              </a:lnSpc>
              <a:defRPr/>
            </a:pPr>
            <a:r>
              <a:rPr lang="nl-NL" altLang="nl-NL" sz="2800" kern="0" dirty="0">
                <a:solidFill>
                  <a:srgbClr val="000000"/>
                </a:solidFill>
                <a:latin typeface="+mj-lt"/>
                <a:cs typeface="Arial"/>
              </a:rPr>
              <a:t>Hof: voor zover het hier gaat om een vermeerdering van het verzoek, acht het hof deze gelet op het stadium van de procedure tardief. Geen reden voor uitzondering op de twee-conclusieregel. Ook is er sprake van strijd met de eisen van goede procesorde. Aan dit nieuwe verzoek gaat het hof daarom voorbij</a:t>
            </a:r>
            <a:r>
              <a:rPr lang="nl-NL" altLang="nl-NL" sz="2400" kern="0" dirty="0">
                <a:solidFill>
                  <a:srgbClr val="000000"/>
                </a:solidFill>
                <a:latin typeface="+mj-lt"/>
                <a:cs typeface="Arial"/>
              </a:rPr>
              <a:t>.</a:t>
            </a:r>
          </a:p>
          <a:p>
            <a:pPr>
              <a:lnSpc>
                <a:spcPct val="80000"/>
              </a:lnSpc>
              <a:defRPr/>
            </a:pPr>
            <a:endParaRPr lang="nl-NL" altLang="nl-NL" sz="2400" kern="0" dirty="0">
              <a:solidFill>
                <a:srgbClr val="000000"/>
              </a:solidFill>
              <a:latin typeface="+mj-lt"/>
              <a:cs typeface="Arial"/>
            </a:endParaRP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33</a:t>
            </a:fld>
            <a:endParaRPr lang="nl-NL">
              <a:solidFill>
                <a:srgbClr val="A50061"/>
              </a:solidFill>
            </a:endParaRPr>
          </a:p>
        </p:txBody>
      </p:sp>
    </p:spTree>
    <p:extLst>
      <p:ext uri="{BB962C8B-B14F-4D97-AF65-F5344CB8AC3E}">
        <p14:creationId xmlns:p14="http://schemas.microsoft.com/office/powerpoint/2010/main" val="316851522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278606"/>
            <a:ext cx="6768752" cy="669925"/>
          </a:xfrm>
        </p:spPr>
        <p:txBody>
          <a:bodyPr/>
          <a:lstStyle/>
          <a:p>
            <a:r>
              <a:rPr lang="nl-NL" sz="3200" dirty="0"/>
              <a:t>Naar maatstaven van red en bil (1)</a:t>
            </a:r>
          </a:p>
        </p:txBody>
      </p:sp>
      <p:sp>
        <p:nvSpPr>
          <p:cNvPr id="3" name="Tijdelijke aanduiding voor inhoud 2"/>
          <p:cNvSpPr>
            <a:spLocks noGrp="1"/>
          </p:cNvSpPr>
          <p:nvPr>
            <p:ph idx="1"/>
          </p:nvPr>
        </p:nvSpPr>
        <p:spPr>
          <a:xfrm>
            <a:off x="395536" y="1700808"/>
            <a:ext cx="8460940" cy="3548063"/>
          </a:xfrm>
        </p:spPr>
        <p:txBody>
          <a:bodyPr/>
          <a:lstStyle/>
          <a:p>
            <a:pPr marL="0" indent="0">
              <a:buNone/>
            </a:pPr>
            <a:r>
              <a:rPr lang="nl-NL" sz="2800" dirty="0"/>
              <a:t>HR 2 oktober 2015</a:t>
            </a:r>
            <a:r>
              <a:rPr lang="nl-NL" dirty="0"/>
              <a:t>, </a:t>
            </a:r>
            <a:r>
              <a:rPr lang="nl-NL" sz="2000" dirty="0"/>
              <a:t>HR:2015:2906, Stadstoezicht</a:t>
            </a:r>
          </a:p>
          <a:p>
            <a:r>
              <a:rPr lang="nl-NL" sz="2400" dirty="0"/>
              <a:t>directeur werkte gedeeltelijk en was gedeeltelijk arbeidsongeschikt. Verschil tussen salaris voor 56% arbeidsgeschiktheid + WAO en 100% fulltime salaris werd toegekend in de vorm van netto gratificatie. Claimt achteraf pensioenopbouw over gratificatie. Rechtbank wijst toe.</a:t>
            </a:r>
          </a:p>
          <a:p>
            <a:r>
              <a:rPr lang="nl-NL" sz="2400" dirty="0"/>
              <a:t>Hof: naar maatstaven van red en bil onaanvaardbaar dat directeur door hanteren van netto gratificatie constructie (en die gratificatie bewust buiten het zicht van het APB te houden) een hoger salaris heeft ontvangen en daaraan een claim wegens gemist FPU en gemist pensioen kan verbinden</a:t>
            </a:r>
          </a:p>
          <a:p>
            <a:endParaRPr lang="nl-NL" sz="2400" dirty="0"/>
          </a:p>
          <a:p>
            <a:endParaRPr lang="nl-NL" sz="2400" dirty="0"/>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34</a:t>
            </a:fld>
            <a:endParaRPr lang="nl-NL">
              <a:solidFill>
                <a:srgbClr val="A50061"/>
              </a:solidFill>
            </a:endParaRPr>
          </a:p>
        </p:txBody>
      </p:sp>
    </p:spTree>
    <p:extLst>
      <p:ext uri="{BB962C8B-B14F-4D97-AF65-F5344CB8AC3E}">
        <p14:creationId xmlns:p14="http://schemas.microsoft.com/office/powerpoint/2010/main" val="3520193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278606"/>
            <a:ext cx="7128792" cy="669925"/>
          </a:xfrm>
        </p:spPr>
        <p:txBody>
          <a:bodyPr/>
          <a:lstStyle/>
          <a:p>
            <a:r>
              <a:rPr lang="nl-NL" sz="3200" dirty="0"/>
              <a:t>Naar maatstaven van red en bil (2)</a:t>
            </a:r>
          </a:p>
        </p:txBody>
      </p:sp>
      <p:sp>
        <p:nvSpPr>
          <p:cNvPr id="3" name="Tijdelijke aanduiding voor inhoud 2"/>
          <p:cNvSpPr>
            <a:spLocks noGrp="1"/>
          </p:cNvSpPr>
          <p:nvPr>
            <p:ph idx="1"/>
          </p:nvPr>
        </p:nvSpPr>
        <p:spPr>
          <a:xfrm>
            <a:off x="251520" y="1844824"/>
            <a:ext cx="8568952" cy="3548063"/>
          </a:xfrm>
        </p:spPr>
        <p:txBody>
          <a:bodyPr/>
          <a:lstStyle/>
          <a:p>
            <a:pPr marL="0" indent="0">
              <a:buNone/>
            </a:pPr>
            <a:r>
              <a:rPr lang="nl-NL" sz="2800" dirty="0"/>
              <a:t>HR 2 oktober 2015</a:t>
            </a:r>
            <a:r>
              <a:rPr lang="nl-NL" dirty="0"/>
              <a:t>, </a:t>
            </a:r>
            <a:r>
              <a:rPr lang="nl-NL" sz="2000" dirty="0"/>
              <a:t>HR:2015:2906, Stadstoezicht</a:t>
            </a:r>
          </a:p>
          <a:p>
            <a:r>
              <a:rPr lang="nl-NL" sz="2400" dirty="0"/>
              <a:t>Hof vervolg: “(De directeur van) Stadstoezicht heeft met zijn betoog ter gelegenheid van het pleidooi de in deze procedure ingenomen stellingen aldus verduidelijkt dat het naar maatstaven van red en bil onaanvaardbaar is (…)”</a:t>
            </a:r>
          </a:p>
          <a:p>
            <a:r>
              <a:rPr lang="nl-NL" sz="2400" dirty="0"/>
              <a:t>cassatieklacht: geen verduidelijking, niet eerder in de procedure dit standpunt ingenomen. In de memorie van grieven geen beroep op de beperkende werking van de redelijkheid en billijkheid</a:t>
            </a:r>
          </a:p>
          <a:p>
            <a:endParaRPr lang="nl-NL" sz="2400" dirty="0"/>
          </a:p>
          <a:p>
            <a:r>
              <a:rPr lang="nl-NL" sz="2400" dirty="0"/>
              <a:t>HR: hof A-L heeft twee-conclusie regel miskend. </a:t>
            </a:r>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35</a:t>
            </a:fld>
            <a:endParaRPr lang="nl-NL">
              <a:solidFill>
                <a:srgbClr val="A50061"/>
              </a:solidFill>
            </a:endParaRPr>
          </a:p>
        </p:txBody>
      </p:sp>
    </p:spTree>
    <p:extLst>
      <p:ext uri="{BB962C8B-B14F-4D97-AF65-F5344CB8AC3E}">
        <p14:creationId xmlns:p14="http://schemas.microsoft.com/office/powerpoint/2010/main" val="10086806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332656"/>
            <a:ext cx="7344816" cy="669925"/>
          </a:xfrm>
        </p:spPr>
        <p:txBody>
          <a:bodyPr/>
          <a:lstStyle/>
          <a:p>
            <a:r>
              <a:rPr lang="nl-NL" sz="3200" dirty="0"/>
              <a:t>Nieuwe feiten (1)</a:t>
            </a:r>
          </a:p>
        </p:txBody>
      </p:sp>
      <p:sp>
        <p:nvSpPr>
          <p:cNvPr id="4099" name="Rectangle 3"/>
          <p:cNvSpPr>
            <a:spLocks noGrp="1" noChangeArrowheads="1"/>
          </p:cNvSpPr>
          <p:nvPr>
            <p:ph type="body" idx="1"/>
          </p:nvPr>
        </p:nvSpPr>
        <p:spPr>
          <a:xfrm>
            <a:off x="467544" y="1772816"/>
            <a:ext cx="8232576" cy="3959226"/>
          </a:xfrm>
        </p:spPr>
        <p:txBody>
          <a:bodyPr/>
          <a:lstStyle/>
          <a:p>
            <a:pPr>
              <a:lnSpc>
                <a:spcPct val="80000"/>
              </a:lnSpc>
              <a:defRPr/>
            </a:pPr>
            <a:r>
              <a:rPr lang="nl-NL" altLang="nl-NL" sz="2800" kern="0" dirty="0">
                <a:solidFill>
                  <a:srgbClr val="000000"/>
                </a:solidFill>
                <a:latin typeface="+mj-lt"/>
                <a:cs typeface="Arial"/>
              </a:rPr>
              <a:t>Hof Arnhem-Leeuwarden 12-01-2018, </a:t>
            </a:r>
            <a:r>
              <a:rPr lang="nl-NL" altLang="nl-NL" sz="2000" kern="0" dirty="0">
                <a:solidFill>
                  <a:srgbClr val="000000"/>
                </a:solidFill>
                <a:latin typeface="+mj-lt"/>
                <a:cs typeface="Arial"/>
              </a:rPr>
              <a:t>GHARL:2018:342</a:t>
            </a:r>
          </a:p>
          <a:p>
            <a:pPr>
              <a:lnSpc>
                <a:spcPct val="80000"/>
              </a:lnSpc>
              <a:defRPr/>
            </a:pP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h-grond in eerste aanleg en beroepschrift</a:t>
            </a:r>
          </a:p>
          <a:p>
            <a:pPr>
              <a:lnSpc>
                <a:spcPct val="80000"/>
              </a:lnSpc>
              <a:defRPr/>
            </a:pPr>
            <a:r>
              <a:rPr lang="nl-NL" altLang="nl-NL" sz="2800" kern="0" dirty="0">
                <a:solidFill>
                  <a:srgbClr val="000000"/>
                </a:solidFill>
                <a:latin typeface="+mj-lt"/>
                <a:cs typeface="Arial"/>
              </a:rPr>
              <a:t>na toezending producties ontdekt werkgever dat werknemer heimelijke opnames heeft gemaakt van gesprekken met leidinggevenden</a:t>
            </a:r>
          </a:p>
          <a:p>
            <a:pPr>
              <a:lnSpc>
                <a:spcPct val="80000"/>
              </a:lnSpc>
              <a:defRPr/>
            </a:pP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tijdens mondelinge behandeling in hoger beroep voegt werkgever e-grond toe: is dit op tijd?</a:t>
            </a:r>
          </a:p>
          <a:p>
            <a:pPr>
              <a:lnSpc>
                <a:spcPct val="80000"/>
              </a:lnSpc>
              <a:defRPr/>
            </a:pPr>
            <a:endParaRPr lang="nl-NL" altLang="nl-NL" sz="2800" kern="0" dirty="0">
              <a:solidFill>
                <a:srgbClr val="000000"/>
              </a:solidFill>
              <a:latin typeface="+mj-lt"/>
              <a:cs typeface="Arial"/>
            </a:endParaRPr>
          </a:p>
          <a:p>
            <a:pPr>
              <a:lnSpc>
                <a:spcPct val="80000"/>
              </a:lnSpc>
              <a:defRPr/>
            </a:pPr>
            <a:endParaRPr lang="nl-NL" altLang="nl-NL" sz="2800" kern="0" dirty="0">
              <a:solidFill>
                <a:srgbClr val="000000"/>
              </a:solidFill>
              <a:latin typeface="+mj-lt"/>
              <a:cs typeface="Arial"/>
            </a:endParaRPr>
          </a:p>
          <a:p>
            <a:pPr>
              <a:lnSpc>
                <a:spcPct val="80000"/>
              </a:lnSpc>
              <a:defRPr/>
            </a:pPr>
            <a:endParaRPr lang="nl-NL" altLang="nl-NL" sz="2000" kern="0" dirty="0">
              <a:solidFill>
                <a:srgbClr val="000000"/>
              </a:solidFill>
              <a:latin typeface="+mj-lt"/>
              <a:cs typeface="Arial"/>
            </a:endParaRP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36</a:t>
            </a:fld>
            <a:endParaRPr lang="nl-NL">
              <a:solidFill>
                <a:srgbClr val="A50061"/>
              </a:solidFill>
            </a:endParaRPr>
          </a:p>
        </p:txBody>
      </p:sp>
    </p:spTree>
    <p:extLst>
      <p:ext uri="{BB962C8B-B14F-4D97-AF65-F5344CB8AC3E}">
        <p14:creationId xmlns:p14="http://schemas.microsoft.com/office/powerpoint/2010/main" val="3502303401"/>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332656"/>
            <a:ext cx="7344816" cy="669925"/>
          </a:xfrm>
        </p:spPr>
        <p:txBody>
          <a:bodyPr/>
          <a:lstStyle/>
          <a:p>
            <a:r>
              <a:rPr lang="nl-NL" sz="3200" dirty="0"/>
              <a:t>Nieuwe feiten (2)</a:t>
            </a:r>
          </a:p>
        </p:txBody>
      </p:sp>
      <p:sp>
        <p:nvSpPr>
          <p:cNvPr id="4099" name="Rectangle 3"/>
          <p:cNvSpPr>
            <a:spLocks noGrp="1" noChangeArrowheads="1"/>
          </p:cNvSpPr>
          <p:nvPr>
            <p:ph type="body" idx="1"/>
          </p:nvPr>
        </p:nvSpPr>
        <p:spPr>
          <a:xfrm>
            <a:off x="485840" y="1916832"/>
            <a:ext cx="8232576" cy="4003820"/>
          </a:xfrm>
        </p:spPr>
        <p:txBody>
          <a:bodyPr/>
          <a:lstStyle/>
          <a:p>
            <a:pPr>
              <a:lnSpc>
                <a:spcPct val="80000"/>
              </a:lnSpc>
              <a:defRPr/>
            </a:pPr>
            <a:r>
              <a:rPr lang="nl-NL" altLang="nl-NL" sz="2800" kern="0" dirty="0">
                <a:solidFill>
                  <a:srgbClr val="000000"/>
                </a:solidFill>
                <a:latin typeface="+mj-lt"/>
                <a:cs typeface="Arial"/>
              </a:rPr>
              <a:t>Hof: nee, niet op tijd, strijd met goede procesorde en twee-conclusieregel. </a:t>
            </a:r>
          </a:p>
          <a:p>
            <a:pPr>
              <a:lnSpc>
                <a:spcPct val="80000"/>
              </a:lnSpc>
              <a:defRPr/>
            </a:pP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producties zijn al op 8 december 2017 toegezonden aan de advocaat van werkgever, mondelinge behandeling was 2 weken later. Werkgever had ruimschoots gelegenheid om verzoek op die nieuwe feiten aan te passen en </a:t>
            </a:r>
            <a:r>
              <a:rPr lang="nl-NL" altLang="nl-NL" sz="2800" u="sng" kern="0" dirty="0">
                <a:solidFill>
                  <a:srgbClr val="000000"/>
                </a:solidFill>
                <a:latin typeface="+mj-lt"/>
                <a:cs typeface="Arial"/>
              </a:rPr>
              <a:t>op voorhand</a:t>
            </a:r>
            <a:r>
              <a:rPr lang="nl-NL" altLang="nl-NL" sz="2800" kern="0" dirty="0">
                <a:solidFill>
                  <a:srgbClr val="000000"/>
                </a:solidFill>
                <a:latin typeface="+mj-lt"/>
                <a:cs typeface="Arial"/>
              </a:rPr>
              <a:t> aan wederpartij en hof kenbaar te maken, zodat de wederpartij zich daarop kon voorbereiden en verweren</a:t>
            </a:r>
          </a:p>
          <a:p>
            <a:pPr>
              <a:lnSpc>
                <a:spcPct val="80000"/>
              </a:lnSpc>
              <a:defRPr/>
            </a:pPr>
            <a:endParaRPr lang="nl-NL" altLang="nl-NL" sz="2800" kern="0" dirty="0">
              <a:solidFill>
                <a:srgbClr val="000000"/>
              </a:solidFill>
              <a:latin typeface="+mj-lt"/>
              <a:cs typeface="Arial"/>
            </a:endParaRPr>
          </a:p>
          <a:p>
            <a:pPr>
              <a:lnSpc>
                <a:spcPct val="80000"/>
              </a:lnSpc>
              <a:defRPr/>
            </a:pPr>
            <a:endParaRPr lang="nl-NL" altLang="nl-NL" sz="2800" kern="0" dirty="0">
              <a:solidFill>
                <a:srgbClr val="000000"/>
              </a:solidFill>
              <a:latin typeface="+mj-lt"/>
              <a:cs typeface="Arial"/>
            </a:endParaRPr>
          </a:p>
          <a:p>
            <a:pPr>
              <a:lnSpc>
                <a:spcPct val="80000"/>
              </a:lnSpc>
              <a:defRPr/>
            </a:pPr>
            <a:endParaRPr lang="nl-NL" altLang="nl-NL" sz="2000" kern="0" dirty="0">
              <a:solidFill>
                <a:srgbClr val="000000"/>
              </a:solidFill>
              <a:latin typeface="+mj-lt"/>
              <a:cs typeface="Arial"/>
            </a:endParaRP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37</a:t>
            </a:fld>
            <a:endParaRPr lang="nl-NL">
              <a:solidFill>
                <a:srgbClr val="A50061"/>
              </a:solidFill>
            </a:endParaRPr>
          </a:p>
        </p:txBody>
      </p:sp>
    </p:spTree>
    <p:extLst>
      <p:ext uri="{BB962C8B-B14F-4D97-AF65-F5344CB8AC3E}">
        <p14:creationId xmlns:p14="http://schemas.microsoft.com/office/powerpoint/2010/main" val="407731392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1680" y="332656"/>
            <a:ext cx="4572000" cy="439731"/>
          </a:xfrm>
        </p:spPr>
        <p:txBody>
          <a:bodyPr/>
          <a:lstStyle/>
          <a:p>
            <a:r>
              <a:rPr lang="nl-NL" sz="3200" dirty="0"/>
              <a:t>Onderwerpen</a:t>
            </a:r>
          </a:p>
        </p:txBody>
      </p:sp>
      <p:sp>
        <p:nvSpPr>
          <p:cNvPr id="3" name="Tijdelijke aanduiding voor inhoud 2"/>
          <p:cNvSpPr>
            <a:spLocks noGrp="1"/>
          </p:cNvSpPr>
          <p:nvPr>
            <p:ph idx="1"/>
          </p:nvPr>
        </p:nvSpPr>
        <p:spPr>
          <a:xfrm>
            <a:off x="1259632" y="1628800"/>
            <a:ext cx="6030670" cy="2445023"/>
          </a:xfrm>
        </p:spPr>
        <p:txBody>
          <a:bodyPr/>
          <a:lstStyle/>
          <a:p>
            <a:pPr marL="457200" indent="-457200">
              <a:lnSpc>
                <a:spcPct val="80000"/>
              </a:lnSpc>
            </a:pPr>
            <a:endParaRPr lang="nl-NL" sz="2400" dirty="0"/>
          </a:p>
          <a:p>
            <a:pPr marL="457200" lvl="0" indent="-457200">
              <a:lnSpc>
                <a:spcPct val="80000"/>
              </a:lnSpc>
            </a:pPr>
            <a:r>
              <a:rPr lang="nl-NL" sz="3200" dirty="0">
                <a:solidFill>
                  <a:srgbClr val="000000"/>
                </a:solidFill>
              </a:rPr>
              <a:t>hoger beroep algemeen</a:t>
            </a:r>
          </a:p>
          <a:p>
            <a:pPr marL="457200" lvl="0" indent="-457200">
              <a:lnSpc>
                <a:spcPct val="80000"/>
              </a:lnSpc>
            </a:pPr>
            <a:r>
              <a:rPr lang="nl-NL" sz="3200" dirty="0">
                <a:solidFill>
                  <a:srgbClr val="000000"/>
                </a:solidFill>
              </a:rPr>
              <a:t>grievenstelsel</a:t>
            </a:r>
          </a:p>
          <a:p>
            <a:pPr marL="457200" lvl="0" indent="-457200">
              <a:lnSpc>
                <a:spcPct val="80000"/>
              </a:lnSpc>
            </a:pPr>
            <a:r>
              <a:rPr lang="nl-NL" sz="3200" dirty="0">
                <a:solidFill>
                  <a:srgbClr val="000000"/>
                </a:solidFill>
              </a:rPr>
              <a:t>twee-conclusieregel</a:t>
            </a:r>
          </a:p>
          <a:p>
            <a:pPr marL="457200" lvl="0" indent="-457200">
              <a:lnSpc>
                <a:spcPct val="80000"/>
              </a:lnSpc>
            </a:pPr>
            <a:r>
              <a:rPr lang="nl-NL" sz="3200" u="sng" dirty="0">
                <a:solidFill>
                  <a:srgbClr val="000000"/>
                </a:solidFill>
              </a:rPr>
              <a:t>devolutieve werking</a:t>
            </a:r>
          </a:p>
          <a:p>
            <a:pPr marL="457200" lvl="0" indent="-457200">
              <a:lnSpc>
                <a:spcPct val="80000"/>
              </a:lnSpc>
            </a:pPr>
            <a:r>
              <a:rPr lang="nl-NL" sz="3200" dirty="0">
                <a:solidFill>
                  <a:srgbClr val="000000"/>
                </a:solidFill>
              </a:rPr>
              <a:t>incidenteel appel</a:t>
            </a:r>
          </a:p>
          <a:p>
            <a:pPr marL="457200" lvl="0" indent="-457200">
              <a:lnSpc>
                <a:spcPct val="80000"/>
              </a:lnSpc>
            </a:pPr>
            <a:r>
              <a:rPr lang="nl-NL" sz="3200" dirty="0">
                <a:solidFill>
                  <a:srgbClr val="000000"/>
                </a:solidFill>
              </a:rPr>
              <a:t>bewijslevering</a:t>
            </a:r>
          </a:p>
          <a:p>
            <a:pPr marL="457200" lvl="0" indent="-457200">
              <a:lnSpc>
                <a:spcPct val="80000"/>
              </a:lnSpc>
            </a:pPr>
            <a:r>
              <a:rPr lang="nl-NL" sz="3200" dirty="0">
                <a:solidFill>
                  <a:srgbClr val="000000"/>
                </a:solidFill>
              </a:rPr>
              <a:t>enkele praktische tips</a:t>
            </a:r>
          </a:p>
        </p:txBody>
      </p:sp>
      <p:sp>
        <p:nvSpPr>
          <p:cNvPr id="4" name="Tijdelijke aanduiding voor dianumm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38</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32401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332656"/>
            <a:ext cx="6096000" cy="669925"/>
          </a:xfrm>
        </p:spPr>
        <p:txBody>
          <a:bodyPr/>
          <a:lstStyle/>
          <a:p>
            <a:r>
              <a:rPr lang="nl-NL" sz="3200" dirty="0"/>
              <a:t>Devolutieve werking (1)</a:t>
            </a:r>
          </a:p>
        </p:txBody>
      </p:sp>
      <p:sp>
        <p:nvSpPr>
          <p:cNvPr id="4099" name="Rectangle 3"/>
          <p:cNvSpPr>
            <a:spLocks noGrp="1" noChangeArrowheads="1"/>
          </p:cNvSpPr>
          <p:nvPr>
            <p:ph type="body" idx="1"/>
          </p:nvPr>
        </p:nvSpPr>
        <p:spPr>
          <a:xfrm>
            <a:off x="323528" y="1772816"/>
            <a:ext cx="8496944" cy="3959226"/>
          </a:xfrm>
        </p:spPr>
        <p:txBody>
          <a:bodyPr/>
          <a:lstStyle/>
          <a:p>
            <a:pPr>
              <a:lnSpc>
                <a:spcPct val="80000"/>
              </a:lnSpc>
              <a:defRPr/>
            </a:pPr>
            <a:r>
              <a:rPr lang="nl-NL" altLang="nl-NL" sz="2800" u="sng" kern="0" dirty="0">
                <a:solidFill>
                  <a:srgbClr val="000000"/>
                </a:solidFill>
                <a:latin typeface="+mj-lt"/>
                <a:cs typeface="Arial"/>
              </a:rPr>
              <a:t>Negatieve zijde</a:t>
            </a:r>
            <a:r>
              <a:rPr lang="nl-NL" altLang="nl-NL" sz="2800" kern="0" dirty="0">
                <a:solidFill>
                  <a:srgbClr val="000000"/>
                </a:solidFill>
                <a:latin typeface="+mj-lt"/>
                <a:cs typeface="Arial"/>
              </a:rPr>
              <a:t>: rechter is gebonden aan grievenstelsel</a:t>
            </a:r>
          </a:p>
          <a:p>
            <a:pPr>
              <a:lnSpc>
                <a:spcPct val="80000"/>
              </a:lnSpc>
              <a:defRPr/>
            </a:pP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HR 30 november 2018, </a:t>
            </a:r>
            <a:r>
              <a:rPr lang="nl-NL" altLang="nl-NL" sz="2000" kern="0" dirty="0">
                <a:solidFill>
                  <a:srgbClr val="000000"/>
                </a:solidFill>
                <a:latin typeface="+mj-lt"/>
                <a:cs typeface="Arial"/>
              </a:rPr>
              <a:t>HR:2018:2222</a:t>
            </a:r>
          </a:p>
          <a:p>
            <a:pPr>
              <a:lnSpc>
                <a:spcPct val="80000"/>
              </a:lnSpc>
              <a:defRPr/>
            </a:pPr>
            <a:r>
              <a:rPr lang="nl-NL" altLang="nl-NL" sz="2800" kern="0" dirty="0">
                <a:solidFill>
                  <a:srgbClr val="000000"/>
                </a:solidFill>
                <a:latin typeface="+mj-lt"/>
                <a:cs typeface="Arial"/>
              </a:rPr>
              <a:t>kantonrechter : opvolgend werkgeverschap + eerste </a:t>
            </a:r>
            <a:r>
              <a:rPr lang="nl-NL" altLang="nl-NL" sz="2800" kern="0" dirty="0" err="1">
                <a:solidFill>
                  <a:srgbClr val="000000"/>
                </a:solidFill>
                <a:latin typeface="+mj-lt"/>
                <a:cs typeface="Arial"/>
              </a:rPr>
              <a:t>arbeidsovk</a:t>
            </a:r>
            <a:r>
              <a:rPr lang="nl-NL" altLang="nl-NL" sz="2800" kern="0" dirty="0">
                <a:solidFill>
                  <a:srgbClr val="000000"/>
                </a:solidFill>
                <a:latin typeface="+mj-lt"/>
                <a:cs typeface="Arial"/>
              </a:rPr>
              <a:t> telt mee voor opzegtermijn</a:t>
            </a:r>
          </a:p>
          <a:p>
            <a:pPr>
              <a:lnSpc>
                <a:spcPct val="80000"/>
              </a:lnSpc>
              <a:defRPr/>
            </a:pPr>
            <a:r>
              <a:rPr lang="nl-NL" altLang="nl-NL" sz="2800" kern="0" dirty="0">
                <a:solidFill>
                  <a:srgbClr val="000000"/>
                </a:solidFill>
                <a:latin typeface="+mj-lt"/>
                <a:cs typeface="Arial"/>
              </a:rPr>
              <a:t>geen grief tegen de wijze van berekening van de opzegtermijn, alleen tegen oordeel opvolgend werkgeverschap</a:t>
            </a:r>
          </a:p>
          <a:p>
            <a:pPr>
              <a:lnSpc>
                <a:spcPct val="80000"/>
              </a:lnSpc>
              <a:defRPr/>
            </a:pPr>
            <a:r>
              <a:rPr lang="nl-NL" altLang="nl-NL" sz="2800" kern="0" dirty="0">
                <a:solidFill>
                  <a:srgbClr val="000000"/>
                </a:solidFill>
                <a:latin typeface="+mj-lt"/>
                <a:cs typeface="Arial"/>
              </a:rPr>
              <a:t>HR: dat brengt mee dat het hof daarvan niet kon afwijken, en dat daarom ook in cassatie daartegen niet kan worden opgekomen. </a:t>
            </a:r>
          </a:p>
          <a:p>
            <a:pPr>
              <a:lnSpc>
                <a:spcPct val="80000"/>
              </a:lnSpc>
              <a:defRPr/>
            </a:pPr>
            <a:endParaRPr lang="nl-NL" altLang="nl-NL" sz="2800" kern="0" dirty="0">
              <a:solidFill>
                <a:srgbClr val="000000"/>
              </a:solidFill>
              <a:latin typeface="+mj-lt"/>
              <a:cs typeface="Arial"/>
            </a:endParaRP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39</a:t>
            </a:fld>
            <a:endParaRPr lang="nl-NL">
              <a:solidFill>
                <a:srgbClr val="A50061"/>
              </a:solidFill>
            </a:endParaRPr>
          </a:p>
        </p:txBody>
      </p:sp>
    </p:spTree>
    <p:extLst>
      <p:ext uri="{BB962C8B-B14F-4D97-AF65-F5344CB8AC3E}">
        <p14:creationId xmlns:p14="http://schemas.microsoft.com/office/powerpoint/2010/main" val="401896543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13E55C-7D8F-4C12-AA6E-56A1F1745613}"/>
              </a:ext>
            </a:extLst>
          </p:cNvPr>
          <p:cNvSpPr>
            <a:spLocks noGrp="1"/>
          </p:cNvSpPr>
          <p:nvPr>
            <p:ph type="title"/>
          </p:nvPr>
        </p:nvSpPr>
        <p:spPr>
          <a:xfrm>
            <a:off x="1524000" y="207962"/>
            <a:ext cx="6096000" cy="669925"/>
          </a:xfrm>
        </p:spPr>
        <p:txBody>
          <a:bodyPr/>
          <a:lstStyle/>
          <a:p>
            <a:r>
              <a:rPr lang="nl-NL" sz="3600" dirty="0"/>
              <a:t>Ex </a:t>
            </a:r>
            <a:r>
              <a:rPr lang="nl-NL" sz="3600" dirty="0" err="1"/>
              <a:t>tunc</a:t>
            </a:r>
            <a:r>
              <a:rPr lang="nl-NL" sz="3600" dirty="0"/>
              <a:t> – ex </a:t>
            </a:r>
            <a:r>
              <a:rPr lang="nl-NL" sz="3600" dirty="0" err="1"/>
              <a:t>nunc</a:t>
            </a:r>
            <a:endParaRPr lang="nl-NL" sz="3600" dirty="0"/>
          </a:p>
        </p:txBody>
      </p:sp>
      <p:pic>
        <p:nvPicPr>
          <p:cNvPr id="6" name="Tijdelijke aanduiding voor inhoud 5">
            <a:extLst>
              <a:ext uri="{FF2B5EF4-FFF2-40B4-BE49-F238E27FC236}">
                <a16:creationId xmlns:a16="http://schemas.microsoft.com/office/drawing/2014/main" id="{0F4400AE-7E07-4BAE-8560-B03865D995B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539552" y="1700808"/>
            <a:ext cx="8280920" cy="4752528"/>
          </a:xfrm>
        </p:spPr>
      </p:pic>
      <p:sp>
        <p:nvSpPr>
          <p:cNvPr id="4" name="Tijdelijke aanduiding voor dianummer 3">
            <a:extLst>
              <a:ext uri="{FF2B5EF4-FFF2-40B4-BE49-F238E27FC236}">
                <a16:creationId xmlns:a16="http://schemas.microsoft.com/office/drawing/2014/main" id="{D44FC911-B375-4D3C-AB24-73E4EAF7A38F}"/>
              </a:ext>
            </a:extLst>
          </p:cNvPr>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058571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332656"/>
            <a:ext cx="6096000" cy="669925"/>
          </a:xfrm>
        </p:spPr>
        <p:txBody>
          <a:bodyPr/>
          <a:lstStyle/>
          <a:p>
            <a:r>
              <a:rPr lang="nl-NL" sz="3200" dirty="0"/>
              <a:t>Devolutieve werking (2)</a:t>
            </a:r>
          </a:p>
        </p:txBody>
      </p:sp>
      <p:sp>
        <p:nvSpPr>
          <p:cNvPr id="4099" name="Rectangle 3"/>
          <p:cNvSpPr>
            <a:spLocks noGrp="1" noChangeArrowheads="1"/>
          </p:cNvSpPr>
          <p:nvPr>
            <p:ph type="body" idx="1"/>
          </p:nvPr>
        </p:nvSpPr>
        <p:spPr>
          <a:xfrm>
            <a:off x="323528" y="1844824"/>
            <a:ext cx="8496944" cy="3959226"/>
          </a:xfrm>
        </p:spPr>
        <p:txBody>
          <a:bodyPr/>
          <a:lstStyle/>
          <a:p>
            <a:pPr>
              <a:lnSpc>
                <a:spcPct val="80000"/>
              </a:lnSpc>
              <a:defRPr/>
            </a:pPr>
            <a:r>
              <a:rPr lang="nl-NL" altLang="nl-NL" sz="2800" kern="0" dirty="0">
                <a:solidFill>
                  <a:srgbClr val="000000"/>
                </a:solidFill>
                <a:latin typeface="+mj-lt"/>
                <a:cs typeface="Arial"/>
              </a:rPr>
              <a:t>Hof Den Haag 14 februari 2017, </a:t>
            </a:r>
            <a:r>
              <a:rPr lang="nl-NL" altLang="nl-NL" sz="2000" kern="0" dirty="0">
                <a:solidFill>
                  <a:srgbClr val="000000"/>
                </a:solidFill>
                <a:latin typeface="+mj-lt"/>
                <a:cs typeface="Arial"/>
              </a:rPr>
              <a:t>GHDHA:2017:253</a:t>
            </a:r>
          </a:p>
          <a:p>
            <a:pPr>
              <a:lnSpc>
                <a:spcPct val="80000"/>
              </a:lnSpc>
              <a:defRPr/>
            </a:pPr>
            <a:r>
              <a:rPr lang="nl-NL" altLang="nl-NL" sz="2800" kern="0" dirty="0">
                <a:solidFill>
                  <a:srgbClr val="000000"/>
                </a:solidFill>
                <a:latin typeface="+mj-lt"/>
                <a:cs typeface="Arial"/>
              </a:rPr>
              <a:t>opzegging arbeidsovereenkomst statutair directeur, 10 jaar in dienst</a:t>
            </a:r>
          </a:p>
          <a:p>
            <a:pPr>
              <a:lnSpc>
                <a:spcPct val="80000"/>
              </a:lnSpc>
              <a:defRPr/>
            </a:pPr>
            <a:r>
              <a:rPr lang="nl-NL" altLang="nl-NL" sz="2800" kern="0" dirty="0">
                <a:solidFill>
                  <a:srgbClr val="000000"/>
                </a:solidFill>
                <a:latin typeface="+mj-lt"/>
                <a:cs typeface="Arial"/>
              </a:rPr>
              <a:t>Rb: rechtsgeldig benoemd, geen billijke vergoeding </a:t>
            </a:r>
            <a:r>
              <a:rPr lang="nl-NL" altLang="nl-NL" sz="2800" kern="0" dirty="0" err="1">
                <a:solidFill>
                  <a:srgbClr val="000000"/>
                </a:solidFill>
                <a:latin typeface="+mj-lt"/>
                <a:cs typeface="Arial"/>
              </a:rPr>
              <a:t>ipv</a:t>
            </a:r>
            <a:r>
              <a:rPr lang="nl-NL" altLang="nl-NL" sz="2800" kern="0" dirty="0">
                <a:solidFill>
                  <a:srgbClr val="000000"/>
                </a:solidFill>
                <a:latin typeface="+mj-lt"/>
                <a:cs typeface="Arial"/>
              </a:rPr>
              <a:t> herstel, voldragen h-grond; verschil van inzicht over wijze invulling functie [NB disfunctioneren?]</a:t>
            </a:r>
          </a:p>
          <a:p>
            <a:pPr>
              <a:lnSpc>
                <a:spcPct val="80000"/>
              </a:lnSpc>
              <a:defRPr/>
            </a:pPr>
            <a:r>
              <a:rPr lang="nl-NL" altLang="nl-NL" sz="2800" kern="0" dirty="0">
                <a:solidFill>
                  <a:srgbClr val="000000"/>
                </a:solidFill>
                <a:latin typeface="+mj-lt"/>
                <a:cs typeface="Arial"/>
              </a:rPr>
              <a:t>grief: geen rechtsgeldige benoeming tot statutair directeur. </a:t>
            </a:r>
          </a:p>
          <a:p>
            <a:pPr>
              <a:lnSpc>
                <a:spcPct val="80000"/>
              </a:lnSpc>
              <a:defRPr/>
            </a:pPr>
            <a:r>
              <a:rPr lang="nl-NL" altLang="nl-NL" sz="2800" kern="0" dirty="0">
                <a:solidFill>
                  <a:srgbClr val="000000"/>
                </a:solidFill>
                <a:latin typeface="+mj-lt"/>
                <a:cs typeface="Arial"/>
              </a:rPr>
              <a:t>geen grief tegen oordeel dat sprake was van h-grond en geen grief tegen oordeel dat sprake is van voldragen h-grond, ook geen grief tegen oordeel dat geen recht bestaat op billijke vergoeding in plaats van herstel</a:t>
            </a: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40</a:t>
            </a:fld>
            <a:endParaRPr lang="nl-NL">
              <a:solidFill>
                <a:srgbClr val="A50061"/>
              </a:solidFill>
            </a:endParaRPr>
          </a:p>
        </p:txBody>
      </p:sp>
    </p:spTree>
    <p:extLst>
      <p:ext uri="{BB962C8B-B14F-4D97-AF65-F5344CB8AC3E}">
        <p14:creationId xmlns:p14="http://schemas.microsoft.com/office/powerpoint/2010/main" val="489767538"/>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332656"/>
            <a:ext cx="6096000" cy="669925"/>
          </a:xfrm>
        </p:spPr>
        <p:txBody>
          <a:bodyPr/>
          <a:lstStyle/>
          <a:p>
            <a:r>
              <a:rPr lang="nl-NL" sz="3200" dirty="0"/>
              <a:t>Devolutieve werking (3)</a:t>
            </a:r>
          </a:p>
        </p:txBody>
      </p:sp>
      <p:sp>
        <p:nvSpPr>
          <p:cNvPr id="4099" name="Rectangle 3"/>
          <p:cNvSpPr>
            <a:spLocks noGrp="1" noChangeArrowheads="1"/>
          </p:cNvSpPr>
          <p:nvPr>
            <p:ph type="body" idx="1"/>
          </p:nvPr>
        </p:nvSpPr>
        <p:spPr>
          <a:xfrm>
            <a:off x="467544" y="1988840"/>
            <a:ext cx="8352928" cy="3959226"/>
          </a:xfrm>
        </p:spPr>
        <p:txBody>
          <a:bodyPr/>
          <a:lstStyle/>
          <a:p>
            <a:pPr>
              <a:lnSpc>
                <a:spcPct val="80000"/>
              </a:lnSpc>
              <a:defRPr/>
            </a:pPr>
            <a:r>
              <a:rPr lang="nl-NL" altLang="nl-NL" sz="2800" u="sng" kern="0" dirty="0">
                <a:solidFill>
                  <a:srgbClr val="000000"/>
                </a:solidFill>
                <a:latin typeface="+mj-lt"/>
                <a:cs typeface="Arial"/>
              </a:rPr>
              <a:t>Positieve zijde</a:t>
            </a:r>
            <a:r>
              <a:rPr lang="nl-NL" altLang="nl-NL" sz="2800" kern="0" dirty="0">
                <a:solidFill>
                  <a:srgbClr val="000000"/>
                </a:solidFill>
                <a:latin typeface="+mj-lt"/>
                <a:cs typeface="Arial"/>
              </a:rPr>
              <a:t>: als een grief slaagt, moet het hof:</a:t>
            </a:r>
          </a:p>
          <a:p>
            <a:pPr>
              <a:lnSpc>
                <a:spcPct val="80000"/>
              </a:lnSpc>
              <a:defRPr/>
            </a:pP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andere verweren</a:t>
            </a:r>
          </a:p>
          <a:p>
            <a:pPr>
              <a:lnSpc>
                <a:spcPct val="80000"/>
              </a:lnSpc>
              <a:defRPr/>
            </a:pPr>
            <a:r>
              <a:rPr lang="nl-NL" altLang="nl-NL" sz="2800" kern="0" dirty="0">
                <a:solidFill>
                  <a:srgbClr val="000000"/>
                </a:solidFill>
                <a:latin typeface="+mj-lt"/>
                <a:cs typeface="Arial"/>
              </a:rPr>
              <a:t>onbesproken stellingen</a:t>
            </a:r>
          </a:p>
          <a:p>
            <a:pPr>
              <a:lnSpc>
                <a:spcPct val="80000"/>
              </a:lnSpc>
              <a:defRPr/>
            </a:pPr>
            <a:r>
              <a:rPr lang="nl-NL" altLang="nl-NL" sz="2800" kern="0" dirty="0">
                <a:solidFill>
                  <a:srgbClr val="000000"/>
                </a:solidFill>
                <a:latin typeface="+mj-lt"/>
                <a:cs typeface="Arial"/>
              </a:rPr>
              <a:t>subsidiaire verzoeken</a:t>
            </a:r>
          </a:p>
          <a:p>
            <a:pPr>
              <a:lnSpc>
                <a:spcPct val="80000"/>
              </a:lnSpc>
              <a:defRPr/>
            </a:pPr>
            <a:r>
              <a:rPr lang="nl-NL" altLang="nl-NL" sz="2800" kern="0" dirty="0">
                <a:solidFill>
                  <a:srgbClr val="000000"/>
                </a:solidFill>
                <a:latin typeface="+mj-lt"/>
                <a:cs typeface="Arial"/>
              </a:rPr>
              <a:t>andere grondslagen </a:t>
            </a:r>
          </a:p>
          <a:p>
            <a:pPr>
              <a:lnSpc>
                <a:spcPct val="80000"/>
              </a:lnSpc>
              <a:defRPr/>
            </a:pPr>
            <a:endParaRPr lang="nl-NL" altLang="nl-NL" sz="2800" kern="0" dirty="0">
              <a:solidFill>
                <a:srgbClr val="000000"/>
              </a:solidFill>
              <a:latin typeface="+mj-lt"/>
              <a:cs typeface="Arial"/>
            </a:endParaRPr>
          </a:p>
          <a:p>
            <a:pPr marL="0" indent="0">
              <a:lnSpc>
                <a:spcPct val="80000"/>
              </a:lnSpc>
              <a:buNone/>
              <a:defRPr/>
            </a:pPr>
            <a:r>
              <a:rPr lang="nl-NL" altLang="nl-NL" sz="2800" kern="0" dirty="0">
                <a:solidFill>
                  <a:srgbClr val="000000"/>
                </a:solidFill>
                <a:latin typeface="+mj-lt"/>
                <a:cs typeface="Arial"/>
              </a:rPr>
              <a:t>van de eerste aanleg alsnog ambtshalve beoordelen</a:t>
            </a:r>
          </a:p>
          <a:p>
            <a:pPr marL="0" indent="0">
              <a:lnSpc>
                <a:spcPct val="80000"/>
              </a:lnSpc>
              <a:buNone/>
              <a:defRPr/>
            </a:pPr>
            <a:endParaRPr lang="nl-NL" altLang="nl-NL" sz="2800" kern="0" dirty="0">
              <a:solidFill>
                <a:srgbClr val="000000"/>
              </a:solidFill>
              <a:latin typeface="+mj-lt"/>
              <a:cs typeface="Arial"/>
            </a:endParaRPr>
          </a:p>
          <a:p>
            <a:pPr marL="0" indent="0">
              <a:lnSpc>
                <a:spcPct val="80000"/>
              </a:lnSpc>
              <a:buNone/>
              <a:defRPr/>
            </a:pPr>
            <a:r>
              <a:rPr lang="nl-NL" altLang="nl-NL" sz="2800" kern="0" dirty="0">
                <a:solidFill>
                  <a:srgbClr val="000000"/>
                </a:solidFill>
                <a:latin typeface="+mj-lt"/>
                <a:cs typeface="Arial"/>
              </a:rPr>
              <a:t>NB dit gaat ook om verworpen gronden/verweren</a:t>
            </a: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41</a:t>
            </a:fld>
            <a:endParaRPr lang="nl-NL">
              <a:solidFill>
                <a:srgbClr val="A50061"/>
              </a:solidFill>
            </a:endParaRPr>
          </a:p>
        </p:txBody>
      </p:sp>
    </p:spTree>
    <p:extLst>
      <p:ext uri="{BB962C8B-B14F-4D97-AF65-F5344CB8AC3E}">
        <p14:creationId xmlns:p14="http://schemas.microsoft.com/office/powerpoint/2010/main" val="3032273525"/>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260648"/>
            <a:ext cx="6096000" cy="669925"/>
          </a:xfrm>
        </p:spPr>
        <p:txBody>
          <a:bodyPr/>
          <a:lstStyle/>
          <a:p>
            <a:r>
              <a:rPr lang="nl-NL" sz="3200" dirty="0"/>
              <a:t>Devolutieve werking (4)</a:t>
            </a:r>
          </a:p>
        </p:txBody>
      </p:sp>
      <p:sp>
        <p:nvSpPr>
          <p:cNvPr id="4099" name="Rectangle 3"/>
          <p:cNvSpPr>
            <a:spLocks noGrp="1" noChangeArrowheads="1"/>
          </p:cNvSpPr>
          <p:nvPr>
            <p:ph type="body" idx="1"/>
          </p:nvPr>
        </p:nvSpPr>
        <p:spPr>
          <a:xfrm>
            <a:off x="467544" y="1556792"/>
            <a:ext cx="8343738" cy="3959226"/>
          </a:xfrm>
        </p:spPr>
        <p:txBody>
          <a:bodyPr/>
          <a:lstStyle/>
          <a:p>
            <a:pPr>
              <a:lnSpc>
                <a:spcPct val="80000"/>
              </a:lnSpc>
              <a:defRPr/>
            </a:pPr>
            <a:endParaRPr lang="nl-NL" altLang="nl-NL" sz="2000" dirty="0"/>
          </a:p>
          <a:p>
            <a:pPr>
              <a:lnSpc>
                <a:spcPct val="80000"/>
              </a:lnSpc>
              <a:defRPr/>
            </a:pPr>
            <a:r>
              <a:rPr lang="nl-NL" altLang="nl-NL" sz="2800" dirty="0"/>
              <a:t>wees hier alert op!</a:t>
            </a:r>
          </a:p>
          <a:p>
            <a:pPr>
              <a:lnSpc>
                <a:spcPct val="80000"/>
              </a:lnSpc>
              <a:defRPr/>
            </a:pPr>
            <a:r>
              <a:rPr lang="nl-NL" altLang="nl-NL" sz="2800" kern="0" dirty="0">
                <a:solidFill>
                  <a:srgbClr val="000000"/>
                </a:solidFill>
                <a:latin typeface="+mj-lt"/>
                <a:cs typeface="Arial"/>
              </a:rPr>
              <a:t>zie bijv. hof Arnhem-Leeuwarden, </a:t>
            </a:r>
            <a:r>
              <a:rPr lang="nl-NL" altLang="nl-NL" sz="2000" kern="0" dirty="0">
                <a:solidFill>
                  <a:srgbClr val="000000"/>
                </a:solidFill>
                <a:latin typeface="+mj-lt"/>
                <a:cs typeface="Arial"/>
              </a:rPr>
              <a:t>GHARL:2016:8079</a:t>
            </a:r>
            <a:r>
              <a:rPr lang="nl-NL" altLang="nl-NL" sz="2800" kern="0" dirty="0">
                <a:solidFill>
                  <a:srgbClr val="000000"/>
                </a:solidFill>
                <a:latin typeface="+mj-lt"/>
                <a:cs typeface="Arial"/>
              </a:rPr>
              <a:t>, </a:t>
            </a:r>
            <a:r>
              <a:rPr lang="nl-NL" altLang="nl-NL" sz="2800" kern="0" dirty="0" err="1">
                <a:solidFill>
                  <a:srgbClr val="000000"/>
                </a:solidFill>
                <a:latin typeface="+mj-lt"/>
                <a:cs typeface="Arial"/>
              </a:rPr>
              <a:t>ktr</a:t>
            </a:r>
            <a:r>
              <a:rPr lang="nl-NL" altLang="nl-NL" sz="2800" kern="0" dirty="0">
                <a:solidFill>
                  <a:srgbClr val="000000"/>
                </a:solidFill>
                <a:latin typeface="+mj-lt"/>
                <a:cs typeface="Arial"/>
              </a:rPr>
              <a:t> ontbindt op h-grond, verwerpt d, e en g</a:t>
            </a:r>
          </a:p>
          <a:p>
            <a:pPr>
              <a:lnSpc>
                <a:spcPct val="80000"/>
              </a:lnSpc>
              <a:defRPr/>
            </a:pPr>
            <a:r>
              <a:rPr lang="nl-NL" altLang="nl-NL" sz="2800" kern="0" dirty="0">
                <a:solidFill>
                  <a:srgbClr val="000000"/>
                </a:solidFill>
                <a:latin typeface="+mj-lt"/>
                <a:cs typeface="Arial"/>
              </a:rPr>
              <a:t>Werknemer komt in appel tegen de ontbinding op de h-grond</a:t>
            </a:r>
          </a:p>
          <a:p>
            <a:pPr>
              <a:lnSpc>
                <a:spcPct val="80000"/>
              </a:lnSpc>
              <a:defRPr/>
            </a:pPr>
            <a:r>
              <a:rPr lang="nl-NL" altLang="nl-NL" sz="2800" kern="0" dirty="0">
                <a:solidFill>
                  <a:srgbClr val="000000"/>
                </a:solidFill>
                <a:latin typeface="+mj-lt"/>
                <a:cs typeface="Arial"/>
              </a:rPr>
              <a:t>Hof komt op grond van devolutieve werking toe aan andere ontslaggrond: voldragen d-grond, bekrachtiging met verbetering van gronden</a:t>
            </a:r>
          </a:p>
          <a:p>
            <a:pPr>
              <a:lnSpc>
                <a:spcPct val="80000"/>
              </a:lnSpc>
              <a:defRPr/>
            </a:pPr>
            <a:r>
              <a:rPr lang="nl-NL" altLang="nl-NL" sz="2800" kern="0" dirty="0">
                <a:solidFill>
                  <a:srgbClr val="000000"/>
                </a:solidFill>
                <a:latin typeface="+mj-lt"/>
                <a:cs typeface="Arial"/>
              </a:rPr>
              <a:t>bij gegrondheid van een grief moet hof </a:t>
            </a:r>
            <a:r>
              <a:rPr lang="nl-NL" altLang="nl-NL" sz="2800" u="sng" kern="0" dirty="0">
                <a:solidFill>
                  <a:srgbClr val="000000"/>
                </a:solidFill>
                <a:latin typeface="+mj-lt"/>
                <a:cs typeface="Arial"/>
              </a:rPr>
              <a:t>niet behandelde</a:t>
            </a:r>
            <a:r>
              <a:rPr lang="nl-NL" altLang="nl-NL" sz="2800" kern="0" dirty="0">
                <a:solidFill>
                  <a:srgbClr val="000000"/>
                </a:solidFill>
                <a:latin typeface="+mj-lt"/>
                <a:cs typeface="Arial"/>
              </a:rPr>
              <a:t> of </a:t>
            </a:r>
            <a:r>
              <a:rPr lang="nl-NL" altLang="nl-NL" sz="2800" u="sng" kern="0" dirty="0">
                <a:solidFill>
                  <a:srgbClr val="000000"/>
                </a:solidFill>
                <a:latin typeface="+mj-lt"/>
                <a:cs typeface="Arial"/>
              </a:rPr>
              <a:t>verworpen gronden </a:t>
            </a:r>
            <a:r>
              <a:rPr lang="nl-NL" altLang="nl-NL" sz="2800" kern="0" dirty="0">
                <a:solidFill>
                  <a:srgbClr val="000000"/>
                </a:solidFill>
                <a:latin typeface="+mj-lt"/>
                <a:cs typeface="Arial"/>
              </a:rPr>
              <a:t>en niet prijsgegeven stellingen (opnieuw) beoordelen</a:t>
            </a: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42</a:t>
            </a:fld>
            <a:endParaRPr lang="nl-NL">
              <a:solidFill>
                <a:srgbClr val="A50061"/>
              </a:solidFill>
            </a:endParaRPr>
          </a:p>
        </p:txBody>
      </p:sp>
    </p:spTree>
    <p:extLst>
      <p:ext uri="{BB962C8B-B14F-4D97-AF65-F5344CB8AC3E}">
        <p14:creationId xmlns:p14="http://schemas.microsoft.com/office/powerpoint/2010/main" val="2120172206"/>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260648"/>
            <a:ext cx="6096000" cy="669925"/>
          </a:xfrm>
        </p:spPr>
        <p:txBody>
          <a:bodyPr/>
          <a:lstStyle/>
          <a:p>
            <a:r>
              <a:rPr lang="nl-NL" sz="3200" dirty="0"/>
              <a:t>Devolutieve werking (5)</a:t>
            </a:r>
          </a:p>
        </p:txBody>
      </p:sp>
      <p:sp>
        <p:nvSpPr>
          <p:cNvPr id="4099" name="Rectangle 3"/>
          <p:cNvSpPr>
            <a:spLocks noGrp="1" noChangeArrowheads="1"/>
          </p:cNvSpPr>
          <p:nvPr>
            <p:ph type="body" idx="1"/>
          </p:nvPr>
        </p:nvSpPr>
        <p:spPr>
          <a:xfrm>
            <a:off x="467544" y="1556792"/>
            <a:ext cx="8343738" cy="3959226"/>
          </a:xfrm>
        </p:spPr>
        <p:txBody>
          <a:bodyPr/>
          <a:lstStyle/>
          <a:p>
            <a:pPr>
              <a:lnSpc>
                <a:spcPct val="80000"/>
              </a:lnSpc>
              <a:defRPr/>
            </a:pPr>
            <a:endParaRPr lang="nl-NL" altLang="nl-NL" sz="2000" dirty="0"/>
          </a:p>
          <a:p>
            <a:pPr>
              <a:lnSpc>
                <a:spcPct val="80000"/>
              </a:lnSpc>
              <a:defRPr/>
            </a:pPr>
            <a:r>
              <a:rPr lang="nl-NL" altLang="nl-NL" sz="2800" dirty="0"/>
              <a:t>Partijen moeten dus in hun processtukken bedacht zijn op de mogelijkheid van ambtshalve uitbreiding van de rechtsstrijd buiten de grieven om, voor het geval een grief gegrond wordt bevonden. </a:t>
            </a:r>
          </a:p>
          <a:p>
            <a:pPr marL="342900" marR="0" lvl="0" indent="-257175"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nl-NL" altLang="nl-NL" sz="2800" b="0" i="0" u="none" strike="noStrike" kern="1200" cap="none" spc="0" normalizeH="0" baseline="0" noProof="0" dirty="0">
                <a:ln>
                  <a:noFill/>
                </a:ln>
                <a:solidFill>
                  <a:srgbClr val="000000"/>
                </a:solidFill>
                <a:effectLst/>
                <a:uLnTx/>
                <a:uFillTx/>
                <a:latin typeface="Arial"/>
                <a:ea typeface="+mn-ea"/>
                <a:cs typeface="+mn-cs"/>
              </a:rPr>
              <a:t>Zo dus bijvoorbeeld (hoger beroep tegen ontbinding op g-grond, c- en h-grond door kantonrechter niet beoordeeld):</a:t>
            </a:r>
          </a:p>
          <a:p>
            <a:pPr marL="612900" marR="0" lvl="1" indent="-257175"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nl-NL" altLang="nl-NL" sz="2400" b="0" i="0" u="none" strike="noStrike" kern="1200" cap="none" spc="0" normalizeH="0" baseline="0" noProof="0" dirty="0">
                <a:ln>
                  <a:noFill/>
                </a:ln>
                <a:solidFill>
                  <a:srgbClr val="000000"/>
                </a:solidFill>
                <a:effectLst/>
                <a:uLnTx/>
                <a:uFillTx/>
                <a:latin typeface="Arial"/>
                <a:ea typeface="+mn-ea"/>
                <a:cs typeface="+mn-cs"/>
              </a:rPr>
              <a:t>“In eerste aanleg zijn door werkgever nog twee andere ontbindingsgronden aangevoerd. De kantonrechter is aan de beoordeling van deze gronden niet toegekomen. Werknemer wenst nog het volgende verweer in te brengen tegen deze gronden (…)”</a:t>
            </a:r>
          </a:p>
          <a:p>
            <a:pPr>
              <a:lnSpc>
                <a:spcPct val="80000"/>
              </a:lnSpc>
              <a:defRPr/>
            </a:pPr>
            <a:endParaRPr lang="nl-NL" altLang="nl-NL" sz="2800" kern="0" dirty="0">
              <a:solidFill>
                <a:srgbClr val="000000"/>
              </a:solidFill>
              <a:latin typeface="+mj-lt"/>
              <a:cs typeface="Arial"/>
            </a:endParaRP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43</a:t>
            </a:fld>
            <a:endParaRPr lang="nl-NL">
              <a:solidFill>
                <a:srgbClr val="A50061"/>
              </a:solidFill>
            </a:endParaRPr>
          </a:p>
        </p:txBody>
      </p:sp>
    </p:spTree>
    <p:extLst>
      <p:ext uri="{BB962C8B-B14F-4D97-AF65-F5344CB8AC3E}">
        <p14:creationId xmlns:p14="http://schemas.microsoft.com/office/powerpoint/2010/main" val="2995230951"/>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63688" y="186180"/>
            <a:ext cx="6096000" cy="669925"/>
          </a:xfrm>
        </p:spPr>
        <p:txBody>
          <a:bodyPr/>
          <a:lstStyle/>
          <a:p>
            <a:r>
              <a:rPr lang="nl-NL" sz="3200" dirty="0"/>
              <a:t>Devolutieve werking (6)</a:t>
            </a:r>
            <a:br>
              <a:rPr lang="nl-NL" sz="2000" dirty="0"/>
            </a:br>
            <a:endParaRPr lang="nl-NL" sz="2000" dirty="0"/>
          </a:p>
        </p:txBody>
      </p:sp>
      <p:sp>
        <p:nvSpPr>
          <p:cNvPr id="3" name="Tijdelijke aanduiding voor inhoud 2"/>
          <p:cNvSpPr>
            <a:spLocks noGrp="1"/>
          </p:cNvSpPr>
          <p:nvPr>
            <p:ph idx="1"/>
          </p:nvPr>
        </p:nvSpPr>
        <p:spPr>
          <a:xfrm>
            <a:off x="251520" y="1700808"/>
            <a:ext cx="8208912" cy="3548063"/>
          </a:xfrm>
        </p:spPr>
        <p:txBody>
          <a:bodyPr/>
          <a:lstStyle/>
          <a:p>
            <a:r>
              <a:rPr lang="nl-NL" sz="2800" dirty="0"/>
              <a:t>HR 19 juli 2019, </a:t>
            </a:r>
            <a:r>
              <a:rPr lang="nl-NL" sz="2000" dirty="0"/>
              <a:t>ECLI:NL:HR:2019:1241 </a:t>
            </a:r>
          </a:p>
          <a:p>
            <a:r>
              <a:rPr lang="nl-NL" sz="2800" dirty="0"/>
              <a:t>Conclusie A-G 3 mei 2019, </a:t>
            </a:r>
            <a:r>
              <a:rPr lang="nl-NL" sz="2000" dirty="0"/>
              <a:t>ECLI:NL:PHR:2019:473</a:t>
            </a:r>
          </a:p>
          <a:p>
            <a:r>
              <a:rPr lang="nl-NL" sz="2800" dirty="0"/>
              <a:t>Schending zorgplicht fin. Adviseur</a:t>
            </a:r>
          </a:p>
          <a:p>
            <a:r>
              <a:rPr lang="nl-NL" sz="2800" dirty="0"/>
              <a:t>Hof ziet aanleiding in hoger beroep eerst verweer te bespreken dat in eerste aanleg is verworpen; schending klachtplicht door te laat klagen. Verweer slaagt alsnog. </a:t>
            </a:r>
          </a:p>
          <a:p>
            <a:r>
              <a:rPr lang="nl-NL" sz="2800" dirty="0"/>
              <a:t>Klachten in cassatie tegen devolutieve werking</a:t>
            </a:r>
          </a:p>
          <a:p>
            <a:pPr marL="270000" lvl="1" indent="0">
              <a:buNone/>
            </a:pPr>
            <a:r>
              <a:rPr lang="nl-NL" sz="2800" dirty="0"/>
              <a:t>1) verrassingsbeslissing</a:t>
            </a:r>
          </a:p>
          <a:p>
            <a:endParaRPr lang="nl-NL" sz="2800" dirty="0"/>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44</a:t>
            </a:fld>
            <a:endParaRPr lang="nl-NL">
              <a:solidFill>
                <a:srgbClr val="A50061"/>
              </a:solidFill>
            </a:endParaRPr>
          </a:p>
        </p:txBody>
      </p:sp>
    </p:spTree>
    <p:extLst>
      <p:ext uri="{BB962C8B-B14F-4D97-AF65-F5344CB8AC3E}">
        <p14:creationId xmlns:p14="http://schemas.microsoft.com/office/powerpoint/2010/main" val="22221897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63688" y="193675"/>
            <a:ext cx="6096000" cy="669925"/>
          </a:xfrm>
        </p:spPr>
        <p:txBody>
          <a:bodyPr/>
          <a:lstStyle/>
          <a:p>
            <a:r>
              <a:rPr lang="nl-NL" sz="3200" dirty="0"/>
              <a:t>Devolutieve werking (7)</a:t>
            </a:r>
            <a:br>
              <a:rPr lang="nl-NL" sz="2000" dirty="0"/>
            </a:br>
            <a:endParaRPr lang="nl-NL" sz="2000" dirty="0"/>
          </a:p>
        </p:txBody>
      </p:sp>
      <p:sp>
        <p:nvSpPr>
          <p:cNvPr id="3" name="Tijdelijke aanduiding voor inhoud 2"/>
          <p:cNvSpPr>
            <a:spLocks noGrp="1"/>
          </p:cNvSpPr>
          <p:nvPr>
            <p:ph idx="1"/>
          </p:nvPr>
        </p:nvSpPr>
        <p:spPr>
          <a:xfrm>
            <a:off x="287524" y="1844824"/>
            <a:ext cx="8568952" cy="3548063"/>
          </a:xfrm>
        </p:spPr>
        <p:txBody>
          <a:bodyPr/>
          <a:lstStyle/>
          <a:p>
            <a:pPr marL="270000" lvl="1" indent="0">
              <a:buNone/>
            </a:pPr>
            <a:r>
              <a:rPr lang="nl-NL" sz="2800" dirty="0"/>
              <a:t>2) om een juist processueel evenwicht te bewaren dient hof appellant ten minste in de gelegenheid te stellen om te reageren op een dergelijk verweer (tijdens comparitie in hoger beroep niet aan de orde gesteld)</a:t>
            </a:r>
          </a:p>
          <a:p>
            <a:r>
              <a:rPr lang="nl-NL" sz="2800" dirty="0"/>
              <a:t>AG: Nee, appellant hoort erop bedacht te zijn dat wederpartij verweer uit eerste aanleg handhaaft in hoger beroep. Hij dient daarop dus te anticiperen bij instellen appel en formuleren grieven</a:t>
            </a:r>
            <a:r>
              <a:rPr lang="nl-NL" sz="3200" dirty="0"/>
              <a:t>. </a:t>
            </a:r>
          </a:p>
          <a:p>
            <a:r>
              <a:rPr lang="nl-NL" sz="2800" dirty="0"/>
              <a:t>HR: 81 RO</a:t>
            </a:r>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45</a:t>
            </a:fld>
            <a:endParaRPr lang="nl-NL">
              <a:solidFill>
                <a:srgbClr val="A50061"/>
              </a:solidFill>
            </a:endParaRPr>
          </a:p>
        </p:txBody>
      </p:sp>
    </p:spTree>
    <p:extLst>
      <p:ext uri="{BB962C8B-B14F-4D97-AF65-F5344CB8AC3E}">
        <p14:creationId xmlns:p14="http://schemas.microsoft.com/office/powerpoint/2010/main" val="1760707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1680" y="332656"/>
            <a:ext cx="4572000" cy="439731"/>
          </a:xfrm>
        </p:spPr>
        <p:txBody>
          <a:bodyPr/>
          <a:lstStyle/>
          <a:p>
            <a:r>
              <a:rPr lang="nl-NL" sz="3200" dirty="0"/>
              <a:t>Onderwerpen</a:t>
            </a:r>
          </a:p>
        </p:txBody>
      </p:sp>
      <p:sp>
        <p:nvSpPr>
          <p:cNvPr id="3" name="Tijdelijke aanduiding voor inhoud 2"/>
          <p:cNvSpPr>
            <a:spLocks noGrp="1"/>
          </p:cNvSpPr>
          <p:nvPr>
            <p:ph idx="1"/>
          </p:nvPr>
        </p:nvSpPr>
        <p:spPr>
          <a:xfrm>
            <a:off x="1259632" y="1628800"/>
            <a:ext cx="6030670" cy="2445023"/>
          </a:xfrm>
        </p:spPr>
        <p:txBody>
          <a:bodyPr/>
          <a:lstStyle/>
          <a:p>
            <a:pPr marL="457200" indent="-457200">
              <a:lnSpc>
                <a:spcPct val="80000"/>
              </a:lnSpc>
            </a:pPr>
            <a:endParaRPr lang="nl-NL" sz="2400" dirty="0"/>
          </a:p>
          <a:p>
            <a:pPr marL="457200" lvl="0" indent="-457200">
              <a:lnSpc>
                <a:spcPct val="80000"/>
              </a:lnSpc>
            </a:pPr>
            <a:r>
              <a:rPr lang="nl-NL" sz="3200" dirty="0">
                <a:solidFill>
                  <a:srgbClr val="000000"/>
                </a:solidFill>
              </a:rPr>
              <a:t>hoger beroep algemeen</a:t>
            </a:r>
          </a:p>
          <a:p>
            <a:pPr marL="457200" lvl="0" indent="-457200">
              <a:lnSpc>
                <a:spcPct val="80000"/>
              </a:lnSpc>
            </a:pPr>
            <a:r>
              <a:rPr lang="nl-NL" sz="3200" dirty="0">
                <a:solidFill>
                  <a:srgbClr val="000000"/>
                </a:solidFill>
              </a:rPr>
              <a:t>grievenstelsel</a:t>
            </a:r>
          </a:p>
          <a:p>
            <a:pPr marL="457200" lvl="0" indent="-457200">
              <a:lnSpc>
                <a:spcPct val="80000"/>
              </a:lnSpc>
            </a:pPr>
            <a:r>
              <a:rPr lang="nl-NL" sz="3200" dirty="0">
                <a:solidFill>
                  <a:srgbClr val="000000"/>
                </a:solidFill>
              </a:rPr>
              <a:t>twee-conclusieregel</a:t>
            </a:r>
          </a:p>
          <a:p>
            <a:pPr marL="457200" lvl="0" indent="-457200">
              <a:lnSpc>
                <a:spcPct val="80000"/>
              </a:lnSpc>
            </a:pPr>
            <a:r>
              <a:rPr lang="nl-NL" sz="3200" dirty="0">
                <a:solidFill>
                  <a:srgbClr val="000000"/>
                </a:solidFill>
              </a:rPr>
              <a:t>devolutieve werking</a:t>
            </a:r>
          </a:p>
          <a:p>
            <a:pPr marL="457200" lvl="0" indent="-457200">
              <a:lnSpc>
                <a:spcPct val="80000"/>
              </a:lnSpc>
            </a:pPr>
            <a:r>
              <a:rPr lang="nl-NL" sz="3200" u="sng" dirty="0">
                <a:solidFill>
                  <a:srgbClr val="000000"/>
                </a:solidFill>
              </a:rPr>
              <a:t>incidenteel appel</a:t>
            </a:r>
          </a:p>
          <a:p>
            <a:pPr marL="457200" lvl="0" indent="-457200">
              <a:lnSpc>
                <a:spcPct val="80000"/>
              </a:lnSpc>
            </a:pPr>
            <a:r>
              <a:rPr lang="nl-NL" sz="3200" dirty="0">
                <a:solidFill>
                  <a:srgbClr val="000000"/>
                </a:solidFill>
              </a:rPr>
              <a:t>bewijslevering</a:t>
            </a:r>
          </a:p>
          <a:p>
            <a:pPr marL="457200" lvl="0" indent="-457200">
              <a:lnSpc>
                <a:spcPct val="80000"/>
              </a:lnSpc>
            </a:pPr>
            <a:r>
              <a:rPr lang="nl-NL" sz="3200" dirty="0">
                <a:solidFill>
                  <a:srgbClr val="000000"/>
                </a:solidFill>
              </a:rPr>
              <a:t>enkele praktische tips</a:t>
            </a:r>
          </a:p>
        </p:txBody>
      </p:sp>
      <p:sp>
        <p:nvSpPr>
          <p:cNvPr id="4" name="Tijdelijke aanduiding voor dianumm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46</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497482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63688" y="186180"/>
            <a:ext cx="6096000" cy="669925"/>
          </a:xfrm>
        </p:spPr>
        <p:txBody>
          <a:bodyPr/>
          <a:lstStyle/>
          <a:p>
            <a:r>
              <a:rPr lang="nl-NL" sz="3200" dirty="0"/>
              <a:t>Incidenteel appel (1)</a:t>
            </a:r>
            <a:br>
              <a:rPr lang="nl-NL" sz="2000" dirty="0"/>
            </a:br>
            <a:endParaRPr lang="nl-NL" sz="2000" dirty="0"/>
          </a:p>
        </p:txBody>
      </p:sp>
      <p:sp>
        <p:nvSpPr>
          <p:cNvPr id="3" name="Tijdelijke aanduiding voor inhoud 2"/>
          <p:cNvSpPr>
            <a:spLocks noGrp="1"/>
          </p:cNvSpPr>
          <p:nvPr>
            <p:ph idx="1"/>
          </p:nvPr>
        </p:nvSpPr>
        <p:spPr>
          <a:xfrm>
            <a:off x="179512" y="1700808"/>
            <a:ext cx="8784976" cy="3548063"/>
          </a:xfrm>
        </p:spPr>
        <p:txBody>
          <a:bodyPr/>
          <a:lstStyle/>
          <a:p>
            <a:r>
              <a:rPr lang="nl-NL" sz="2800" dirty="0"/>
              <a:t>als appellant in hoger beroep gaat, dan kan de wederpartij </a:t>
            </a:r>
            <a:r>
              <a:rPr lang="nl-NL" sz="2800" u="sng" dirty="0"/>
              <a:t>incidenteel appel</a:t>
            </a:r>
            <a:r>
              <a:rPr lang="nl-NL" sz="2800" dirty="0"/>
              <a:t> instellen, als deze zich het evenmin eens is met vonnis of beschikking</a:t>
            </a:r>
          </a:p>
          <a:p>
            <a:r>
              <a:rPr lang="nl-NL" sz="2800" dirty="0"/>
              <a:t>dit moet uiterlijk bij memorie van antwoord of verweerschrift</a:t>
            </a:r>
          </a:p>
          <a:p>
            <a:r>
              <a:rPr lang="nl-NL" sz="2800" dirty="0"/>
              <a:t>kan zowel voorwaardelijk als onvoorwaardelijk</a:t>
            </a:r>
          </a:p>
          <a:p>
            <a:r>
              <a:rPr lang="nl-NL" sz="2800" dirty="0"/>
              <a:t>onvoorwaardelijk als dictum van het vonnis een voor geïntimeerde negatieve beslissing bevat, bijvoorbeeld omdat de vordering in eerste aanleg niet volledig is toegewezen, en deze daartegen hoe dan ook wil opkomen</a:t>
            </a:r>
          </a:p>
          <a:p>
            <a:pPr marL="0" indent="0">
              <a:buNone/>
            </a:pPr>
            <a:endParaRPr lang="nl-NL" sz="2800" dirty="0"/>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47</a:t>
            </a:fld>
            <a:endParaRPr lang="nl-NL">
              <a:solidFill>
                <a:srgbClr val="A50061"/>
              </a:solidFill>
            </a:endParaRPr>
          </a:p>
        </p:txBody>
      </p:sp>
    </p:spTree>
    <p:extLst>
      <p:ext uri="{BB962C8B-B14F-4D97-AF65-F5344CB8AC3E}">
        <p14:creationId xmlns:p14="http://schemas.microsoft.com/office/powerpoint/2010/main" val="15541282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63688" y="186180"/>
            <a:ext cx="6096000" cy="669925"/>
          </a:xfrm>
        </p:spPr>
        <p:txBody>
          <a:bodyPr/>
          <a:lstStyle/>
          <a:p>
            <a:r>
              <a:rPr lang="nl-NL" sz="3200" dirty="0"/>
              <a:t>Incidenteel appel (2)</a:t>
            </a:r>
            <a:br>
              <a:rPr lang="nl-NL" sz="2000" dirty="0"/>
            </a:br>
            <a:endParaRPr lang="nl-NL" sz="2000" dirty="0"/>
          </a:p>
        </p:txBody>
      </p:sp>
      <p:sp>
        <p:nvSpPr>
          <p:cNvPr id="3" name="Tijdelijke aanduiding voor inhoud 2"/>
          <p:cNvSpPr>
            <a:spLocks noGrp="1"/>
          </p:cNvSpPr>
          <p:nvPr>
            <p:ph idx="1"/>
          </p:nvPr>
        </p:nvSpPr>
        <p:spPr>
          <a:xfrm>
            <a:off x="179512" y="1654968"/>
            <a:ext cx="8784976" cy="3548063"/>
          </a:xfrm>
        </p:spPr>
        <p:txBody>
          <a:bodyPr/>
          <a:lstStyle/>
          <a:p>
            <a:r>
              <a:rPr lang="nl-NL" sz="2800" dirty="0"/>
              <a:t>Wanneer moet de wederpartij van appellant incidenteel appel instellen?</a:t>
            </a:r>
          </a:p>
          <a:p>
            <a:endParaRPr lang="nl-NL" sz="2800" dirty="0"/>
          </a:p>
          <a:p>
            <a:r>
              <a:rPr lang="nl-NL" sz="2800" dirty="0"/>
              <a:t>Stel, werkgever verzoekt ontbinding vanwege scheldpartij op werkvloer op e en g-grond en wil geen TV betalen vanwege ernstig verwijtbaar handelen</a:t>
            </a:r>
          </a:p>
          <a:p>
            <a:r>
              <a:rPr lang="nl-NL" sz="2800" dirty="0" err="1"/>
              <a:t>Ktr</a:t>
            </a:r>
            <a:r>
              <a:rPr lang="nl-NL" sz="2800" dirty="0"/>
              <a:t> wijst toe op e-grond en kent wel TV toe (niet </a:t>
            </a:r>
            <a:r>
              <a:rPr lang="nl-NL" sz="2800" dirty="0" err="1"/>
              <a:t>evhn</a:t>
            </a:r>
            <a:r>
              <a:rPr lang="nl-NL" sz="2800" dirty="0"/>
              <a:t>)</a:t>
            </a:r>
          </a:p>
          <a:p>
            <a:r>
              <a:rPr lang="nl-NL" sz="2800" dirty="0" err="1"/>
              <a:t>Wg</a:t>
            </a:r>
            <a:r>
              <a:rPr lang="nl-NL" sz="2800" dirty="0"/>
              <a:t> is tevreden met ontbinding en gaat niet in beroep</a:t>
            </a:r>
          </a:p>
          <a:p>
            <a:r>
              <a:rPr lang="nl-NL" sz="2800" dirty="0" err="1"/>
              <a:t>Wn</a:t>
            </a:r>
            <a:r>
              <a:rPr lang="nl-NL" sz="2800" dirty="0"/>
              <a:t> komt wel in hoger beroep, tegen de ontbinding. </a:t>
            </a:r>
          </a:p>
          <a:p>
            <a:r>
              <a:rPr lang="nl-NL" sz="2800" dirty="0"/>
              <a:t>Moet </a:t>
            </a:r>
            <a:r>
              <a:rPr lang="nl-NL" sz="2800" dirty="0" err="1"/>
              <a:t>wg</a:t>
            </a:r>
            <a:r>
              <a:rPr lang="nl-NL" sz="2800" dirty="0"/>
              <a:t> ook hoger beroep instellen?</a:t>
            </a:r>
          </a:p>
          <a:p>
            <a:endParaRPr lang="nl-NL" sz="2800" dirty="0"/>
          </a:p>
          <a:p>
            <a:endParaRPr lang="nl-NL" sz="2800" dirty="0"/>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48</a:t>
            </a:fld>
            <a:endParaRPr lang="nl-NL">
              <a:solidFill>
                <a:srgbClr val="A50061"/>
              </a:solidFill>
            </a:endParaRPr>
          </a:p>
        </p:txBody>
      </p:sp>
    </p:spTree>
    <p:extLst>
      <p:ext uri="{BB962C8B-B14F-4D97-AF65-F5344CB8AC3E}">
        <p14:creationId xmlns:p14="http://schemas.microsoft.com/office/powerpoint/2010/main" val="40565063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63688" y="186180"/>
            <a:ext cx="6096000" cy="669925"/>
          </a:xfrm>
        </p:spPr>
        <p:txBody>
          <a:bodyPr/>
          <a:lstStyle/>
          <a:p>
            <a:r>
              <a:rPr lang="nl-NL" sz="3200" dirty="0"/>
              <a:t>Incidenteel appel (3)</a:t>
            </a:r>
            <a:br>
              <a:rPr lang="nl-NL" sz="2000" dirty="0"/>
            </a:br>
            <a:endParaRPr lang="nl-NL" sz="2000" dirty="0"/>
          </a:p>
        </p:txBody>
      </p:sp>
      <p:sp>
        <p:nvSpPr>
          <p:cNvPr id="3" name="Tijdelijke aanduiding voor inhoud 2"/>
          <p:cNvSpPr>
            <a:spLocks noGrp="1"/>
          </p:cNvSpPr>
          <p:nvPr>
            <p:ph idx="1"/>
          </p:nvPr>
        </p:nvSpPr>
        <p:spPr>
          <a:xfrm>
            <a:off x="251520" y="1700808"/>
            <a:ext cx="8640960" cy="3548063"/>
          </a:xfrm>
        </p:spPr>
        <p:txBody>
          <a:bodyPr/>
          <a:lstStyle/>
          <a:p>
            <a:r>
              <a:rPr lang="nl-NL" sz="2800" dirty="0"/>
              <a:t>Voor </a:t>
            </a:r>
            <a:r>
              <a:rPr lang="nl-NL" sz="2800" u="sng" dirty="0"/>
              <a:t>ontbinding</a:t>
            </a:r>
            <a:r>
              <a:rPr lang="nl-NL" sz="2800" dirty="0"/>
              <a:t> is incidenteel hoger beroep niet nodig. Als grief werknemer tegen e-grond slaagt, moet het hof ambtshalve alsnog g-grond beoordelen </a:t>
            </a:r>
          </a:p>
          <a:p>
            <a:r>
              <a:rPr lang="nl-NL" sz="2800" dirty="0"/>
              <a:t>op grond van devolutieve werking moet het hof namelijk alsnog de in eerste aanleg gestelde grondslagen voor de ontbinding beoordelen</a:t>
            </a:r>
          </a:p>
          <a:p>
            <a:r>
              <a:rPr lang="nl-NL" sz="2800" dirty="0"/>
              <a:t>als werkgever toewijzing </a:t>
            </a:r>
            <a:r>
              <a:rPr lang="nl-NL" sz="2800" i="1" dirty="0"/>
              <a:t>transitievergoeding</a:t>
            </a:r>
            <a:r>
              <a:rPr lang="nl-NL" sz="2800" dirty="0"/>
              <a:t> wil aantasten, dan is </a:t>
            </a:r>
            <a:r>
              <a:rPr lang="nl-NL" sz="2800" u="sng" dirty="0"/>
              <a:t>wel</a:t>
            </a:r>
            <a:r>
              <a:rPr lang="nl-NL" sz="2800" dirty="0"/>
              <a:t> incidenteel hoger beroep nodig. Die is immers “onderaan de streep” toegewezen door kantonrechter</a:t>
            </a:r>
          </a:p>
          <a:p>
            <a:endParaRPr lang="nl-NL" sz="2800" dirty="0"/>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49</a:t>
            </a:fld>
            <a:endParaRPr lang="nl-NL">
              <a:solidFill>
                <a:srgbClr val="A50061"/>
              </a:solidFill>
            </a:endParaRPr>
          </a:p>
        </p:txBody>
      </p:sp>
    </p:spTree>
    <p:extLst>
      <p:ext uri="{BB962C8B-B14F-4D97-AF65-F5344CB8AC3E}">
        <p14:creationId xmlns:p14="http://schemas.microsoft.com/office/powerpoint/2010/main" val="2426212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332656"/>
            <a:ext cx="6096000" cy="669925"/>
          </a:xfrm>
        </p:spPr>
        <p:txBody>
          <a:bodyPr/>
          <a:lstStyle/>
          <a:p>
            <a:r>
              <a:rPr lang="nl-NL" sz="3600" dirty="0"/>
              <a:t>Beroepstermijn</a:t>
            </a:r>
          </a:p>
        </p:txBody>
      </p:sp>
      <p:sp>
        <p:nvSpPr>
          <p:cNvPr id="4099" name="Rectangle 3"/>
          <p:cNvSpPr>
            <a:spLocks noGrp="1" noChangeArrowheads="1"/>
          </p:cNvSpPr>
          <p:nvPr>
            <p:ph type="body" idx="1"/>
          </p:nvPr>
        </p:nvSpPr>
        <p:spPr>
          <a:xfrm>
            <a:off x="467544" y="1916832"/>
            <a:ext cx="8136904" cy="3959226"/>
          </a:xfrm>
        </p:spPr>
        <p:txBody>
          <a:bodyPr/>
          <a:lstStyle/>
          <a:p>
            <a:pPr>
              <a:lnSpc>
                <a:spcPct val="80000"/>
              </a:lnSpc>
              <a:defRPr/>
            </a:pPr>
            <a:endParaRPr lang="nl-NL" altLang="nl-NL" sz="2000" dirty="0"/>
          </a:p>
          <a:p>
            <a:pPr>
              <a:lnSpc>
                <a:spcPct val="80000"/>
              </a:lnSpc>
              <a:defRPr/>
            </a:pPr>
            <a:r>
              <a:rPr lang="nl-NL" altLang="nl-NL" sz="2800" kern="0" dirty="0">
                <a:solidFill>
                  <a:srgbClr val="000000"/>
                </a:solidFill>
                <a:latin typeface="+mj-lt"/>
                <a:cs typeface="Arial"/>
              </a:rPr>
              <a:t>Beroepstermijn: 3 maanden na beschikking (art. 358 lid 2 Rv)</a:t>
            </a:r>
          </a:p>
          <a:p>
            <a:pPr marL="270000" marR="0" lvl="0" indent="-2700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nl-NL" altLang="nl-NL" sz="2800" b="0" i="0" u="none" strike="noStrike" kern="0" cap="none" spc="0" normalizeH="0" baseline="0" noProof="0" dirty="0">
                <a:ln>
                  <a:noFill/>
                </a:ln>
                <a:solidFill>
                  <a:srgbClr val="000000"/>
                </a:solidFill>
                <a:effectLst/>
                <a:uLnTx/>
                <a:uFillTx/>
                <a:latin typeface="Arial"/>
                <a:ea typeface="+mn-ea"/>
                <a:cs typeface="Arial"/>
              </a:rPr>
              <a:t>NB Algemene Termijnenwet sinds 1.1.2019 ook op procedures </a:t>
            </a:r>
            <a:r>
              <a:rPr kumimoji="0" lang="nl-NL" altLang="nl-NL" sz="2800" b="0" i="0" u="none" strike="noStrike" kern="0" cap="none" spc="0" normalizeH="0" baseline="0" noProof="0" dirty="0" err="1">
                <a:ln>
                  <a:noFill/>
                </a:ln>
                <a:solidFill>
                  <a:srgbClr val="000000"/>
                </a:solidFill>
                <a:effectLst/>
                <a:uLnTx/>
                <a:uFillTx/>
                <a:latin typeface="Arial"/>
                <a:ea typeface="+mn-ea"/>
                <a:cs typeface="Arial"/>
              </a:rPr>
              <a:t>ivm</a:t>
            </a:r>
            <a:r>
              <a:rPr kumimoji="0" lang="nl-NL" altLang="nl-NL" sz="2800" b="0" i="0" u="none" strike="noStrike" kern="0" cap="none" spc="0" normalizeH="0" baseline="0" noProof="0" dirty="0">
                <a:ln>
                  <a:noFill/>
                </a:ln>
                <a:solidFill>
                  <a:srgbClr val="000000"/>
                </a:solidFill>
                <a:effectLst/>
                <a:uLnTx/>
                <a:uFillTx/>
                <a:latin typeface="Arial"/>
                <a:ea typeface="+mn-ea"/>
                <a:cs typeface="Arial"/>
              </a:rPr>
              <a:t> ontslag van toepassing</a:t>
            </a:r>
            <a:br>
              <a:rPr lang="nl-NL" altLang="nl-NL" sz="2800" kern="0" dirty="0">
                <a:solidFill>
                  <a:srgbClr val="000000"/>
                </a:solidFill>
                <a:latin typeface="+mj-lt"/>
                <a:cs typeface="Arial"/>
              </a:rPr>
            </a:br>
            <a:endParaRPr lang="nl-NL" altLang="nl-NL" sz="2800" kern="0" dirty="0">
              <a:solidFill>
                <a:srgbClr val="000000"/>
              </a:solidFill>
              <a:latin typeface="+mj-lt"/>
              <a:cs typeface="Arial"/>
            </a:endParaRPr>
          </a:p>
          <a:p>
            <a:pPr>
              <a:lnSpc>
                <a:spcPct val="80000"/>
              </a:lnSpc>
              <a:defRPr/>
            </a:pPr>
            <a:r>
              <a:rPr lang="nl-NL" altLang="nl-NL" sz="2800" kern="0" dirty="0">
                <a:solidFill>
                  <a:srgbClr val="000000"/>
                </a:solidFill>
                <a:latin typeface="+mj-lt"/>
                <a:cs typeface="Arial"/>
              </a:rPr>
              <a:t>HR 1-9-2017, </a:t>
            </a:r>
            <a:r>
              <a:rPr lang="nl-NL" altLang="nl-NL" sz="2000" kern="0" dirty="0">
                <a:solidFill>
                  <a:srgbClr val="000000"/>
                </a:solidFill>
                <a:latin typeface="+mj-lt"/>
                <a:cs typeface="Arial"/>
              </a:rPr>
              <a:t>HR:2017:2225</a:t>
            </a:r>
            <a:br>
              <a:rPr lang="nl-NL" altLang="nl-NL" sz="2800" kern="0" dirty="0">
                <a:solidFill>
                  <a:srgbClr val="000000"/>
                </a:solidFill>
                <a:latin typeface="+mj-lt"/>
                <a:cs typeface="Arial"/>
              </a:rPr>
            </a:br>
            <a:r>
              <a:rPr lang="nl-NL" altLang="nl-NL" sz="2800" kern="0" dirty="0">
                <a:solidFill>
                  <a:srgbClr val="000000"/>
                </a:solidFill>
                <a:latin typeface="+mj-lt"/>
                <a:cs typeface="Arial"/>
              </a:rPr>
              <a:t>De dag van de beschikking zelf telt niet mee. </a:t>
            </a:r>
            <a:br>
              <a:rPr lang="nl-NL" altLang="nl-NL" sz="2800" kern="0" dirty="0">
                <a:solidFill>
                  <a:srgbClr val="000000"/>
                </a:solidFill>
                <a:latin typeface="+mj-lt"/>
                <a:cs typeface="Arial"/>
              </a:rPr>
            </a:br>
            <a:r>
              <a:rPr lang="nl-NL" altLang="nl-NL" sz="2800" kern="0" dirty="0">
                <a:solidFill>
                  <a:srgbClr val="000000"/>
                </a:solidFill>
                <a:latin typeface="+mj-lt"/>
                <a:cs typeface="Arial"/>
              </a:rPr>
              <a:t>Datum beschikking 29-2-2016</a:t>
            </a:r>
            <a:br>
              <a:rPr lang="nl-NL" altLang="nl-NL" sz="2800" kern="0" dirty="0">
                <a:solidFill>
                  <a:srgbClr val="000000"/>
                </a:solidFill>
                <a:latin typeface="+mj-lt"/>
                <a:cs typeface="Arial"/>
              </a:rPr>
            </a:br>
            <a:r>
              <a:rPr lang="nl-NL" altLang="nl-NL" sz="2800" kern="0" dirty="0" err="1">
                <a:solidFill>
                  <a:srgbClr val="000000"/>
                </a:solidFill>
                <a:latin typeface="+mj-lt"/>
                <a:cs typeface="Arial"/>
              </a:rPr>
              <a:t>hb</a:t>
            </a:r>
            <a:r>
              <a:rPr lang="nl-NL" altLang="nl-NL" sz="2800" kern="0" dirty="0">
                <a:solidFill>
                  <a:srgbClr val="000000"/>
                </a:solidFill>
                <a:latin typeface="+mj-lt"/>
                <a:cs typeface="Arial"/>
              </a:rPr>
              <a:t> ingesteld op 31-5-2016, Tijdig? </a:t>
            </a:r>
          </a:p>
          <a:p>
            <a:pPr>
              <a:lnSpc>
                <a:spcPct val="80000"/>
              </a:lnSpc>
              <a:defRPr/>
            </a:pPr>
            <a:endParaRPr lang="nl-NL" altLang="nl-NL" sz="2800" kern="0" dirty="0">
              <a:solidFill>
                <a:srgbClr val="000000"/>
              </a:solidFill>
              <a:latin typeface="+mj-lt"/>
              <a:cs typeface="Arial"/>
            </a:endParaRP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5</a:t>
            </a:fld>
            <a:endParaRPr lang="nl-NL">
              <a:solidFill>
                <a:srgbClr val="A50061"/>
              </a:solidFill>
            </a:endParaRPr>
          </a:p>
        </p:txBody>
      </p:sp>
    </p:spTree>
    <p:extLst>
      <p:ext uri="{BB962C8B-B14F-4D97-AF65-F5344CB8AC3E}">
        <p14:creationId xmlns:p14="http://schemas.microsoft.com/office/powerpoint/2010/main" val="1783292914"/>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260648"/>
            <a:ext cx="6096000" cy="669925"/>
          </a:xfrm>
        </p:spPr>
        <p:txBody>
          <a:bodyPr/>
          <a:lstStyle/>
          <a:p>
            <a:r>
              <a:rPr lang="nl-NL" sz="3200" dirty="0"/>
              <a:t>Incidenteel appel (4)</a:t>
            </a:r>
          </a:p>
        </p:txBody>
      </p:sp>
      <p:sp>
        <p:nvSpPr>
          <p:cNvPr id="4099" name="Rectangle 3"/>
          <p:cNvSpPr>
            <a:spLocks noGrp="1" noChangeArrowheads="1"/>
          </p:cNvSpPr>
          <p:nvPr>
            <p:ph type="body" idx="1"/>
          </p:nvPr>
        </p:nvSpPr>
        <p:spPr>
          <a:xfrm>
            <a:off x="323528" y="1556792"/>
            <a:ext cx="8487754" cy="5040560"/>
          </a:xfrm>
        </p:spPr>
        <p:txBody>
          <a:bodyPr/>
          <a:lstStyle/>
          <a:p>
            <a:pPr>
              <a:lnSpc>
                <a:spcPct val="80000"/>
              </a:lnSpc>
              <a:defRPr/>
            </a:pPr>
            <a:endParaRPr lang="nl-NL" altLang="nl-NL" sz="2000" dirty="0"/>
          </a:p>
          <a:p>
            <a:pPr>
              <a:lnSpc>
                <a:spcPct val="80000"/>
              </a:lnSpc>
              <a:defRPr/>
            </a:pPr>
            <a:r>
              <a:rPr lang="nl-NL" altLang="nl-NL" sz="2800" dirty="0">
                <a:latin typeface="+mj-lt"/>
              </a:rPr>
              <a:t>goed voorbeeld incidenteel appel </a:t>
            </a:r>
            <a:r>
              <a:rPr lang="nl-NL" altLang="nl-NL" sz="2800" dirty="0" err="1">
                <a:latin typeface="+mj-lt"/>
              </a:rPr>
              <a:t>ipv</a:t>
            </a:r>
            <a:r>
              <a:rPr lang="nl-NL" altLang="nl-NL" sz="2800" dirty="0">
                <a:latin typeface="+mj-lt"/>
              </a:rPr>
              <a:t> devolutieve werking, HR 30 maart 2012, </a:t>
            </a:r>
            <a:r>
              <a:rPr lang="nl-NL" altLang="nl-NL" sz="2000" kern="0" dirty="0">
                <a:solidFill>
                  <a:srgbClr val="000000"/>
                </a:solidFill>
                <a:latin typeface="+mj-lt"/>
                <a:cs typeface="Arial"/>
              </a:rPr>
              <a:t>HR:2012:BU8514</a:t>
            </a:r>
            <a:r>
              <a:rPr lang="nl-NL" altLang="nl-NL" sz="2800" kern="0" dirty="0">
                <a:solidFill>
                  <a:srgbClr val="000000"/>
                </a:solidFill>
                <a:latin typeface="+mj-lt"/>
                <a:cs typeface="Arial"/>
              </a:rPr>
              <a:t> </a:t>
            </a:r>
          </a:p>
          <a:p>
            <a:pPr>
              <a:lnSpc>
                <a:spcPct val="80000"/>
              </a:lnSpc>
              <a:defRPr/>
            </a:pPr>
            <a:r>
              <a:rPr lang="nl-NL" altLang="nl-NL" sz="2800" kern="0" dirty="0">
                <a:solidFill>
                  <a:srgbClr val="000000"/>
                </a:solidFill>
                <a:latin typeface="+mj-lt"/>
                <a:cs typeface="Arial"/>
              </a:rPr>
              <a:t>loonvordering werknemer deels toegewezen, kantonrechter verwerpt verweer van werkgever dat geen sprake is van arbeidsovereenkomst (werkgever: </a:t>
            </a:r>
            <a:r>
              <a:rPr lang="nl-NL" altLang="nl-NL" sz="2800" kern="0" dirty="0" err="1">
                <a:solidFill>
                  <a:srgbClr val="000000"/>
                </a:solidFill>
                <a:latin typeface="+mj-lt"/>
                <a:cs typeface="Arial"/>
              </a:rPr>
              <a:t>arbeidsovk</a:t>
            </a:r>
            <a:r>
              <a:rPr lang="nl-NL" altLang="nl-NL" sz="2800" kern="0" dirty="0">
                <a:solidFill>
                  <a:srgbClr val="000000"/>
                </a:solidFill>
                <a:latin typeface="+mj-lt"/>
                <a:cs typeface="Arial"/>
              </a:rPr>
              <a:t> onder opschortende voorwaarde, alleen bedoeld om aan AFM te laten zien </a:t>
            </a:r>
            <a:r>
              <a:rPr lang="nl-NL" altLang="nl-NL" sz="2800" kern="0" dirty="0" err="1">
                <a:solidFill>
                  <a:srgbClr val="000000"/>
                </a:solidFill>
                <a:latin typeface="+mj-lt"/>
                <a:cs typeface="Arial"/>
              </a:rPr>
              <a:t>ivm</a:t>
            </a:r>
            <a:r>
              <a:rPr lang="nl-NL" altLang="nl-NL" sz="2800" kern="0" dirty="0">
                <a:solidFill>
                  <a:srgbClr val="000000"/>
                </a:solidFill>
                <a:latin typeface="+mj-lt"/>
                <a:cs typeface="Arial"/>
              </a:rPr>
              <a:t> vergunning)</a:t>
            </a:r>
          </a:p>
          <a:p>
            <a:pPr>
              <a:lnSpc>
                <a:spcPct val="80000"/>
              </a:lnSpc>
              <a:defRPr/>
            </a:pPr>
            <a:r>
              <a:rPr lang="nl-NL" altLang="nl-NL" sz="2800" kern="0" dirty="0">
                <a:solidFill>
                  <a:srgbClr val="000000"/>
                </a:solidFill>
                <a:latin typeface="+mj-lt"/>
                <a:cs typeface="Arial"/>
              </a:rPr>
              <a:t>werknemer komt in hoger beroep tegen afwijzing loonvordering over tweede periode (beschikbaar?)</a:t>
            </a:r>
          </a:p>
          <a:p>
            <a:pPr>
              <a:lnSpc>
                <a:spcPct val="80000"/>
              </a:lnSpc>
              <a:defRPr/>
            </a:pPr>
            <a:r>
              <a:rPr lang="nl-NL" altLang="nl-NL" sz="2800" kern="0" dirty="0">
                <a:solidFill>
                  <a:srgbClr val="000000"/>
                </a:solidFill>
                <a:latin typeface="+mj-lt"/>
                <a:cs typeface="Arial"/>
              </a:rPr>
              <a:t>Hof beoordeelt ambtshalve op grond van devolutieve werking eerst of sprake was van arbeidsovereenkomst (na bewijslevering: nee)</a:t>
            </a: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50</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89521931"/>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260648"/>
            <a:ext cx="6096000" cy="669925"/>
          </a:xfrm>
        </p:spPr>
        <p:txBody>
          <a:bodyPr/>
          <a:lstStyle/>
          <a:p>
            <a:r>
              <a:rPr lang="nl-NL" sz="3200" dirty="0"/>
              <a:t>Incidenteel appel (5)</a:t>
            </a:r>
          </a:p>
        </p:txBody>
      </p:sp>
      <p:sp>
        <p:nvSpPr>
          <p:cNvPr id="4099" name="Rectangle 3"/>
          <p:cNvSpPr>
            <a:spLocks noGrp="1" noChangeArrowheads="1"/>
          </p:cNvSpPr>
          <p:nvPr>
            <p:ph type="body" idx="1"/>
          </p:nvPr>
        </p:nvSpPr>
        <p:spPr>
          <a:xfrm>
            <a:off x="328123" y="1196752"/>
            <a:ext cx="8487754" cy="3959226"/>
          </a:xfrm>
        </p:spPr>
        <p:txBody>
          <a:bodyPr/>
          <a:lstStyle/>
          <a:p>
            <a:pPr>
              <a:lnSpc>
                <a:spcPct val="80000"/>
              </a:lnSpc>
              <a:defRPr/>
            </a:pPr>
            <a:endParaRPr lang="nl-NL" altLang="nl-NL" sz="2000" dirty="0"/>
          </a:p>
          <a:p>
            <a:pPr>
              <a:lnSpc>
                <a:spcPct val="80000"/>
              </a:lnSpc>
              <a:defRPr/>
            </a:pPr>
            <a:endParaRPr lang="nl-NL" altLang="nl-NL" sz="2800" dirty="0"/>
          </a:p>
          <a:p>
            <a:pPr>
              <a:lnSpc>
                <a:spcPct val="80000"/>
              </a:lnSpc>
              <a:defRPr/>
            </a:pPr>
            <a:r>
              <a:rPr lang="nl-NL" altLang="nl-NL" sz="2800" dirty="0"/>
              <a:t>klacht in cassatie: hof mocht dit niet op grond van devolutieve werking beoordelen</a:t>
            </a:r>
          </a:p>
          <a:p>
            <a:pPr>
              <a:lnSpc>
                <a:spcPct val="80000"/>
              </a:lnSpc>
              <a:defRPr/>
            </a:pPr>
            <a:r>
              <a:rPr lang="nl-NL" altLang="nl-NL" sz="2800" dirty="0"/>
              <a:t>HR: klopt, als verwerping verweer dragend is voor toewijzing in dictum, dan moet daartegen </a:t>
            </a:r>
            <a:r>
              <a:rPr lang="nl-NL" altLang="nl-NL" sz="2800" u="sng" dirty="0"/>
              <a:t>incidenteel appel</a:t>
            </a:r>
            <a:r>
              <a:rPr lang="nl-NL" altLang="nl-NL" sz="2800" dirty="0"/>
              <a:t> worden ingesteld</a:t>
            </a:r>
          </a:p>
          <a:p>
            <a:pPr>
              <a:lnSpc>
                <a:spcPct val="80000"/>
              </a:lnSpc>
              <a:defRPr/>
            </a:pPr>
            <a:r>
              <a:rPr lang="nl-NL" altLang="nl-NL" sz="2800" dirty="0"/>
              <a:t>werkgever had dus incidenteel appel moeten instellen tegen oordeel kantonrechter dat sprake was van arbeidsovereenkomst</a:t>
            </a:r>
          </a:p>
          <a:p>
            <a:pPr>
              <a:lnSpc>
                <a:spcPct val="80000"/>
              </a:lnSpc>
              <a:defRPr/>
            </a:pPr>
            <a:endParaRPr lang="nl-NL" altLang="nl-NL" sz="2800" dirty="0"/>
          </a:p>
          <a:p>
            <a:pPr>
              <a:lnSpc>
                <a:spcPct val="80000"/>
              </a:lnSpc>
              <a:defRPr/>
            </a:pPr>
            <a:r>
              <a:rPr lang="nl-NL" altLang="nl-NL" sz="2800" kern="0" dirty="0">
                <a:solidFill>
                  <a:srgbClr val="000000"/>
                </a:solidFill>
                <a:latin typeface="+mj-lt"/>
                <a:cs typeface="Arial"/>
              </a:rPr>
              <a:t>Mooie noot met bespreking aantal arresten over devolutieve werking/incidenteel appel JIN 2012/102</a:t>
            </a: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51</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41028317"/>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86180"/>
            <a:ext cx="7104112" cy="669925"/>
          </a:xfrm>
        </p:spPr>
        <p:txBody>
          <a:bodyPr/>
          <a:lstStyle/>
          <a:p>
            <a:r>
              <a:rPr lang="nl-NL" sz="3200" dirty="0"/>
              <a:t>Kosten incidenteel appel (1)</a:t>
            </a:r>
            <a:br>
              <a:rPr lang="nl-NL" sz="2000" dirty="0"/>
            </a:br>
            <a:endParaRPr lang="nl-NL" sz="2000" dirty="0"/>
          </a:p>
        </p:txBody>
      </p:sp>
      <p:sp>
        <p:nvSpPr>
          <p:cNvPr id="3" name="Tijdelijke aanduiding voor inhoud 2"/>
          <p:cNvSpPr>
            <a:spLocks noGrp="1"/>
          </p:cNvSpPr>
          <p:nvPr>
            <p:ph idx="1"/>
          </p:nvPr>
        </p:nvSpPr>
        <p:spPr>
          <a:xfrm>
            <a:off x="395536" y="1772816"/>
            <a:ext cx="8568952" cy="4707359"/>
          </a:xfrm>
        </p:spPr>
        <p:txBody>
          <a:bodyPr/>
          <a:lstStyle/>
          <a:p>
            <a:r>
              <a:rPr kumimoji="0" lang="nl-NL" sz="2600" b="0" i="0" u="none" strike="noStrike" kern="1200" cap="none" spc="0" normalizeH="0" baseline="0" noProof="0" dirty="0">
                <a:ln>
                  <a:noFill/>
                </a:ln>
                <a:solidFill>
                  <a:srgbClr val="000000"/>
                </a:solidFill>
                <a:effectLst/>
                <a:uLnTx/>
                <a:uFillTx/>
                <a:latin typeface="Arial"/>
                <a:ea typeface="+mn-ea"/>
                <a:cs typeface="+mn-cs"/>
              </a:rPr>
              <a:t>HR 12 februari 2016, HR:2016:233</a:t>
            </a:r>
            <a:endParaRPr lang="nl-NL" sz="2600" dirty="0"/>
          </a:p>
          <a:p>
            <a:r>
              <a:rPr lang="nl-NL" sz="2600" dirty="0"/>
              <a:t>X, die in eerste aanleg in het gelijk was gesteld, stelt incidenteel hoger beroep in. </a:t>
            </a:r>
          </a:p>
          <a:p>
            <a:r>
              <a:rPr lang="nl-NL" sz="2600" dirty="0"/>
              <a:t>HR: Volgens vaste jurisprudentie kan de omstandigheid dat X, die door de rechtbank in het gelijk was gesteld, de in eerste aanleg gevoerde verweren in de vorm van een (voorwaardelijk) incidenteel hoger beroep onder de aandacht van het hof heeft gebracht, niet ertoe leiden dat verwerping van die verweren – en dientengevolge de verwerping van het incidentele hoger beroep – X op een kostenveroordeling komt te staan</a:t>
            </a:r>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52</a:t>
            </a:fld>
            <a:endParaRPr lang="nl-NL">
              <a:solidFill>
                <a:srgbClr val="A50061"/>
              </a:solidFill>
            </a:endParaRPr>
          </a:p>
        </p:txBody>
      </p:sp>
    </p:spTree>
    <p:extLst>
      <p:ext uri="{BB962C8B-B14F-4D97-AF65-F5344CB8AC3E}">
        <p14:creationId xmlns:p14="http://schemas.microsoft.com/office/powerpoint/2010/main" val="36285724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86180"/>
            <a:ext cx="7104112" cy="669925"/>
          </a:xfrm>
        </p:spPr>
        <p:txBody>
          <a:bodyPr/>
          <a:lstStyle/>
          <a:p>
            <a:r>
              <a:rPr lang="nl-NL" sz="3200" dirty="0"/>
              <a:t>Kosten incidenteel appel (2)</a:t>
            </a:r>
            <a:br>
              <a:rPr lang="nl-NL" sz="2000" dirty="0"/>
            </a:br>
            <a:endParaRPr lang="nl-NL" sz="2000" dirty="0"/>
          </a:p>
        </p:txBody>
      </p:sp>
      <p:sp>
        <p:nvSpPr>
          <p:cNvPr id="3" name="Tijdelijke aanduiding voor inhoud 2"/>
          <p:cNvSpPr>
            <a:spLocks noGrp="1"/>
          </p:cNvSpPr>
          <p:nvPr>
            <p:ph idx="1"/>
          </p:nvPr>
        </p:nvSpPr>
        <p:spPr>
          <a:xfrm>
            <a:off x="251520" y="1700808"/>
            <a:ext cx="8496944" cy="3548063"/>
          </a:xfrm>
        </p:spPr>
        <p:txBody>
          <a:bodyPr/>
          <a:lstStyle/>
          <a:p>
            <a:r>
              <a:rPr lang="nl-NL" sz="2800" dirty="0"/>
              <a:t>NB voorwaardelijk incidenteel appel kan worden ingesteld om bepaalde stellingen of verweren uit eerste aanleg zekerheidshalve opnieuw onder de aandacht van de appelrechter te brengen, voor het geval de grieven in het principaal appel gegrond worden bevonden</a:t>
            </a:r>
          </a:p>
          <a:p>
            <a:r>
              <a:rPr lang="nl-NL" sz="2800" dirty="0"/>
              <a:t>er volgt wel een kostenveroordeling als geïntimeerde in het incidentele beroep mede, door daarop gerichte grieven, tracht een wijziging in zijn voordeel van het dictum van de uitspraak van de rechtbank te verkrijgen</a:t>
            </a:r>
          </a:p>
          <a:p>
            <a:endParaRPr lang="nl-NL" sz="2800" dirty="0"/>
          </a:p>
          <a:p>
            <a:endParaRPr lang="nl-NL" sz="2800" dirty="0"/>
          </a:p>
        </p:txBody>
      </p:sp>
      <p:sp>
        <p:nvSpPr>
          <p:cNvPr id="4" name="Tijdelijke aanduiding voor datum 3"/>
          <p:cNvSpPr>
            <a:spLocks noGrp="1"/>
          </p:cNvSpPr>
          <p:nvPr>
            <p:ph type="dt" sz="half"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nl-NL" sz="1000" b="0" i="0" u="none" strike="noStrike" kern="1200" cap="none" spc="0" normalizeH="0" baseline="0" noProof="0" dirty="0">
              <a:ln>
                <a:noFill/>
              </a:ln>
              <a:solidFill>
                <a:srgbClr val="CCCCCC"/>
              </a:solidFill>
              <a:effectLst/>
              <a:uLnTx/>
              <a:uFillTx/>
              <a:latin typeface="Arial" panose="020B0604020202020204" pitchFamily="34" charset="0"/>
              <a:ea typeface="+mn-ea"/>
              <a:cs typeface="+mn-cs"/>
            </a:endParaRPr>
          </a:p>
        </p:txBody>
      </p:sp>
      <p:sp>
        <p:nvSpPr>
          <p:cNvPr id="5" name="Tijdelijke aanduiding voor voettekst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nl-NL" sz="1000" b="1" i="0" u="none" strike="noStrike" kern="1200" cap="none" spc="0" normalizeH="0" baseline="0" noProof="0" dirty="0">
              <a:ln>
                <a:noFill/>
              </a:ln>
              <a:solidFill>
                <a:srgbClr val="9C6186"/>
              </a:solidFill>
              <a:effectLst/>
              <a:uLnTx/>
              <a:uFillTx/>
              <a:latin typeface="Arial" panose="020B0604020202020204" pitchFamily="34" charset="0"/>
              <a:ea typeface="+mn-ea"/>
              <a:cs typeface="+mn-cs"/>
            </a:endParaRPr>
          </a:p>
        </p:txBody>
      </p:sp>
      <p:sp>
        <p:nvSpPr>
          <p:cNvPr id="6" name="Tijdelijke aanduiding voor dianumm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53</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54728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86180"/>
            <a:ext cx="7104112" cy="669925"/>
          </a:xfrm>
        </p:spPr>
        <p:txBody>
          <a:bodyPr/>
          <a:lstStyle/>
          <a:p>
            <a:r>
              <a:rPr lang="nl-NL" sz="3200" dirty="0"/>
              <a:t>Voorwaardelijk incidenteel appel (1)</a:t>
            </a:r>
            <a:br>
              <a:rPr lang="nl-NL" sz="2000" dirty="0"/>
            </a:br>
            <a:endParaRPr lang="nl-NL" sz="2000" dirty="0"/>
          </a:p>
        </p:txBody>
      </p:sp>
      <p:sp>
        <p:nvSpPr>
          <p:cNvPr id="3" name="Tijdelijke aanduiding voor inhoud 2"/>
          <p:cNvSpPr>
            <a:spLocks noGrp="1"/>
          </p:cNvSpPr>
          <p:nvPr>
            <p:ph idx="1"/>
          </p:nvPr>
        </p:nvSpPr>
        <p:spPr>
          <a:xfrm>
            <a:off x="323528" y="1700808"/>
            <a:ext cx="8568952" cy="3548063"/>
          </a:xfrm>
        </p:spPr>
        <p:txBody>
          <a:bodyPr/>
          <a:lstStyle/>
          <a:p>
            <a:r>
              <a:rPr lang="nl-NL" sz="2600" dirty="0"/>
              <a:t>Om proceskostenveroordeling in incidenteel appel te voorkomen kan ervoor worden gekozen om een voorwaardelijk incidenteel appel in te stellen.</a:t>
            </a:r>
          </a:p>
          <a:p>
            <a:r>
              <a:rPr lang="nl-NL" sz="2600" dirty="0"/>
              <a:t>Die komt alleen aan de orde als voorwaarde is vervuld. </a:t>
            </a:r>
          </a:p>
          <a:p>
            <a:r>
              <a:rPr lang="nl-NL" sz="2600" dirty="0"/>
              <a:t>Bijv. vonnis eerste aanleg:</a:t>
            </a:r>
          </a:p>
          <a:p>
            <a:pPr lvl="1"/>
            <a:r>
              <a:rPr lang="nl-NL" sz="2400" dirty="0"/>
              <a:t>Bestaan arbeidsovereenkomst (verweren daartegen verworpen)</a:t>
            </a:r>
          </a:p>
          <a:p>
            <a:pPr lvl="1"/>
            <a:r>
              <a:rPr lang="nl-NL" sz="2400" dirty="0"/>
              <a:t>loonvordering 1.000 euro toegewezen (</a:t>
            </a:r>
            <a:r>
              <a:rPr lang="nl-NL" sz="2400" dirty="0" err="1"/>
              <a:t>wn</a:t>
            </a:r>
            <a:r>
              <a:rPr lang="nl-NL" sz="2400" dirty="0"/>
              <a:t> vorderde 15.000 en komt in hoger beroep tegen 14.000)</a:t>
            </a:r>
          </a:p>
          <a:p>
            <a:r>
              <a:rPr lang="nl-NL" sz="2600" dirty="0"/>
              <a:t>Als </a:t>
            </a:r>
            <a:r>
              <a:rPr lang="nl-NL" sz="2600" dirty="0" err="1"/>
              <a:t>wg</a:t>
            </a:r>
            <a:r>
              <a:rPr lang="nl-NL" sz="2600" dirty="0"/>
              <a:t> 1.000 euro prima vindt maar niet 15.000, dan voorwaardelijk incidenteel appel (‘geen </a:t>
            </a:r>
            <a:r>
              <a:rPr lang="nl-NL" sz="2600" dirty="0" err="1"/>
              <a:t>arbeidsovk</a:t>
            </a:r>
            <a:r>
              <a:rPr lang="nl-NL" sz="2600" dirty="0"/>
              <a:t>’)</a:t>
            </a:r>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54</a:t>
            </a:fld>
            <a:endParaRPr lang="nl-NL">
              <a:solidFill>
                <a:srgbClr val="A50061"/>
              </a:solidFill>
            </a:endParaRPr>
          </a:p>
        </p:txBody>
      </p:sp>
    </p:spTree>
    <p:extLst>
      <p:ext uri="{BB962C8B-B14F-4D97-AF65-F5344CB8AC3E}">
        <p14:creationId xmlns:p14="http://schemas.microsoft.com/office/powerpoint/2010/main" val="17151399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86180"/>
            <a:ext cx="7104112" cy="669925"/>
          </a:xfrm>
        </p:spPr>
        <p:txBody>
          <a:bodyPr/>
          <a:lstStyle/>
          <a:p>
            <a:r>
              <a:rPr lang="nl-NL" sz="3200" dirty="0"/>
              <a:t>Voorwaardelijk incidenteel appel (2)</a:t>
            </a:r>
            <a:br>
              <a:rPr lang="nl-NL" sz="2000" dirty="0"/>
            </a:br>
            <a:endParaRPr lang="nl-NL" sz="2000" dirty="0"/>
          </a:p>
        </p:txBody>
      </p:sp>
      <p:sp>
        <p:nvSpPr>
          <p:cNvPr id="3" name="Tijdelijke aanduiding voor inhoud 2"/>
          <p:cNvSpPr>
            <a:spLocks noGrp="1"/>
          </p:cNvSpPr>
          <p:nvPr>
            <p:ph idx="1"/>
          </p:nvPr>
        </p:nvSpPr>
        <p:spPr>
          <a:xfrm>
            <a:off x="323528" y="1844824"/>
            <a:ext cx="8496944" cy="3548063"/>
          </a:xfrm>
        </p:spPr>
        <p:txBody>
          <a:bodyPr/>
          <a:lstStyle/>
          <a:p>
            <a:r>
              <a:rPr lang="nl-NL" sz="2800" dirty="0"/>
              <a:t>Denk goed na over de voorwaarde waaronder u incidenteel appel instelt. </a:t>
            </a:r>
          </a:p>
          <a:p>
            <a:r>
              <a:rPr lang="nl-NL" sz="2800" dirty="0"/>
              <a:t>Hof Den Haag 8 januari 2019, </a:t>
            </a:r>
            <a:r>
              <a:rPr lang="nl-NL" sz="2000" dirty="0"/>
              <a:t>GHDHA:2019:3168</a:t>
            </a:r>
          </a:p>
          <a:p>
            <a:r>
              <a:rPr lang="nl-NL" sz="2800" dirty="0"/>
              <a:t>Pesten van stagiaire</a:t>
            </a:r>
          </a:p>
          <a:p>
            <a:r>
              <a:rPr lang="nl-NL" sz="2800" dirty="0"/>
              <a:t>Kantonrechter ontbindt arbeidsovereenkomst wegens g-grond, onder toekenning billijke vergoeding € 50.000,- + tv. Geen e-grond, niet e.v.</a:t>
            </a:r>
          </a:p>
          <a:p>
            <a:r>
              <a:rPr lang="nl-NL" sz="2800" dirty="0"/>
              <a:t>Billijke vergoeding </a:t>
            </a:r>
            <a:r>
              <a:rPr lang="nl-NL" sz="2800" dirty="0" err="1"/>
              <a:t>ivm</a:t>
            </a:r>
            <a:r>
              <a:rPr lang="nl-NL" sz="2800" dirty="0"/>
              <a:t> e.v. handelen werkgever; verstoorde arbeidsverhouding veroorzaakt</a:t>
            </a:r>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55</a:t>
            </a:fld>
            <a:endParaRPr lang="nl-NL">
              <a:solidFill>
                <a:srgbClr val="A50061"/>
              </a:solidFill>
            </a:endParaRPr>
          </a:p>
        </p:txBody>
      </p:sp>
    </p:spTree>
    <p:extLst>
      <p:ext uri="{BB962C8B-B14F-4D97-AF65-F5344CB8AC3E}">
        <p14:creationId xmlns:p14="http://schemas.microsoft.com/office/powerpoint/2010/main" val="20968652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86180"/>
            <a:ext cx="7104112" cy="669925"/>
          </a:xfrm>
        </p:spPr>
        <p:txBody>
          <a:bodyPr/>
          <a:lstStyle/>
          <a:p>
            <a:r>
              <a:rPr lang="nl-NL" sz="3200" dirty="0"/>
              <a:t>Voorwaardelijk incidenteel appel (3)</a:t>
            </a:r>
            <a:br>
              <a:rPr lang="nl-NL" sz="2000" dirty="0"/>
            </a:br>
            <a:endParaRPr lang="nl-NL" sz="2000" dirty="0"/>
          </a:p>
        </p:txBody>
      </p:sp>
      <p:sp>
        <p:nvSpPr>
          <p:cNvPr id="3" name="Tijdelijke aanduiding voor inhoud 2"/>
          <p:cNvSpPr>
            <a:spLocks noGrp="1"/>
          </p:cNvSpPr>
          <p:nvPr>
            <p:ph idx="1"/>
          </p:nvPr>
        </p:nvSpPr>
        <p:spPr>
          <a:xfrm>
            <a:off x="251520" y="1700808"/>
            <a:ext cx="8496944" cy="3548063"/>
          </a:xfrm>
        </p:spPr>
        <p:txBody>
          <a:bodyPr/>
          <a:lstStyle/>
          <a:p>
            <a:r>
              <a:rPr lang="nl-NL" sz="2800" dirty="0"/>
              <a:t>Werknemer komt in hoger beroep en richt grieven, primair tegen de ontbinding (ten onrechte toegewezen) en subsidiair tegen de hoogte van de billijke vergoeding. Vraagt € 450.000 </a:t>
            </a:r>
            <a:r>
              <a:rPr lang="nl-NL" sz="2800" dirty="0" err="1"/>
              <a:t>ipv</a:t>
            </a:r>
            <a:r>
              <a:rPr lang="nl-NL" sz="2800" dirty="0"/>
              <a:t> 50 mille</a:t>
            </a:r>
          </a:p>
          <a:p>
            <a:r>
              <a:rPr lang="nl-NL" sz="2800" dirty="0"/>
              <a:t>Werkgever komt in voorwaardelijk incidenteel appel, onder de </a:t>
            </a:r>
            <a:r>
              <a:rPr lang="nl-NL" sz="2800" u="sng" dirty="0"/>
              <a:t>voorwaarde</a:t>
            </a:r>
            <a:r>
              <a:rPr lang="nl-NL" sz="2800" dirty="0"/>
              <a:t> dat het principaal hoger beroep </a:t>
            </a:r>
            <a:r>
              <a:rPr lang="nl-NL" sz="2800" u="sng" dirty="0"/>
              <a:t>slaagt</a:t>
            </a:r>
            <a:r>
              <a:rPr lang="nl-NL" sz="2800" dirty="0"/>
              <a:t> en vraagt voor dat geval de verzoeken van de werknemer in eerste aanleg alsnog af te wijzen (kort gezegd toekenning van transitievergoeding en billijke vergoeding)</a:t>
            </a:r>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56</a:t>
            </a:fld>
            <a:endParaRPr lang="nl-NL">
              <a:solidFill>
                <a:srgbClr val="A50061"/>
              </a:solidFill>
            </a:endParaRPr>
          </a:p>
        </p:txBody>
      </p:sp>
    </p:spTree>
    <p:extLst>
      <p:ext uri="{BB962C8B-B14F-4D97-AF65-F5344CB8AC3E}">
        <p14:creationId xmlns:p14="http://schemas.microsoft.com/office/powerpoint/2010/main" val="26078201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86180"/>
            <a:ext cx="7104112" cy="669925"/>
          </a:xfrm>
        </p:spPr>
        <p:txBody>
          <a:bodyPr/>
          <a:lstStyle/>
          <a:p>
            <a:r>
              <a:rPr lang="nl-NL" sz="3200" dirty="0"/>
              <a:t>Wat vraagt de werkgever???</a:t>
            </a:r>
            <a:br>
              <a:rPr lang="nl-NL" sz="2000" dirty="0"/>
            </a:br>
            <a:endParaRPr lang="nl-NL" sz="2000" dirty="0"/>
          </a:p>
        </p:txBody>
      </p:sp>
      <p:sp>
        <p:nvSpPr>
          <p:cNvPr id="3" name="Tijdelijke aanduiding voor inhoud 2"/>
          <p:cNvSpPr>
            <a:spLocks noGrp="1"/>
          </p:cNvSpPr>
          <p:nvPr>
            <p:ph idx="1"/>
          </p:nvPr>
        </p:nvSpPr>
        <p:spPr>
          <a:xfrm>
            <a:off x="251520" y="1700808"/>
            <a:ext cx="8712968" cy="3548063"/>
          </a:xfrm>
        </p:spPr>
        <p:txBody>
          <a:bodyPr/>
          <a:lstStyle/>
          <a:p>
            <a:r>
              <a:rPr lang="nl-NL" sz="2800" dirty="0"/>
              <a:t>Hof: </a:t>
            </a:r>
            <a:r>
              <a:rPr lang="nl-NL" sz="2800" dirty="0" err="1"/>
              <a:t>ktr</a:t>
            </a:r>
            <a:r>
              <a:rPr lang="nl-NL" sz="2800" dirty="0"/>
              <a:t> heeft terecht ontbonden wegens g-grond</a:t>
            </a:r>
          </a:p>
          <a:p>
            <a:r>
              <a:rPr lang="nl-NL" sz="2800" dirty="0"/>
              <a:t>incidenteel beroep door werkgever is ingesteld onder de voorwaarde dat het principaal beroep slaagt. Nu dat laatste niet het geval is, komt het hof niet toe aan de beoordeling van het incidenteel appel</a:t>
            </a:r>
          </a:p>
          <a:p>
            <a:r>
              <a:rPr lang="nl-NL" sz="2800" dirty="0"/>
              <a:t>verschuldigdheid van de in eerste aanleg toegekende transitievergoeding en billijke vergoeding zijn in hoger beroep dus niet in geding </a:t>
            </a:r>
          </a:p>
          <a:p>
            <a:r>
              <a:rPr lang="nl-NL" sz="2800" dirty="0"/>
              <a:t>ook de vraag of de werknemer ernstig verwijtbaar heeft gehandeld kan daarom onbesproken blijven. </a:t>
            </a:r>
          </a:p>
          <a:p>
            <a:endParaRPr lang="nl-NL" sz="2800" dirty="0"/>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57</a:t>
            </a:fld>
            <a:endParaRPr lang="nl-NL">
              <a:solidFill>
                <a:srgbClr val="A50061"/>
              </a:solidFill>
            </a:endParaRPr>
          </a:p>
        </p:txBody>
      </p:sp>
    </p:spTree>
    <p:extLst>
      <p:ext uri="{BB962C8B-B14F-4D97-AF65-F5344CB8AC3E}">
        <p14:creationId xmlns:p14="http://schemas.microsoft.com/office/powerpoint/2010/main" val="31076022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86180"/>
            <a:ext cx="7104112" cy="669925"/>
          </a:xfrm>
        </p:spPr>
        <p:txBody>
          <a:bodyPr/>
          <a:lstStyle/>
          <a:p>
            <a:r>
              <a:rPr lang="nl-NL" sz="3200" dirty="0"/>
              <a:t>Tips incidenteel appel</a:t>
            </a:r>
            <a:br>
              <a:rPr lang="nl-NL" sz="2000" dirty="0"/>
            </a:br>
            <a:endParaRPr lang="nl-NL" sz="2000" dirty="0"/>
          </a:p>
        </p:txBody>
      </p:sp>
      <p:sp>
        <p:nvSpPr>
          <p:cNvPr id="3" name="Tijdelijke aanduiding voor inhoud 2"/>
          <p:cNvSpPr>
            <a:spLocks noGrp="1"/>
          </p:cNvSpPr>
          <p:nvPr>
            <p:ph idx="1"/>
          </p:nvPr>
        </p:nvSpPr>
        <p:spPr>
          <a:xfrm>
            <a:off x="280468" y="1700808"/>
            <a:ext cx="8467996" cy="3548063"/>
          </a:xfrm>
        </p:spPr>
        <p:txBody>
          <a:bodyPr/>
          <a:lstStyle/>
          <a:p>
            <a:r>
              <a:rPr lang="nl-NL" sz="2800" dirty="0"/>
              <a:t>hof wijzen op de gevolgen van de devolutieve werking in de betreffende zaak (‘verweren A, B en C dienen op grond van de devolutieve werking te worden beoordeeld) </a:t>
            </a:r>
          </a:p>
          <a:p>
            <a:r>
              <a:rPr lang="nl-NL" sz="2800" dirty="0"/>
              <a:t>hof er ook op wijzen dat bij een “onnodig” ingesteld incidenteel appel, geïntimeerde niet in de kosten mag worden veroordeeld (“dit voorwaardelijk incidenteel appel wordt zekerheidshalve ingesteld, maar op grond van devolutieve werking dient </a:t>
            </a:r>
            <a:r>
              <a:rPr lang="nl-NL" sz="2800" dirty="0" err="1"/>
              <a:t>eea</a:t>
            </a:r>
            <a:r>
              <a:rPr lang="nl-NL" sz="2800" dirty="0"/>
              <a:t> door hof beoordeeld te worden, geen proceskostenveroordeling, zie HR…”)</a:t>
            </a:r>
          </a:p>
          <a:p>
            <a:endParaRPr lang="nl-NL" sz="2800" dirty="0"/>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58</a:t>
            </a:fld>
            <a:endParaRPr lang="nl-NL">
              <a:solidFill>
                <a:srgbClr val="A50061"/>
              </a:solidFill>
            </a:endParaRPr>
          </a:p>
        </p:txBody>
      </p:sp>
    </p:spTree>
    <p:extLst>
      <p:ext uri="{BB962C8B-B14F-4D97-AF65-F5344CB8AC3E}">
        <p14:creationId xmlns:p14="http://schemas.microsoft.com/office/powerpoint/2010/main" val="21248355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47664" y="1916832"/>
            <a:ext cx="6096000" cy="669925"/>
          </a:xfrm>
        </p:spPr>
        <p:txBody>
          <a:bodyPr/>
          <a:lstStyle/>
          <a:p>
            <a:r>
              <a:rPr lang="nl-NL" sz="2800" dirty="0">
                <a:solidFill>
                  <a:schemeClr val="folHlink"/>
                </a:solidFill>
              </a:rPr>
              <a:t>Vragen??</a:t>
            </a:r>
            <a:endParaRPr lang="nl-NL" sz="2800" dirty="0"/>
          </a:p>
        </p:txBody>
      </p:sp>
      <p:pic>
        <p:nvPicPr>
          <p:cNvPr id="7" name="Tijdelijke aanduiding voor inhoud 5" descr="vraagteken.jpg"/>
          <p:cNvPicPr>
            <a:picLocks noGrp="1" noChangeAspect="1"/>
          </p:cNvPicPr>
          <p:nvPr>
            <p:ph idx="1"/>
          </p:nvPr>
        </p:nvPicPr>
        <p:blipFill rotWithShape="1">
          <a:blip r:embed="rId3" cstate="print"/>
          <a:srcRect l="-119159" t="-3172" r="-62088" b="-6628"/>
          <a:stretch/>
        </p:blipFill>
        <p:spPr bwMode="auto">
          <a:xfrm>
            <a:off x="468313" y="2492375"/>
            <a:ext cx="8459787" cy="3548063"/>
          </a:xfrm>
          <a:prstGeom prst="rect">
            <a:avLst/>
          </a:prstGeom>
          <a:noFill/>
          <a:ln w="9525">
            <a:noFill/>
            <a:miter lim="800000"/>
            <a:headEnd/>
            <a:tailEnd/>
          </a:ln>
        </p:spPr>
      </p:pic>
      <p:sp>
        <p:nvSpPr>
          <p:cNvPr id="5" name="Tekstvak 4"/>
          <p:cNvSpPr txBox="1"/>
          <p:nvPr/>
        </p:nvSpPr>
        <p:spPr>
          <a:xfrm>
            <a:off x="251520" y="476672"/>
            <a:ext cx="864096" cy="504056"/>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nl-NL"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 name="Tijdelijke aanduiding voor dianumm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59</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54394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648" y="332656"/>
            <a:ext cx="6096000" cy="669925"/>
          </a:xfrm>
        </p:spPr>
        <p:txBody>
          <a:bodyPr/>
          <a:lstStyle/>
          <a:p>
            <a:r>
              <a:rPr lang="nl-NL" sz="3600" dirty="0"/>
              <a:t>Beroepstermijn</a:t>
            </a:r>
          </a:p>
        </p:txBody>
      </p:sp>
      <p:sp>
        <p:nvSpPr>
          <p:cNvPr id="4099" name="Rectangle 3"/>
          <p:cNvSpPr>
            <a:spLocks noGrp="1" noChangeArrowheads="1"/>
          </p:cNvSpPr>
          <p:nvPr>
            <p:ph type="body" idx="1"/>
          </p:nvPr>
        </p:nvSpPr>
        <p:spPr>
          <a:xfrm>
            <a:off x="395536" y="1700808"/>
            <a:ext cx="7908540" cy="3959226"/>
          </a:xfrm>
        </p:spPr>
        <p:txBody>
          <a:bodyPr/>
          <a:lstStyle/>
          <a:p>
            <a:pPr>
              <a:lnSpc>
                <a:spcPct val="80000"/>
              </a:lnSpc>
              <a:defRPr/>
            </a:pPr>
            <a:endParaRPr lang="nl-NL" altLang="nl-NL" sz="2000" dirty="0"/>
          </a:p>
          <a:p>
            <a:pPr>
              <a:lnSpc>
                <a:spcPct val="80000"/>
              </a:lnSpc>
              <a:defRPr/>
            </a:pPr>
            <a:r>
              <a:rPr lang="nl-NL" altLang="nl-NL" sz="2800" kern="0" dirty="0">
                <a:solidFill>
                  <a:srgbClr val="000000"/>
                </a:solidFill>
                <a:latin typeface="+mj-lt"/>
                <a:cs typeface="Arial"/>
              </a:rPr>
              <a:t>als uitspraak is gedaan op 28 februari (of in een schrikkeljaar op 29 februari), 30 april of 30 september, dan verstrijkt de beroepstermijn respectievelijk aan het einde van 28 of 29 mei, 30 juli of 30 december</a:t>
            </a:r>
          </a:p>
          <a:p>
            <a:pPr>
              <a:lnSpc>
                <a:spcPct val="80000"/>
              </a:lnSpc>
              <a:defRPr/>
            </a:pPr>
            <a:r>
              <a:rPr lang="nl-NL" altLang="nl-NL" sz="2800" kern="0" dirty="0">
                <a:solidFill>
                  <a:srgbClr val="000000"/>
                </a:solidFill>
                <a:latin typeface="+mj-lt"/>
                <a:cs typeface="Arial"/>
              </a:rPr>
              <a:t>HR 5 februari 2021, </a:t>
            </a:r>
            <a:r>
              <a:rPr lang="nl-NL" altLang="nl-NL" sz="2000" kern="0" dirty="0">
                <a:solidFill>
                  <a:srgbClr val="000000"/>
                </a:solidFill>
                <a:latin typeface="+mj-lt"/>
                <a:cs typeface="Arial"/>
              </a:rPr>
              <a:t>HR:2021:188</a:t>
            </a:r>
          </a:p>
          <a:p>
            <a:pPr>
              <a:lnSpc>
                <a:spcPct val="80000"/>
              </a:lnSpc>
              <a:defRPr/>
            </a:pPr>
            <a:r>
              <a:rPr lang="nl-NL" altLang="nl-NL" sz="2800" kern="0" dirty="0">
                <a:solidFill>
                  <a:srgbClr val="000000"/>
                </a:solidFill>
                <a:latin typeface="+mj-lt"/>
                <a:cs typeface="Arial"/>
              </a:rPr>
              <a:t>opzegging “per 1 maart” betekent dat arbeidsovereenkomst eindigt aan het einde van de laatste werkdag, dus 28 februari. Vervaltermijn verstrijkt op 28 mei. </a:t>
            </a:r>
          </a:p>
          <a:p>
            <a:pPr>
              <a:lnSpc>
                <a:spcPct val="80000"/>
              </a:lnSpc>
              <a:defRPr/>
            </a:pPr>
            <a:endParaRPr lang="nl-NL" altLang="nl-NL" sz="2800" kern="0" dirty="0">
              <a:solidFill>
                <a:srgbClr val="000000"/>
              </a:solidFill>
              <a:latin typeface="+mj-lt"/>
              <a:cs typeface="Arial"/>
            </a:endParaRP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6</a:t>
            </a:fld>
            <a:endParaRPr lang="nl-NL">
              <a:solidFill>
                <a:srgbClr val="A50061"/>
              </a:solidFill>
            </a:endParaRPr>
          </a:p>
        </p:txBody>
      </p:sp>
    </p:spTree>
    <p:extLst>
      <p:ext uri="{BB962C8B-B14F-4D97-AF65-F5344CB8AC3E}">
        <p14:creationId xmlns:p14="http://schemas.microsoft.com/office/powerpoint/2010/main" val="950936284"/>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1680" y="332656"/>
            <a:ext cx="4572000" cy="439731"/>
          </a:xfrm>
        </p:spPr>
        <p:txBody>
          <a:bodyPr/>
          <a:lstStyle/>
          <a:p>
            <a:r>
              <a:rPr lang="nl-NL" sz="3200" dirty="0"/>
              <a:t>Onderwerpen</a:t>
            </a:r>
          </a:p>
        </p:txBody>
      </p:sp>
      <p:sp>
        <p:nvSpPr>
          <p:cNvPr id="3" name="Tijdelijke aanduiding voor inhoud 2"/>
          <p:cNvSpPr>
            <a:spLocks noGrp="1"/>
          </p:cNvSpPr>
          <p:nvPr>
            <p:ph idx="1"/>
          </p:nvPr>
        </p:nvSpPr>
        <p:spPr>
          <a:xfrm>
            <a:off x="1259632" y="1628800"/>
            <a:ext cx="6030670" cy="2445023"/>
          </a:xfrm>
        </p:spPr>
        <p:txBody>
          <a:bodyPr/>
          <a:lstStyle/>
          <a:p>
            <a:pPr marL="457200" indent="-457200">
              <a:lnSpc>
                <a:spcPct val="80000"/>
              </a:lnSpc>
            </a:pPr>
            <a:endParaRPr lang="nl-NL" sz="2400" dirty="0"/>
          </a:p>
          <a:p>
            <a:pPr marL="457200" lvl="0" indent="-457200">
              <a:lnSpc>
                <a:spcPct val="80000"/>
              </a:lnSpc>
            </a:pPr>
            <a:r>
              <a:rPr lang="nl-NL" sz="3200" dirty="0">
                <a:solidFill>
                  <a:srgbClr val="000000"/>
                </a:solidFill>
              </a:rPr>
              <a:t>hoger beroep algemeen</a:t>
            </a:r>
          </a:p>
          <a:p>
            <a:pPr marL="457200" lvl="0" indent="-457200">
              <a:lnSpc>
                <a:spcPct val="80000"/>
              </a:lnSpc>
            </a:pPr>
            <a:r>
              <a:rPr lang="nl-NL" sz="3200" dirty="0">
                <a:solidFill>
                  <a:srgbClr val="000000"/>
                </a:solidFill>
              </a:rPr>
              <a:t>grievenstelsel</a:t>
            </a:r>
          </a:p>
          <a:p>
            <a:pPr marL="457200" lvl="0" indent="-457200">
              <a:lnSpc>
                <a:spcPct val="80000"/>
              </a:lnSpc>
            </a:pPr>
            <a:r>
              <a:rPr lang="nl-NL" sz="3200" dirty="0">
                <a:solidFill>
                  <a:srgbClr val="000000"/>
                </a:solidFill>
              </a:rPr>
              <a:t>ex </a:t>
            </a:r>
            <a:r>
              <a:rPr lang="nl-NL" sz="3200" dirty="0" err="1">
                <a:solidFill>
                  <a:srgbClr val="000000"/>
                </a:solidFill>
              </a:rPr>
              <a:t>tunc</a:t>
            </a:r>
            <a:r>
              <a:rPr lang="nl-NL" sz="3200" dirty="0">
                <a:solidFill>
                  <a:srgbClr val="000000"/>
                </a:solidFill>
              </a:rPr>
              <a:t> – ex </a:t>
            </a:r>
            <a:r>
              <a:rPr lang="nl-NL" sz="3200" dirty="0" err="1">
                <a:solidFill>
                  <a:srgbClr val="000000"/>
                </a:solidFill>
              </a:rPr>
              <a:t>nunc</a:t>
            </a:r>
            <a:endParaRPr lang="nl-NL" sz="3200" dirty="0">
              <a:solidFill>
                <a:srgbClr val="000000"/>
              </a:solidFill>
            </a:endParaRPr>
          </a:p>
          <a:p>
            <a:pPr marL="457200" lvl="0" indent="-457200">
              <a:lnSpc>
                <a:spcPct val="80000"/>
              </a:lnSpc>
            </a:pPr>
            <a:r>
              <a:rPr lang="nl-NL" sz="3200" dirty="0">
                <a:solidFill>
                  <a:srgbClr val="000000"/>
                </a:solidFill>
              </a:rPr>
              <a:t>twee-conclusieregel</a:t>
            </a:r>
          </a:p>
          <a:p>
            <a:pPr marL="457200" lvl="0" indent="-457200">
              <a:lnSpc>
                <a:spcPct val="80000"/>
              </a:lnSpc>
            </a:pPr>
            <a:r>
              <a:rPr lang="nl-NL" sz="3200" dirty="0">
                <a:solidFill>
                  <a:srgbClr val="000000"/>
                </a:solidFill>
              </a:rPr>
              <a:t>devolutieve werking</a:t>
            </a:r>
          </a:p>
          <a:p>
            <a:pPr marL="457200" lvl="0" indent="-457200">
              <a:lnSpc>
                <a:spcPct val="80000"/>
              </a:lnSpc>
            </a:pPr>
            <a:r>
              <a:rPr lang="nl-NL" sz="3200" dirty="0">
                <a:solidFill>
                  <a:srgbClr val="000000"/>
                </a:solidFill>
              </a:rPr>
              <a:t>incidenteel appel</a:t>
            </a:r>
          </a:p>
          <a:p>
            <a:pPr marL="457200" lvl="0" indent="-457200">
              <a:lnSpc>
                <a:spcPct val="80000"/>
              </a:lnSpc>
            </a:pPr>
            <a:r>
              <a:rPr lang="nl-NL" sz="3200" u="sng" dirty="0">
                <a:solidFill>
                  <a:srgbClr val="000000"/>
                </a:solidFill>
              </a:rPr>
              <a:t>bewijslevering</a:t>
            </a:r>
          </a:p>
          <a:p>
            <a:pPr marL="457200" lvl="0" indent="-457200">
              <a:lnSpc>
                <a:spcPct val="80000"/>
              </a:lnSpc>
            </a:pPr>
            <a:r>
              <a:rPr lang="nl-NL" sz="3200" dirty="0">
                <a:solidFill>
                  <a:srgbClr val="000000"/>
                </a:solidFill>
              </a:rPr>
              <a:t>enkele praktische tips</a:t>
            </a:r>
          </a:p>
        </p:txBody>
      </p:sp>
      <p:sp>
        <p:nvSpPr>
          <p:cNvPr id="4" name="Tijdelijke aanduiding voor dianumm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60</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839601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4294967295"/>
          </p:nvPr>
        </p:nvSpPr>
        <p:spPr>
          <a:xfrm>
            <a:off x="395536" y="1916832"/>
            <a:ext cx="8280920" cy="3240360"/>
          </a:xfrm>
        </p:spPr>
        <p:txBody>
          <a:bodyPr>
            <a:noAutofit/>
          </a:bodyPr>
          <a:lstStyle/>
          <a:p>
            <a:pPr>
              <a:lnSpc>
                <a:spcPct val="80000"/>
              </a:lnSpc>
            </a:pPr>
            <a:r>
              <a:rPr lang="nl-NL" altLang="nl-NL" sz="2800" dirty="0"/>
              <a:t>HR 23 december 2016 ECLI:NL:HR:2016:2998 (Mediant)</a:t>
            </a:r>
          </a:p>
          <a:p>
            <a:pPr>
              <a:lnSpc>
                <a:spcPct val="80000"/>
              </a:lnSpc>
            </a:pPr>
            <a:endParaRPr lang="nl-NL" altLang="nl-NL" sz="2800" dirty="0"/>
          </a:p>
          <a:p>
            <a:pPr>
              <a:lnSpc>
                <a:spcPct val="80000"/>
              </a:lnSpc>
            </a:pPr>
            <a:r>
              <a:rPr lang="nl-NL" altLang="nl-NL" sz="2800" dirty="0"/>
              <a:t>ontbinding wegens disfunctioneren</a:t>
            </a:r>
          </a:p>
          <a:p>
            <a:pPr>
              <a:lnSpc>
                <a:spcPct val="80000"/>
              </a:lnSpc>
            </a:pPr>
            <a:endParaRPr lang="nl-NL" altLang="nl-NL" sz="2800" dirty="0"/>
          </a:p>
          <a:p>
            <a:pPr>
              <a:lnSpc>
                <a:spcPct val="80000"/>
              </a:lnSpc>
            </a:pPr>
            <a:r>
              <a:rPr lang="nl-NL" altLang="nl-NL" sz="2800" dirty="0"/>
              <a:t>uitgangspunt is dat de wettelijke bewijsregels van overeenkomstige toepassing zijn in ontbindingsprocedures</a:t>
            </a:r>
          </a:p>
          <a:p>
            <a:pPr>
              <a:lnSpc>
                <a:spcPct val="80000"/>
              </a:lnSpc>
            </a:pPr>
            <a:endParaRPr lang="nl-NL" altLang="nl-NL" sz="2800" dirty="0"/>
          </a:p>
          <a:p>
            <a:pPr>
              <a:lnSpc>
                <a:spcPct val="80000"/>
              </a:lnSpc>
            </a:pPr>
            <a:r>
              <a:rPr lang="nl-NL" altLang="nl-NL" sz="2800" dirty="0"/>
              <a:t>Wat betekent dit in de praktijk?</a:t>
            </a:r>
          </a:p>
          <a:p>
            <a:pPr>
              <a:lnSpc>
                <a:spcPct val="80000"/>
              </a:lnSpc>
            </a:pPr>
            <a:endParaRPr lang="nl-NL" altLang="nl-NL" sz="2800" dirty="0"/>
          </a:p>
          <a:p>
            <a:pPr eaLnBrk="1" hangingPunct="1">
              <a:lnSpc>
                <a:spcPct val="80000"/>
              </a:lnSpc>
            </a:pPr>
            <a:endParaRPr lang="nl-NL" altLang="nl-NL" sz="2000" dirty="0"/>
          </a:p>
        </p:txBody>
      </p:sp>
      <p:sp>
        <p:nvSpPr>
          <p:cNvPr id="18436" name="Rectangle 4"/>
          <p:cNvSpPr>
            <a:spLocks noChangeArrowheads="1"/>
          </p:cNvSpPr>
          <p:nvPr/>
        </p:nvSpPr>
        <p:spPr bwMode="auto">
          <a:xfrm>
            <a:off x="1702594" y="1444230"/>
            <a:ext cx="406004" cy="40600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nl-NL" altLang="nl-NL" sz="1350">
              <a:solidFill>
                <a:srgbClr val="000000"/>
              </a:solidFill>
            </a:endParaRPr>
          </a:p>
        </p:txBody>
      </p:sp>
      <p:sp>
        <p:nvSpPr>
          <p:cNvPr id="18439" name="Rectangle 7"/>
          <p:cNvSpPr>
            <a:spLocks noGrp="1" noChangeArrowheads="1"/>
          </p:cNvSpPr>
          <p:nvPr>
            <p:ph type="title" idx="4294967295"/>
          </p:nvPr>
        </p:nvSpPr>
        <p:spPr>
          <a:xfrm>
            <a:off x="899592" y="-2048"/>
            <a:ext cx="7056784" cy="406004"/>
          </a:xfrm>
          <a:noFill/>
        </p:spPr>
        <p:txBody>
          <a:bodyPr/>
          <a:lstStyle/>
          <a:p>
            <a:br>
              <a:rPr lang="nl-NL" altLang="nl-NL" sz="2700" dirty="0"/>
            </a:br>
            <a:r>
              <a:rPr lang="nl-NL" altLang="nl-NL" sz="3200" dirty="0"/>
              <a:t>Bewijslevering (1)</a:t>
            </a:r>
          </a:p>
        </p:txBody>
      </p:sp>
      <p:sp>
        <p:nvSpPr>
          <p:cNvPr id="18440" name="Text Box 8"/>
          <p:cNvSpPr txBox="1">
            <a:spLocks noChangeArrowheads="1"/>
          </p:cNvSpPr>
          <p:nvPr/>
        </p:nvSpPr>
        <p:spPr bwMode="auto">
          <a:xfrm>
            <a:off x="1331119" y="5481638"/>
            <a:ext cx="56792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endParaRPr lang="nl-NL" altLang="nl-NL" sz="1050">
              <a:solidFill>
                <a:srgbClr val="597177"/>
              </a:solidFill>
            </a:endParaRPr>
          </a:p>
        </p:txBody>
      </p:sp>
    </p:spTree>
    <p:extLst>
      <p:ext uri="{BB962C8B-B14F-4D97-AF65-F5344CB8AC3E}">
        <p14:creationId xmlns:p14="http://schemas.microsoft.com/office/powerpoint/2010/main" val="33197304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4294967295"/>
          </p:nvPr>
        </p:nvSpPr>
        <p:spPr>
          <a:xfrm>
            <a:off x="251520" y="1916832"/>
            <a:ext cx="8496944" cy="3240360"/>
          </a:xfrm>
        </p:spPr>
        <p:txBody>
          <a:bodyPr>
            <a:noAutofit/>
          </a:bodyPr>
          <a:lstStyle/>
          <a:p>
            <a:pPr>
              <a:lnSpc>
                <a:spcPct val="80000"/>
              </a:lnSpc>
            </a:pPr>
            <a:r>
              <a:rPr lang="nl-NL" sz="2800" dirty="0">
                <a:solidFill>
                  <a:prstClr val="black"/>
                </a:solidFill>
                <a:latin typeface="+mj-lt"/>
                <a:ea typeface="Tahoma" panose="020B0604030504040204" pitchFamily="34" charset="0"/>
                <a:cs typeface="Tahoma" panose="020B0604030504040204" pitchFamily="34" charset="0"/>
              </a:rPr>
              <a:t>enerzijds: </a:t>
            </a:r>
            <a:r>
              <a:rPr lang="nl-NL" sz="2800" dirty="0" err="1">
                <a:solidFill>
                  <a:prstClr val="black"/>
                </a:solidFill>
                <a:latin typeface="+mj-lt"/>
                <a:ea typeface="Tahoma" panose="020B0604030504040204" pitchFamily="34" charset="0"/>
                <a:cs typeface="Tahoma" panose="020B0604030504040204" pitchFamily="34" charset="0"/>
              </a:rPr>
              <a:t>wg</a:t>
            </a:r>
            <a:r>
              <a:rPr lang="nl-NL" sz="2800" dirty="0">
                <a:solidFill>
                  <a:prstClr val="black"/>
                </a:solidFill>
                <a:latin typeface="+mj-lt"/>
                <a:ea typeface="Tahoma" panose="020B0604030504040204" pitchFamily="34" charset="0"/>
                <a:cs typeface="Tahoma" panose="020B0604030504040204" pitchFamily="34" charset="0"/>
              </a:rPr>
              <a:t> moet de aan zijn ontbindingsverzoek ten grondslag liggende </a:t>
            </a:r>
            <a:r>
              <a:rPr lang="nl-NL" sz="2800" b="1" dirty="0">
                <a:solidFill>
                  <a:prstClr val="black"/>
                </a:solidFill>
                <a:latin typeface="+mj-lt"/>
                <a:ea typeface="Tahoma" panose="020B0604030504040204" pitchFamily="34" charset="0"/>
                <a:cs typeface="Tahoma" panose="020B0604030504040204" pitchFamily="34" charset="0"/>
              </a:rPr>
              <a:t>feiten en omstandigheden </a:t>
            </a:r>
            <a:r>
              <a:rPr lang="nl-NL" sz="2800" dirty="0">
                <a:solidFill>
                  <a:prstClr val="black"/>
                </a:solidFill>
                <a:latin typeface="+mj-lt"/>
                <a:ea typeface="Tahoma" panose="020B0604030504040204" pitchFamily="34" charset="0"/>
                <a:cs typeface="Tahoma" panose="020B0604030504040204" pitchFamily="34" charset="0"/>
              </a:rPr>
              <a:t>stellen en bewijzen.</a:t>
            </a:r>
          </a:p>
          <a:p>
            <a:pPr>
              <a:lnSpc>
                <a:spcPct val="80000"/>
              </a:lnSpc>
            </a:pPr>
            <a:r>
              <a:rPr lang="nl-NL" sz="2800" dirty="0">
                <a:solidFill>
                  <a:prstClr val="black"/>
                </a:solidFill>
                <a:latin typeface="+mj-lt"/>
                <a:ea typeface="Tahoma" panose="020B0604030504040204" pitchFamily="34" charset="0"/>
                <a:cs typeface="Tahoma" panose="020B0604030504040204" pitchFamily="34" charset="0"/>
              </a:rPr>
              <a:t>anderzijds: de vraag of in redelijkheid kan worden geoordeeld dat sprake is van de door de </a:t>
            </a:r>
            <a:r>
              <a:rPr lang="nl-NL" sz="2800" dirty="0" err="1">
                <a:solidFill>
                  <a:prstClr val="black"/>
                </a:solidFill>
                <a:latin typeface="+mj-lt"/>
                <a:ea typeface="Tahoma" panose="020B0604030504040204" pitchFamily="34" charset="0"/>
                <a:cs typeface="Tahoma" panose="020B0604030504040204" pitchFamily="34" charset="0"/>
              </a:rPr>
              <a:t>wg</a:t>
            </a:r>
            <a:r>
              <a:rPr lang="nl-NL" sz="2800" dirty="0">
                <a:solidFill>
                  <a:prstClr val="black"/>
                </a:solidFill>
                <a:latin typeface="+mj-lt"/>
                <a:ea typeface="Tahoma" panose="020B0604030504040204" pitchFamily="34" charset="0"/>
                <a:cs typeface="Tahoma" panose="020B0604030504040204" pitchFamily="34" charset="0"/>
              </a:rPr>
              <a:t> aangevoerde ontslaggrond, waarbij </a:t>
            </a:r>
            <a:r>
              <a:rPr lang="nl-NL" sz="2800" dirty="0" err="1">
                <a:solidFill>
                  <a:prstClr val="black"/>
                </a:solidFill>
                <a:latin typeface="+mj-lt"/>
                <a:ea typeface="Tahoma" panose="020B0604030504040204" pitchFamily="34" charset="0"/>
                <a:cs typeface="Tahoma" panose="020B0604030504040204" pitchFamily="34" charset="0"/>
              </a:rPr>
              <a:t>wg</a:t>
            </a:r>
            <a:r>
              <a:rPr lang="nl-NL" sz="2800" dirty="0">
                <a:solidFill>
                  <a:prstClr val="black"/>
                </a:solidFill>
                <a:latin typeface="+mj-lt"/>
                <a:ea typeface="Tahoma" panose="020B0604030504040204" pitchFamily="34" charset="0"/>
                <a:cs typeface="Tahoma" panose="020B0604030504040204" pitchFamily="34" charset="0"/>
              </a:rPr>
              <a:t> een zekere mate van </a:t>
            </a:r>
            <a:r>
              <a:rPr lang="nl-NL" sz="2800" b="1" dirty="0">
                <a:solidFill>
                  <a:prstClr val="black"/>
                </a:solidFill>
                <a:latin typeface="+mj-lt"/>
                <a:ea typeface="Tahoma" panose="020B0604030504040204" pitchFamily="34" charset="0"/>
                <a:cs typeface="Tahoma" panose="020B0604030504040204" pitchFamily="34" charset="0"/>
              </a:rPr>
              <a:t>beoordelingsruimte</a:t>
            </a:r>
            <a:r>
              <a:rPr lang="nl-NL" sz="2800" dirty="0">
                <a:solidFill>
                  <a:prstClr val="black"/>
                </a:solidFill>
                <a:latin typeface="+mj-lt"/>
                <a:ea typeface="Tahoma" panose="020B0604030504040204" pitchFamily="34" charset="0"/>
                <a:cs typeface="Tahoma" panose="020B0604030504040204" pitchFamily="34" charset="0"/>
              </a:rPr>
              <a:t> heeft.</a:t>
            </a:r>
          </a:p>
          <a:p>
            <a:pPr>
              <a:lnSpc>
                <a:spcPct val="80000"/>
              </a:lnSpc>
            </a:pPr>
            <a:r>
              <a:rPr lang="nl-NL" sz="2800" dirty="0">
                <a:solidFill>
                  <a:prstClr val="black"/>
                </a:solidFill>
                <a:latin typeface="+mj-lt"/>
                <a:ea typeface="Tahoma" panose="020B0604030504040204" pitchFamily="34" charset="0"/>
                <a:cs typeface="Tahoma" panose="020B0604030504040204" pitchFamily="34" charset="0"/>
              </a:rPr>
              <a:t>de wettelijke bewijsregels moet worden onderscheiden van de vraag of is voldaan aan de d-grond</a:t>
            </a:r>
          </a:p>
          <a:p>
            <a:pPr>
              <a:lnSpc>
                <a:spcPct val="80000"/>
              </a:lnSpc>
            </a:pPr>
            <a:r>
              <a:rPr lang="nl-NL" sz="2800" dirty="0">
                <a:solidFill>
                  <a:prstClr val="black"/>
                </a:solidFill>
                <a:latin typeface="+mj-lt"/>
                <a:ea typeface="Tahoma" panose="020B0604030504040204" pitchFamily="34" charset="0"/>
                <a:cs typeface="Tahoma" panose="020B0604030504040204" pitchFamily="34" charset="0"/>
              </a:rPr>
              <a:t>HR 16-2-2018, </a:t>
            </a:r>
            <a:r>
              <a:rPr lang="nl-NL" sz="2000" dirty="0">
                <a:solidFill>
                  <a:prstClr val="black"/>
                </a:solidFill>
                <a:latin typeface="+mj-lt"/>
                <a:ea typeface="Tahoma" panose="020B0604030504040204" pitchFamily="34" charset="0"/>
                <a:cs typeface="Tahoma" panose="020B0604030504040204" pitchFamily="34" charset="0"/>
              </a:rPr>
              <a:t>HR:2018:182</a:t>
            </a:r>
            <a:r>
              <a:rPr lang="nl-NL" sz="2800" dirty="0">
                <a:solidFill>
                  <a:prstClr val="black"/>
                </a:solidFill>
                <a:latin typeface="+mj-lt"/>
                <a:ea typeface="Tahoma" panose="020B0604030504040204" pitchFamily="34" charset="0"/>
                <a:cs typeface="Tahoma" panose="020B0604030504040204" pitchFamily="34" charset="0"/>
              </a:rPr>
              <a:t> (Decor)</a:t>
            </a:r>
          </a:p>
          <a:p>
            <a:pPr>
              <a:lnSpc>
                <a:spcPct val="80000"/>
              </a:lnSpc>
            </a:pPr>
            <a:r>
              <a:rPr lang="nl-NL" sz="2800" dirty="0">
                <a:solidFill>
                  <a:prstClr val="black"/>
                </a:solidFill>
                <a:latin typeface="+mj-lt"/>
                <a:ea typeface="Tahoma" panose="020B0604030504040204" pitchFamily="34" charset="0"/>
                <a:cs typeface="Tahoma" panose="020B0604030504040204" pitchFamily="34" charset="0"/>
              </a:rPr>
              <a:t>Idem g-grond, HR 16-2-2018, </a:t>
            </a:r>
            <a:r>
              <a:rPr lang="nl-NL" sz="2000" dirty="0">
                <a:solidFill>
                  <a:prstClr val="black"/>
                </a:solidFill>
                <a:latin typeface="+mj-lt"/>
                <a:ea typeface="Tahoma" panose="020B0604030504040204" pitchFamily="34" charset="0"/>
                <a:cs typeface="Tahoma" panose="020B0604030504040204" pitchFamily="34" charset="0"/>
              </a:rPr>
              <a:t>HR:2018:220 </a:t>
            </a:r>
          </a:p>
          <a:p>
            <a:pPr>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eaLnBrk="1" hangingPunct="1">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marL="0" lvl="0" indent="0" fontAlgn="auto">
              <a:lnSpc>
                <a:spcPct val="90000"/>
              </a:lnSpc>
              <a:spcBef>
                <a:spcPts val="1000"/>
              </a:spcBef>
              <a:spcAft>
                <a:spcPts val="0"/>
              </a:spcAft>
              <a:buNone/>
            </a:pPr>
            <a:endParaRPr lang="nl-NL" altLang="nl-NL" sz="2000" dirty="0"/>
          </a:p>
        </p:txBody>
      </p:sp>
      <p:sp>
        <p:nvSpPr>
          <p:cNvPr id="18436" name="Rectangle 4"/>
          <p:cNvSpPr>
            <a:spLocks noChangeArrowheads="1"/>
          </p:cNvSpPr>
          <p:nvPr/>
        </p:nvSpPr>
        <p:spPr bwMode="auto">
          <a:xfrm>
            <a:off x="1702594" y="1444230"/>
            <a:ext cx="406004" cy="40600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nl-NL" altLang="nl-NL" sz="1350">
              <a:solidFill>
                <a:srgbClr val="000000"/>
              </a:solidFill>
            </a:endParaRPr>
          </a:p>
        </p:txBody>
      </p:sp>
      <p:sp>
        <p:nvSpPr>
          <p:cNvPr id="18439" name="Rectangle 7"/>
          <p:cNvSpPr>
            <a:spLocks noGrp="1" noChangeArrowheads="1"/>
          </p:cNvSpPr>
          <p:nvPr>
            <p:ph type="title" idx="4294967295"/>
          </p:nvPr>
        </p:nvSpPr>
        <p:spPr>
          <a:xfrm>
            <a:off x="683568" y="-62300"/>
            <a:ext cx="7056784" cy="857250"/>
          </a:xfrm>
          <a:noFill/>
        </p:spPr>
        <p:txBody>
          <a:bodyPr/>
          <a:lstStyle/>
          <a:p>
            <a:br>
              <a:rPr lang="nl-NL" altLang="nl-NL" sz="2700" dirty="0"/>
            </a:br>
            <a:r>
              <a:rPr lang="nl-NL" altLang="nl-NL" sz="3200" dirty="0">
                <a:solidFill>
                  <a:srgbClr val="A50061"/>
                </a:solidFill>
              </a:rPr>
              <a:t>Bewijslevering (2)</a:t>
            </a:r>
            <a:endParaRPr lang="nl-NL" altLang="nl-NL" sz="2800" dirty="0"/>
          </a:p>
        </p:txBody>
      </p:sp>
      <p:sp>
        <p:nvSpPr>
          <p:cNvPr id="18440" name="Text Box 8"/>
          <p:cNvSpPr txBox="1">
            <a:spLocks noChangeArrowheads="1"/>
          </p:cNvSpPr>
          <p:nvPr/>
        </p:nvSpPr>
        <p:spPr bwMode="auto">
          <a:xfrm>
            <a:off x="1331119" y="5481638"/>
            <a:ext cx="56792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endParaRPr lang="nl-NL" altLang="nl-NL" sz="1050">
              <a:solidFill>
                <a:srgbClr val="597177"/>
              </a:solidFill>
            </a:endParaRPr>
          </a:p>
        </p:txBody>
      </p:sp>
    </p:spTree>
    <p:extLst>
      <p:ext uri="{BB962C8B-B14F-4D97-AF65-F5344CB8AC3E}">
        <p14:creationId xmlns:p14="http://schemas.microsoft.com/office/powerpoint/2010/main" val="29849757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4294967295"/>
          </p:nvPr>
        </p:nvSpPr>
        <p:spPr>
          <a:xfrm>
            <a:off x="395536" y="1767408"/>
            <a:ext cx="8496944" cy="3240360"/>
          </a:xfrm>
        </p:spPr>
        <p:txBody>
          <a:bodyPr>
            <a:noAutofit/>
          </a:bodyPr>
          <a:lstStyle/>
          <a:p>
            <a:pPr eaLnBrk="1" hangingPunct="1">
              <a:lnSpc>
                <a:spcPct val="80000"/>
              </a:lnSpc>
            </a:pPr>
            <a:r>
              <a:rPr lang="nl-NL" altLang="nl-NL" sz="2800" dirty="0"/>
              <a:t>AG De Bock, </a:t>
            </a:r>
            <a:r>
              <a:rPr lang="nl-NL" altLang="nl-NL" sz="2000" dirty="0"/>
              <a:t>PHR:2017:1058</a:t>
            </a:r>
          </a:p>
          <a:p>
            <a:pPr eaLnBrk="1" hangingPunct="1">
              <a:lnSpc>
                <a:spcPct val="80000"/>
              </a:lnSpc>
            </a:pPr>
            <a:endParaRPr lang="nl-NL" altLang="nl-NL" sz="2800" dirty="0"/>
          </a:p>
          <a:p>
            <a:pPr eaLnBrk="1" hangingPunct="1">
              <a:lnSpc>
                <a:spcPct val="80000"/>
              </a:lnSpc>
            </a:pPr>
            <a:r>
              <a:rPr lang="nl-NL" altLang="nl-NL" sz="2800" dirty="0"/>
              <a:t>betwiste feiten moeten ‘bewezen’ worden</a:t>
            </a:r>
          </a:p>
          <a:p>
            <a:pPr eaLnBrk="1" hangingPunct="1">
              <a:lnSpc>
                <a:spcPct val="80000"/>
              </a:lnSpc>
            </a:pPr>
            <a:r>
              <a:rPr lang="nl-NL" altLang="nl-NL" sz="2800" dirty="0"/>
              <a:t>bewijsaanbod moet wel over </a:t>
            </a:r>
            <a:r>
              <a:rPr lang="nl-NL" altLang="nl-NL" sz="2800" i="1" dirty="0"/>
              <a:t>feiten</a:t>
            </a:r>
            <a:r>
              <a:rPr lang="nl-NL" altLang="nl-NL" sz="2800" dirty="0"/>
              <a:t> gaan en niet over </a:t>
            </a:r>
            <a:r>
              <a:rPr lang="nl-NL" altLang="nl-NL" sz="2800" i="1" dirty="0"/>
              <a:t>conclusie/kwalificatie</a:t>
            </a:r>
            <a:endParaRPr lang="nl-NL" altLang="nl-NL" sz="2800" dirty="0"/>
          </a:p>
          <a:p>
            <a:pPr eaLnBrk="1" hangingPunct="1">
              <a:lnSpc>
                <a:spcPct val="80000"/>
              </a:lnSpc>
            </a:pPr>
            <a:r>
              <a:rPr lang="nl-NL" altLang="nl-NL" sz="2800" dirty="0"/>
              <a:t>bijvoorbeeld: onvoldoende functioneren is geen feit, maar een kwalificatie, gebaseerd op feiten</a:t>
            </a:r>
          </a:p>
          <a:p>
            <a:pPr marL="270000" marR="0" lvl="0" indent="-2700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nl-NL" sz="2800" b="0" i="0" u="none" strike="noStrike" kern="1200" cap="none" spc="0" normalizeH="0" baseline="0" noProof="0" dirty="0">
                <a:ln>
                  <a:noFill/>
                </a:ln>
                <a:solidFill>
                  <a:prstClr val="black"/>
                </a:solidFill>
                <a:effectLst/>
                <a:uLnTx/>
                <a:uFillTx/>
                <a:latin typeface="Arial"/>
                <a:ea typeface="Tahoma" panose="020B0604030504040204" pitchFamily="34" charset="0"/>
                <a:cs typeface="Tahoma" panose="020B0604030504040204" pitchFamily="34" charset="0"/>
              </a:rPr>
              <a:t>de toepasselijkheid van de wettelijke bewijsregels moet worden onderscheiden van de vraag of is voldaan aan de maatstaf van art. 7:669 lid 3, onder d, BW dat sprake is van disfunctioneren</a:t>
            </a:r>
          </a:p>
          <a:p>
            <a:pPr eaLnBrk="1" hangingPunct="1">
              <a:lnSpc>
                <a:spcPct val="80000"/>
              </a:lnSpc>
            </a:pPr>
            <a:endParaRPr lang="nl-NL" altLang="nl-NL" sz="2000" dirty="0"/>
          </a:p>
        </p:txBody>
      </p:sp>
      <p:sp>
        <p:nvSpPr>
          <p:cNvPr id="18436" name="Rectangle 4"/>
          <p:cNvSpPr>
            <a:spLocks noChangeArrowheads="1"/>
          </p:cNvSpPr>
          <p:nvPr/>
        </p:nvSpPr>
        <p:spPr bwMode="auto">
          <a:xfrm>
            <a:off x="1702594" y="1444230"/>
            <a:ext cx="406004" cy="40600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nl-NL" altLang="nl-NL" sz="1350">
              <a:solidFill>
                <a:srgbClr val="000000"/>
              </a:solidFill>
            </a:endParaRPr>
          </a:p>
        </p:txBody>
      </p:sp>
      <p:sp>
        <p:nvSpPr>
          <p:cNvPr id="18439" name="Rectangle 7"/>
          <p:cNvSpPr>
            <a:spLocks noGrp="1" noChangeArrowheads="1"/>
          </p:cNvSpPr>
          <p:nvPr>
            <p:ph type="title" idx="4294967295"/>
          </p:nvPr>
        </p:nvSpPr>
        <p:spPr>
          <a:xfrm>
            <a:off x="683568" y="-78580"/>
            <a:ext cx="7056784" cy="857250"/>
          </a:xfrm>
          <a:noFill/>
        </p:spPr>
        <p:txBody>
          <a:bodyPr/>
          <a:lstStyle/>
          <a:p>
            <a:br>
              <a:rPr lang="nl-NL" altLang="nl-NL" sz="2700" dirty="0"/>
            </a:br>
            <a:r>
              <a:rPr lang="nl-NL" altLang="nl-NL" sz="3200" dirty="0"/>
              <a:t>Bewijslevering (3)</a:t>
            </a:r>
          </a:p>
        </p:txBody>
      </p:sp>
      <p:sp>
        <p:nvSpPr>
          <p:cNvPr id="18440" name="Text Box 8"/>
          <p:cNvSpPr txBox="1">
            <a:spLocks noChangeArrowheads="1"/>
          </p:cNvSpPr>
          <p:nvPr/>
        </p:nvSpPr>
        <p:spPr bwMode="auto">
          <a:xfrm>
            <a:off x="1331119" y="5481638"/>
            <a:ext cx="56792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endParaRPr lang="nl-NL" altLang="nl-NL" sz="1050">
              <a:solidFill>
                <a:srgbClr val="597177"/>
              </a:solidFill>
            </a:endParaRPr>
          </a:p>
        </p:txBody>
      </p:sp>
    </p:spTree>
    <p:extLst>
      <p:ext uri="{BB962C8B-B14F-4D97-AF65-F5344CB8AC3E}">
        <p14:creationId xmlns:p14="http://schemas.microsoft.com/office/powerpoint/2010/main" val="483513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4294967295"/>
          </p:nvPr>
        </p:nvSpPr>
        <p:spPr>
          <a:xfrm>
            <a:off x="467544" y="1916832"/>
            <a:ext cx="8280920" cy="3240360"/>
          </a:xfrm>
        </p:spPr>
        <p:txBody>
          <a:bodyPr>
            <a:noAutofit/>
          </a:bodyPr>
          <a:lstStyle/>
          <a:p>
            <a:pPr eaLnBrk="1" hangingPunct="1">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a:lnSpc>
                <a:spcPct val="80000"/>
              </a:lnSpc>
            </a:pPr>
            <a:r>
              <a:rPr lang="nl-NL" sz="2800" dirty="0">
                <a:solidFill>
                  <a:prstClr val="black"/>
                </a:solidFill>
                <a:latin typeface="+mj-lt"/>
                <a:ea typeface="Tahoma" panose="020B0604030504040204" pitchFamily="34" charset="0"/>
                <a:cs typeface="Tahoma" panose="020B0604030504040204" pitchFamily="34" charset="0"/>
              </a:rPr>
              <a:t>De rechter zal dus moeten onderzoeken of:</a:t>
            </a:r>
          </a:p>
          <a:p>
            <a:pPr>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a:lnSpc>
                <a:spcPct val="80000"/>
              </a:lnSpc>
            </a:pPr>
            <a:r>
              <a:rPr lang="nl-NL" sz="2800" dirty="0">
                <a:solidFill>
                  <a:prstClr val="black"/>
                </a:solidFill>
                <a:latin typeface="+mj-lt"/>
                <a:ea typeface="Tahoma" panose="020B0604030504040204" pitchFamily="34" charset="0"/>
                <a:cs typeface="Tahoma" panose="020B0604030504040204" pitchFamily="34" charset="0"/>
              </a:rPr>
              <a:t>stap 1: uitgaande van de feiten en omstandigheden die zo nodig na bewijslevering zijn komen vast te staan </a:t>
            </a:r>
          </a:p>
          <a:p>
            <a:pPr>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a:lnSpc>
                <a:spcPct val="80000"/>
              </a:lnSpc>
            </a:pPr>
            <a:r>
              <a:rPr lang="nl-NL" sz="2800" dirty="0">
                <a:solidFill>
                  <a:prstClr val="black"/>
                </a:solidFill>
                <a:latin typeface="+mj-lt"/>
                <a:ea typeface="Tahoma" panose="020B0604030504040204" pitchFamily="34" charset="0"/>
                <a:cs typeface="Tahoma" panose="020B0604030504040204" pitchFamily="34" charset="0"/>
              </a:rPr>
              <a:t>stap 2: in redelijkheid kan worden geoordeeld dat sprake is 	van de door de werkgever aangevoerde ontslaggrond.</a:t>
            </a:r>
          </a:p>
          <a:p>
            <a:pPr>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eaLnBrk="1" hangingPunct="1">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marL="0" lvl="0" indent="0" fontAlgn="auto">
              <a:lnSpc>
                <a:spcPct val="90000"/>
              </a:lnSpc>
              <a:spcBef>
                <a:spcPts val="1000"/>
              </a:spcBef>
              <a:spcAft>
                <a:spcPts val="0"/>
              </a:spcAft>
              <a:buNone/>
            </a:pPr>
            <a:endParaRPr lang="nl-NL" altLang="nl-NL" sz="2000" dirty="0"/>
          </a:p>
        </p:txBody>
      </p:sp>
      <p:sp>
        <p:nvSpPr>
          <p:cNvPr id="18436" name="Rectangle 4"/>
          <p:cNvSpPr>
            <a:spLocks noChangeArrowheads="1"/>
          </p:cNvSpPr>
          <p:nvPr/>
        </p:nvSpPr>
        <p:spPr bwMode="auto">
          <a:xfrm>
            <a:off x="1702594" y="1444230"/>
            <a:ext cx="406004" cy="40600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nl-NL" altLang="nl-NL" sz="1350">
              <a:solidFill>
                <a:srgbClr val="000000"/>
              </a:solidFill>
            </a:endParaRPr>
          </a:p>
        </p:txBody>
      </p:sp>
      <p:sp>
        <p:nvSpPr>
          <p:cNvPr id="18439" name="Rectangle 7"/>
          <p:cNvSpPr>
            <a:spLocks noGrp="1" noChangeArrowheads="1"/>
          </p:cNvSpPr>
          <p:nvPr>
            <p:ph type="title" idx="4294967295"/>
          </p:nvPr>
        </p:nvSpPr>
        <p:spPr>
          <a:xfrm>
            <a:off x="683568" y="-62300"/>
            <a:ext cx="7056784" cy="857250"/>
          </a:xfrm>
          <a:noFill/>
        </p:spPr>
        <p:txBody>
          <a:bodyPr/>
          <a:lstStyle/>
          <a:p>
            <a:br>
              <a:rPr lang="nl-NL" altLang="nl-NL" sz="2700" dirty="0"/>
            </a:br>
            <a:r>
              <a:rPr lang="nl-NL" altLang="nl-NL" sz="3200" dirty="0">
                <a:solidFill>
                  <a:srgbClr val="A50061"/>
                </a:solidFill>
              </a:rPr>
              <a:t>Bewijslevering (4)</a:t>
            </a:r>
            <a:endParaRPr lang="nl-NL" altLang="nl-NL" sz="2800" dirty="0"/>
          </a:p>
        </p:txBody>
      </p:sp>
      <p:sp>
        <p:nvSpPr>
          <p:cNvPr id="18440" name="Text Box 8"/>
          <p:cNvSpPr txBox="1">
            <a:spLocks noChangeArrowheads="1"/>
          </p:cNvSpPr>
          <p:nvPr/>
        </p:nvSpPr>
        <p:spPr bwMode="auto">
          <a:xfrm>
            <a:off x="1331119" y="5481638"/>
            <a:ext cx="56792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endParaRPr lang="nl-NL" altLang="nl-NL" sz="1050">
              <a:solidFill>
                <a:srgbClr val="597177"/>
              </a:solidFill>
            </a:endParaRPr>
          </a:p>
        </p:txBody>
      </p:sp>
    </p:spTree>
    <p:extLst>
      <p:ext uri="{BB962C8B-B14F-4D97-AF65-F5344CB8AC3E}">
        <p14:creationId xmlns:p14="http://schemas.microsoft.com/office/powerpoint/2010/main" val="5189677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4294967295"/>
          </p:nvPr>
        </p:nvSpPr>
        <p:spPr>
          <a:xfrm>
            <a:off x="467544" y="1916832"/>
            <a:ext cx="8280920" cy="3240360"/>
          </a:xfrm>
        </p:spPr>
        <p:txBody>
          <a:bodyPr>
            <a:noAutofit/>
          </a:bodyPr>
          <a:lstStyle/>
          <a:p>
            <a:pPr>
              <a:lnSpc>
                <a:spcPct val="80000"/>
              </a:lnSpc>
            </a:pPr>
            <a:r>
              <a:rPr lang="nl-NL" sz="2800" dirty="0">
                <a:solidFill>
                  <a:prstClr val="black"/>
                </a:solidFill>
                <a:latin typeface="+mj-lt"/>
                <a:ea typeface="Tahoma" panose="020B0604030504040204" pitchFamily="34" charset="0"/>
                <a:cs typeface="Tahoma" panose="020B0604030504040204" pitchFamily="34" charset="0"/>
              </a:rPr>
              <a:t>van een partij die zich beroept op schriftelijk bewijs, mag worden verlangd dat zij dat uit zichzelf in het geding brengt (ook als het vertrouwelijke correspondentie tussen advocaten betreft). De rechter is niet gehouden die gelegenheid alsnog te geven. </a:t>
            </a:r>
          </a:p>
          <a:p>
            <a:pPr>
              <a:lnSpc>
                <a:spcPct val="80000"/>
              </a:lnSpc>
            </a:pPr>
            <a:r>
              <a:rPr lang="nl-NL" sz="2800" dirty="0">
                <a:solidFill>
                  <a:prstClr val="black"/>
                </a:solidFill>
                <a:latin typeface="+mj-lt"/>
                <a:ea typeface="Tahoma" panose="020B0604030504040204" pitchFamily="34" charset="0"/>
                <a:cs typeface="Tahoma" panose="020B0604030504040204" pitchFamily="34" charset="0"/>
              </a:rPr>
              <a:t>HR 17 april 2015, </a:t>
            </a:r>
            <a:r>
              <a:rPr lang="nl-NL" sz="2000" dirty="0">
                <a:solidFill>
                  <a:prstClr val="black"/>
                </a:solidFill>
                <a:latin typeface="+mj-lt"/>
                <a:ea typeface="Tahoma" panose="020B0604030504040204" pitchFamily="34" charset="0"/>
                <a:cs typeface="Tahoma" panose="020B0604030504040204" pitchFamily="34" charset="0"/>
              </a:rPr>
              <a:t>HR:2015,1077</a:t>
            </a:r>
            <a:br>
              <a:rPr lang="nl-NL" sz="2800" dirty="0">
                <a:solidFill>
                  <a:prstClr val="black"/>
                </a:solidFill>
                <a:latin typeface="+mj-lt"/>
                <a:ea typeface="Tahoma" panose="020B0604030504040204" pitchFamily="34" charset="0"/>
                <a:cs typeface="Tahoma" panose="020B0604030504040204" pitchFamily="34" charset="0"/>
              </a:rPr>
            </a:br>
            <a:r>
              <a:rPr lang="nl-NL" sz="2800" dirty="0">
                <a:solidFill>
                  <a:prstClr val="black"/>
                </a:solidFill>
                <a:latin typeface="+mj-lt"/>
                <a:ea typeface="Tahoma" panose="020B0604030504040204" pitchFamily="34" charset="0"/>
                <a:cs typeface="Tahoma" panose="020B0604030504040204" pitchFamily="34" charset="0"/>
              </a:rPr>
              <a:t>HR 9 maart 2012, </a:t>
            </a:r>
            <a:r>
              <a:rPr lang="nl-NL" sz="2000" dirty="0">
                <a:solidFill>
                  <a:prstClr val="black"/>
                </a:solidFill>
                <a:latin typeface="+mj-lt"/>
                <a:ea typeface="Tahoma" panose="020B0604030504040204" pitchFamily="34" charset="0"/>
                <a:cs typeface="Tahoma" panose="020B0604030504040204" pitchFamily="34" charset="0"/>
              </a:rPr>
              <a:t>HR:2012:BU9204</a:t>
            </a:r>
          </a:p>
          <a:p>
            <a:pPr>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a:lnSpc>
                <a:spcPct val="80000"/>
              </a:lnSpc>
            </a:pPr>
            <a:r>
              <a:rPr lang="nl-NL" sz="2800" dirty="0">
                <a:solidFill>
                  <a:prstClr val="black"/>
                </a:solidFill>
                <a:latin typeface="+mj-lt"/>
                <a:ea typeface="Tahoma" panose="020B0604030504040204" pitchFamily="34" charset="0"/>
                <a:cs typeface="Tahoma" panose="020B0604030504040204" pitchFamily="34" charset="0"/>
              </a:rPr>
              <a:t>dus: zelf relevante bewijsstukken in het geding brengen</a:t>
            </a:r>
          </a:p>
          <a:p>
            <a:pPr>
              <a:lnSpc>
                <a:spcPct val="80000"/>
              </a:lnSpc>
            </a:pPr>
            <a:r>
              <a:rPr lang="nl-NL" sz="2800" dirty="0">
                <a:solidFill>
                  <a:prstClr val="black"/>
                </a:solidFill>
                <a:latin typeface="+mj-lt"/>
                <a:ea typeface="Tahoma" panose="020B0604030504040204" pitchFamily="34" charset="0"/>
                <a:cs typeface="Tahoma" panose="020B0604030504040204" pitchFamily="34" charset="0"/>
              </a:rPr>
              <a:t>NB let op termijnen/procesreglement</a:t>
            </a:r>
          </a:p>
          <a:p>
            <a:pPr>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eaLnBrk="1" hangingPunct="1">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marL="0" lvl="0" indent="0" fontAlgn="auto">
              <a:lnSpc>
                <a:spcPct val="90000"/>
              </a:lnSpc>
              <a:spcBef>
                <a:spcPts val="1000"/>
              </a:spcBef>
              <a:spcAft>
                <a:spcPts val="0"/>
              </a:spcAft>
              <a:buNone/>
            </a:pPr>
            <a:endParaRPr lang="nl-NL" altLang="nl-NL" sz="2000" dirty="0"/>
          </a:p>
        </p:txBody>
      </p:sp>
      <p:sp>
        <p:nvSpPr>
          <p:cNvPr id="18436" name="Rectangle 4"/>
          <p:cNvSpPr>
            <a:spLocks noChangeArrowheads="1"/>
          </p:cNvSpPr>
          <p:nvPr/>
        </p:nvSpPr>
        <p:spPr bwMode="auto">
          <a:xfrm>
            <a:off x="1702594" y="1444230"/>
            <a:ext cx="406004" cy="40600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nl-NL" altLang="nl-NL" sz="1350">
              <a:solidFill>
                <a:srgbClr val="000000"/>
              </a:solidFill>
            </a:endParaRPr>
          </a:p>
        </p:txBody>
      </p:sp>
      <p:sp>
        <p:nvSpPr>
          <p:cNvPr id="18439" name="Rectangle 7"/>
          <p:cNvSpPr>
            <a:spLocks noGrp="1" noChangeArrowheads="1"/>
          </p:cNvSpPr>
          <p:nvPr>
            <p:ph type="title" idx="4294967295"/>
          </p:nvPr>
        </p:nvSpPr>
        <p:spPr>
          <a:xfrm>
            <a:off x="683568" y="-62300"/>
            <a:ext cx="7056784" cy="857250"/>
          </a:xfrm>
          <a:noFill/>
        </p:spPr>
        <p:txBody>
          <a:bodyPr/>
          <a:lstStyle/>
          <a:p>
            <a:br>
              <a:rPr lang="nl-NL" altLang="nl-NL" sz="2700" dirty="0"/>
            </a:br>
            <a:r>
              <a:rPr lang="nl-NL" altLang="nl-NL" sz="3200" dirty="0">
                <a:solidFill>
                  <a:srgbClr val="A50061"/>
                </a:solidFill>
              </a:rPr>
              <a:t>Bewijslevering (5)</a:t>
            </a:r>
            <a:endParaRPr lang="nl-NL" altLang="nl-NL" sz="2800" dirty="0"/>
          </a:p>
        </p:txBody>
      </p:sp>
      <p:sp>
        <p:nvSpPr>
          <p:cNvPr id="18440" name="Text Box 8"/>
          <p:cNvSpPr txBox="1">
            <a:spLocks noChangeArrowheads="1"/>
          </p:cNvSpPr>
          <p:nvPr/>
        </p:nvSpPr>
        <p:spPr bwMode="auto">
          <a:xfrm>
            <a:off x="1331119" y="5481638"/>
            <a:ext cx="56792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endParaRPr lang="nl-NL" altLang="nl-NL" sz="1050">
              <a:solidFill>
                <a:srgbClr val="597177"/>
              </a:solidFill>
            </a:endParaRPr>
          </a:p>
        </p:txBody>
      </p:sp>
    </p:spTree>
    <p:extLst>
      <p:ext uri="{BB962C8B-B14F-4D97-AF65-F5344CB8AC3E}">
        <p14:creationId xmlns:p14="http://schemas.microsoft.com/office/powerpoint/2010/main" val="2009573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4294967295"/>
          </p:nvPr>
        </p:nvSpPr>
        <p:spPr>
          <a:xfrm>
            <a:off x="467544" y="1916832"/>
            <a:ext cx="8280920" cy="3240360"/>
          </a:xfrm>
        </p:spPr>
        <p:txBody>
          <a:bodyPr>
            <a:noAutofit/>
          </a:bodyPr>
          <a:lstStyle/>
          <a:p>
            <a:pPr>
              <a:lnSpc>
                <a:spcPct val="80000"/>
              </a:lnSpc>
            </a:pPr>
            <a:r>
              <a:rPr lang="nl-NL" sz="2800" dirty="0">
                <a:solidFill>
                  <a:prstClr val="black"/>
                </a:solidFill>
                <a:latin typeface="+mj-lt"/>
                <a:ea typeface="Tahoma" panose="020B0604030504040204" pitchFamily="34" charset="0"/>
                <a:cs typeface="Tahoma" panose="020B0604030504040204" pitchFamily="34" charset="0"/>
              </a:rPr>
              <a:t>HR 11 juli 2014, </a:t>
            </a:r>
            <a:r>
              <a:rPr lang="nl-NL" sz="2000" dirty="0">
                <a:solidFill>
                  <a:prstClr val="black"/>
                </a:solidFill>
                <a:latin typeface="+mj-lt"/>
                <a:ea typeface="Tahoma" panose="020B0604030504040204" pitchFamily="34" charset="0"/>
                <a:cs typeface="Tahoma" panose="020B0604030504040204" pitchFamily="34" charset="0"/>
              </a:rPr>
              <a:t>HR:2014:1632</a:t>
            </a:r>
            <a:br>
              <a:rPr lang="nl-NL" sz="2800" dirty="0">
                <a:solidFill>
                  <a:prstClr val="black"/>
                </a:solidFill>
                <a:latin typeface="+mj-lt"/>
                <a:ea typeface="Tahoma" panose="020B0604030504040204" pitchFamily="34" charset="0"/>
                <a:cs typeface="Tahoma" panose="020B0604030504040204" pitchFamily="34" charset="0"/>
              </a:rPr>
            </a:br>
            <a:endParaRPr lang="nl-NL" sz="2800" dirty="0">
              <a:solidFill>
                <a:prstClr val="black"/>
              </a:solidFill>
              <a:latin typeface="+mj-lt"/>
              <a:ea typeface="Tahoma" panose="020B0604030504040204" pitchFamily="34" charset="0"/>
              <a:cs typeface="Tahoma" panose="020B0604030504040204" pitchFamily="34" charset="0"/>
            </a:endParaRPr>
          </a:p>
          <a:p>
            <a:pPr marL="342900" lvl="0" indent="-342900" eaLnBrk="0" hangingPunct="0">
              <a:lnSpc>
                <a:spcPct val="90000"/>
              </a:lnSpc>
              <a:buFont typeface="Times New Roman" panose="02020603050405020304" pitchFamily="18" charset="0"/>
              <a:buChar char="•"/>
              <a:tabLst>
                <a:tab pos="457200" algn="l"/>
              </a:tabLst>
            </a:pPr>
            <a:r>
              <a:rPr lang="nl-NL" sz="2800" dirty="0">
                <a:solidFill>
                  <a:srgbClr val="000000"/>
                </a:solidFill>
                <a:effectLst/>
                <a:latin typeface="+mj-lt"/>
                <a:ea typeface="+mn-ea"/>
              </a:rPr>
              <a:t>Geen algemene regel dat rechter geen acht mag slaan op onrechtmatig verkregen bewijs. </a:t>
            </a:r>
            <a:endParaRPr lang="nl-NL" sz="2400" dirty="0">
              <a:effectLst/>
              <a:latin typeface="+mj-lt"/>
              <a:ea typeface="Times New Roman" panose="02020603050405020304" pitchFamily="18" charset="0"/>
            </a:endParaRPr>
          </a:p>
          <a:p>
            <a:pPr marL="342900" lvl="0" indent="-342900" eaLnBrk="0" hangingPunct="0">
              <a:lnSpc>
                <a:spcPct val="90000"/>
              </a:lnSpc>
              <a:buFont typeface="Times New Roman" panose="02020603050405020304" pitchFamily="18" charset="0"/>
              <a:buChar char="•"/>
              <a:tabLst>
                <a:tab pos="457200" algn="l"/>
              </a:tabLst>
            </a:pPr>
            <a:r>
              <a:rPr lang="nl-NL" sz="2800" dirty="0">
                <a:solidFill>
                  <a:srgbClr val="000000"/>
                </a:solidFill>
                <a:effectLst/>
                <a:latin typeface="+mj-lt"/>
                <a:ea typeface="+mn-ea"/>
              </a:rPr>
              <a:t>Algemeen maatschappelijk belang dat waarheid aan het licht komt en partijen hun stellingen aannemelijk kunnen maken, weegt zwaarder</a:t>
            </a:r>
            <a:endParaRPr lang="nl-NL" sz="2400" dirty="0">
              <a:effectLst/>
              <a:latin typeface="+mj-lt"/>
              <a:ea typeface="Times New Roman" panose="02020603050405020304" pitchFamily="18" charset="0"/>
            </a:endParaRPr>
          </a:p>
          <a:p>
            <a:pPr marL="342900" lvl="0" indent="-342900" eaLnBrk="0" hangingPunct="0">
              <a:lnSpc>
                <a:spcPct val="90000"/>
              </a:lnSpc>
              <a:buFont typeface="Times New Roman" panose="02020603050405020304" pitchFamily="18" charset="0"/>
              <a:buChar char="•"/>
              <a:tabLst>
                <a:tab pos="457200" algn="l"/>
              </a:tabLst>
            </a:pPr>
            <a:r>
              <a:rPr lang="nl-NL" sz="2800" dirty="0">
                <a:solidFill>
                  <a:srgbClr val="000000"/>
                </a:solidFill>
                <a:effectLst/>
                <a:latin typeface="+mj-lt"/>
                <a:ea typeface="+mn-ea"/>
              </a:rPr>
              <a:t>Slechts in geval van bijkomende omstandigheden uitsluiting bewijs gerechtvaardigd</a:t>
            </a:r>
            <a:endParaRPr lang="nl-NL" sz="2400" dirty="0">
              <a:effectLst/>
              <a:latin typeface="+mj-lt"/>
              <a:ea typeface="Times New Roman" panose="02020603050405020304" pitchFamily="18" charset="0"/>
            </a:endParaRPr>
          </a:p>
          <a:p>
            <a:pPr>
              <a:lnSpc>
                <a:spcPct val="107000"/>
              </a:lnSpc>
              <a:spcAft>
                <a:spcPts val="800"/>
              </a:spcAft>
            </a:pP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eaLnBrk="1" hangingPunct="1">
              <a:lnSpc>
                <a:spcPct val="80000"/>
              </a:lnSpc>
            </a:pPr>
            <a:endParaRPr lang="nl-NL" sz="2800" dirty="0">
              <a:solidFill>
                <a:prstClr val="black"/>
              </a:solidFill>
              <a:latin typeface="+mj-lt"/>
              <a:ea typeface="Tahoma" panose="020B0604030504040204" pitchFamily="34" charset="0"/>
              <a:cs typeface="Tahoma" panose="020B0604030504040204" pitchFamily="34" charset="0"/>
            </a:endParaRPr>
          </a:p>
          <a:p>
            <a:pPr marL="0" lvl="0" indent="0" fontAlgn="auto">
              <a:lnSpc>
                <a:spcPct val="90000"/>
              </a:lnSpc>
              <a:spcBef>
                <a:spcPts val="1000"/>
              </a:spcBef>
              <a:spcAft>
                <a:spcPts val="0"/>
              </a:spcAft>
              <a:buNone/>
            </a:pPr>
            <a:endParaRPr lang="nl-NL" altLang="nl-NL" sz="2000" dirty="0"/>
          </a:p>
        </p:txBody>
      </p:sp>
      <p:sp>
        <p:nvSpPr>
          <p:cNvPr id="18436" name="Rectangle 4"/>
          <p:cNvSpPr>
            <a:spLocks noChangeArrowheads="1"/>
          </p:cNvSpPr>
          <p:nvPr/>
        </p:nvSpPr>
        <p:spPr bwMode="auto">
          <a:xfrm>
            <a:off x="1702594" y="1444230"/>
            <a:ext cx="406004" cy="40600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nl-NL" altLang="nl-NL" sz="1350">
              <a:solidFill>
                <a:srgbClr val="000000"/>
              </a:solidFill>
            </a:endParaRPr>
          </a:p>
        </p:txBody>
      </p:sp>
      <p:sp>
        <p:nvSpPr>
          <p:cNvPr id="18439" name="Rectangle 7"/>
          <p:cNvSpPr>
            <a:spLocks noGrp="1" noChangeArrowheads="1"/>
          </p:cNvSpPr>
          <p:nvPr>
            <p:ph type="title" idx="4294967295"/>
          </p:nvPr>
        </p:nvSpPr>
        <p:spPr>
          <a:xfrm>
            <a:off x="683568" y="-62300"/>
            <a:ext cx="7056784" cy="857250"/>
          </a:xfrm>
          <a:noFill/>
        </p:spPr>
        <p:txBody>
          <a:bodyPr/>
          <a:lstStyle/>
          <a:p>
            <a:br>
              <a:rPr lang="nl-NL" altLang="nl-NL" sz="2700" dirty="0"/>
            </a:br>
            <a:r>
              <a:rPr lang="nl-NL" altLang="nl-NL" sz="3200" dirty="0">
                <a:solidFill>
                  <a:srgbClr val="A50061"/>
                </a:solidFill>
              </a:rPr>
              <a:t>Bewijslevering (6)</a:t>
            </a:r>
            <a:endParaRPr lang="nl-NL" altLang="nl-NL" sz="2800" dirty="0"/>
          </a:p>
        </p:txBody>
      </p:sp>
      <p:sp>
        <p:nvSpPr>
          <p:cNvPr id="18440" name="Text Box 8"/>
          <p:cNvSpPr txBox="1">
            <a:spLocks noChangeArrowheads="1"/>
          </p:cNvSpPr>
          <p:nvPr/>
        </p:nvSpPr>
        <p:spPr bwMode="auto">
          <a:xfrm>
            <a:off x="1331119" y="5481638"/>
            <a:ext cx="56792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endParaRPr lang="nl-NL" altLang="nl-NL" sz="1050">
              <a:solidFill>
                <a:srgbClr val="597177"/>
              </a:solidFill>
            </a:endParaRPr>
          </a:p>
        </p:txBody>
      </p:sp>
    </p:spTree>
    <p:extLst>
      <p:ext uri="{BB962C8B-B14F-4D97-AF65-F5344CB8AC3E}">
        <p14:creationId xmlns:p14="http://schemas.microsoft.com/office/powerpoint/2010/main" val="3516536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4294967295"/>
          </p:nvPr>
        </p:nvSpPr>
        <p:spPr>
          <a:xfrm>
            <a:off x="467544" y="1916832"/>
            <a:ext cx="8280920" cy="3240360"/>
          </a:xfrm>
        </p:spPr>
        <p:txBody>
          <a:bodyPr>
            <a:noAutofit/>
          </a:bodyPr>
          <a:lstStyle/>
          <a:p>
            <a:pPr eaLnBrk="1" hangingPunct="1">
              <a:lnSpc>
                <a:spcPct val="80000"/>
              </a:lnSpc>
            </a:pPr>
            <a:r>
              <a:rPr lang="nl-NL" sz="2800" dirty="0">
                <a:solidFill>
                  <a:prstClr val="black"/>
                </a:solidFill>
                <a:latin typeface="+mj-lt"/>
                <a:ea typeface="Tahoma" panose="020B0604030504040204" pitchFamily="34" charset="0"/>
                <a:cs typeface="Tahoma" panose="020B0604030504040204" pitchFamily="34" charset="0"/>
              </a:rPr>
              <a:t>HR 29-6-2018, </a:t>
            </a:r>
            <a:r>
              <a:rPr lang="nl-NL" sz="2000" dirty="0">
                <a:solidFill>
                  <a:prstClr val="black"/>
                </a:solidFill>
                <a:latin typeface="+mj-lt"/>
                <a:ea typeface="Tahoma" panose="020B0604030504040204" pitchFamily="34" charset="0"/>
                <a:cs typeface="Tahoma" panose="020B0604030504040204" pitchFamily="34" charset="0"/>
              </a:rPr>
              <a:t>HR:2018:1045 </a:t>
            </a:r>
            <a:r>
              <a:rPr lang="nl-NL" sz="2800" dirty="0">
                <a:solidFill>
                  <a:prstClr val="black"/>
                </a:solidFill>
                <a:latin typeface="+mj-lt"/>
                <a:ea typeface="Tahoma" panose="020B0604030504040204" pitchFamily="34" charset="0"/>
                <a:cs typeface="Tahoma" panose="020B0604030504040204" pitchFamily="34" charset="0"/>
              </a:rPr>
              <a:t>(</a:t>
            </a:r>
            <a:r>
              <a:rPr lang="nl-NL" sz="2800" dirty="0" err="1">
                <a:solidFill>
                  <a:prstClr val="black"/>
                </a:solidFill>
                <a:latin typeface="+mj-lt"/>
                <a:ea typeface="Tahoma" panose="020B0604030504040204" pitchFamily="34" charset="0"/>
                <a:cs typeface="Tahoma" panose="020B0604030504040204" pitchFamily="34" charset="0"/>
              </a:rPr>
              <a:t>Certe</a:t>
            </a:r>
            <a:r>
              <a:rPr lang="nl-NL" sz="2800" dirty="0">
                <a:solidFill>
                  <a:prstClr val="black"/>
                </a:solidFill>
                <a:latin typeface="+mj-lt"/>
                <a:ea typeface="Tahoma" panose="020B0604030504040204" pitchFamily="34" charset="0"/>
                <a:cs typeface="Tahoma" panose="020B0604030504040204" pitchFamily="34" charset="0"/>
              </a:rPr>
              <a:t>)</a:t>
            </a:r>
            <a:endParaRPr lang="nl-NL" sz="2000" dirty="0">
              <a:solidFill>
                <a:prstClr val="black"/>
              </a:solidFill>
              <a:latin typeface="+mj-lt"/>
              <a:ea typeface="Tahoma" panose="020B0604030504040204" pitchFamily="34" charset="0"/>
              <a:cs typeface="Tahoma" panose="020B0604030504040204" pitchFamily="34" charset="0"/>
            </a:endParaRPr>
          </a:p>
          <a:p>
            <a:pPr eaLnBrk="1" hangingPunct="1">
              <a:lnSpc>
                <a:spcPct val="80000"/>
              </a:lnSpc>
            </a:pPr>
            <a:r>
              <a:rPr lang="nl-NL" sz="2800" dirty="0">
                <a:solidFill>
                  <a:prstClr val="black"/>
                </a:solidFill>
                <a:latin typeface="+mj-lt"/>
                <a:ea typeface="Tahoma" panose="020B0604030504040204" pitchFamily="34" charset="0"/>
                <a:cs typeface="Tahoma" panose="020B0604030504040204" pitchFamily="34" charset="0"/>
              </a:rPr>
              <a:t>Werkgever vraagt ontbinding op d-grond en stelt dat werkneemster over onvoldoende communicatieve en/of gedragscompetenties beschikt die vereist zijn voor goede samenwerking</a:t>
            </a:r>
          </a:p>
          <a:p>
            <a:pPr eaLnBrk="1" hangingPunct="1">
              <a:lnSpc>
                <a:spcPct val="80000"/>
              </a:lnSpc>
            </a:pPr>
            <a:r>
              <a:rPr lang="nl-NL" sz="2800" dirty="0">
                <a:solidFill>
                  <a:prstClr val="black"/>
                </a:solidFill>
                <a:latin typeface="+mj-lt"/>
                <a:ea typeface="Tahoma" panose="020B0604030504040204" pitchFamily="34" charset="0"/>
                <a:cs typeface="Tahoma" panose="020B0604030504040204" pitchFamily="34" charset="0"/>
              </a:rPr>
              <a:t>Stelt dat problemen in samenwerking terug te voeren zijn op (organisatorische) problemen bij werkgever, waaronder een te hoge werkdruk</a:t>
            </a:r>
          </a:p>
          <a:p>
            <a:pPr eaLnBrk="1" hangingPunct="1">
              <a:lnSpc>
                <a:spcPct val="80000"/>
              </a:lnSpc>
            </a:pPr>
            <a:r>
              <a:rPr lang="nl-NL" sz="2800" dirty="0">
                <a:solidFill>
                  <a:prstClr val="black"/>
                </a:solidFill>
                <a:latin typeface="+mj-lt"/>
                <a:ea typeface="Tahoma" panose="020B0604030504040204" pitchFamily="34" charset="0"/>
                <a:cs typeface="Tahoma" panose="020B0604030504040204" pitchFamily="34" charset="0"/>
              </a:rPr>
              <a:t>Werkneemster biedt hiervan bewijs aan, onder meer horen getuigen</a:t>
            </a:r>
          </a:p>
          <a:p>
            <a:pPr marL="0" lvl="0" indent="0" fontAlgn="auto">
              <a:lnSpc>
                <a:spcPct val="90000"/>
              </a:lnSpc>
              <a:spcBef>
                <a:spcPts val="1000"/>
              </a:spcBef>
              <a:spcAft>
                <a:spcPts val="0"/>
              </a:spcAft>
              <a:buNone/>
            </a:pPr>
            <a:endParaRPr lang="nl-NL" altLang="nl-NL" sz="2000" dirty="0"/>
          </a:p>
        </p:txBody>
      </p:sp>
      <p:sp>
        <p:nvSpPr>
          <p:cNvPr id="18436" name="Rectangle 4"/>
          <p:cNvSpPr>
            <a:spLocks noChangeArrowheads="1"/>
          </p:cNvSpPr>
          <p:nvPr/>
        </p:nvSpPr>
        <p:spPr bwMode="auto">
          <a:xfrm>
            <a:off x="1702594" y="1444230"/>
            <a:ext cx="406004" cy="40600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nl-NL" altLang="nl-NL" sz="1350">
              <a:solidFill>
                <a:srgbClr val="000000"/>
              </a:solidFill>
            </a:endParaRPr>
          </a:p>
        </p:txBody>
      </p:sp>
      <p:sp>
        <p:nvSpPr>
          <p:cNvPr id="18439" name="Rectangle 7"/>
          <p:cNvSpPr>
            <a:spLocks noGrp="1" noChangeArrowheads="1"/>
          </p:cNvSpPr>
          <p:nvPr>
            <p:ph type="title" idx="4294967295"/>
          </p:nvPr>
        </p:nvSpPr>
        <p:spPr>
          <a:xfrm>
            <a:off x="683568" y="-62300"/>
            <a:ext cx="7056784" cy="857250"/>
          </a:xfrm>
          <a:noFill/>
        </p:spPr>
        <p:txBody>
          <a:bodyPr/>
          <a:lstStyle/>
          <a:p>
            <a:br>
              <a:rPr lang="nl-NL" altLang="nl-NL" sz="2700" dirty="0"/>
            </a:br>
            <a:r>
              <a:rPr lang="nl-NL" altLang="nl-NL" sz="2700" dirty="0"/>
              <a:t>	</a:t>
            </a:r>
            <a:r>
              <a:rPr lang="nl-NL" altLang="nl-NL" sz="3200" dirty="0">
                <a:solidFill>
                  <a:srgbClr val="A50061"/>
                </a:solidFill>
              </a:rPr>
              <a:t>Bewijsaanbod (1)</a:t>
            </a:r>
            <a:endParaRPr lang="nl-NL" altLang="nl-NL" sz="2800" dirty="0"/>
          </a:p>
        </p:txBody>
      </p:sp>
      <p:sp>
        <p:nvSpPr>
          <p:cNvPr id="18440" name="Text Box 8"/>
          <p:cNvSpPr txBox="1">
            <a:spLocks noChangeArrowheads="1"/>
          </p:cNvSpPr>
          <p:nvPr/>
        </p:nvSpPr>
        <p:spPr bwMode="auto">
          <a:xfrm>
            <a:off x="1331119" y="5481638"/>
            <a:ext cx="56792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endParaRPr lang="nl-NL" altLang="nl-NL" sz="1050">
              <a:solidFill>
                <a:srgbClr val="597177"/>
              </a:solidFill>
            </a:endParaRPr>
          </a:p>
        </p:txBody>
      </p:sp>
    </p:spTree>
    <p:extLst>
      <p:ext uri="{BB962C8B-B14F-4D97-AF65-F5344CB8AC3E}">
        <p14:creationId xmlns:p14="http://schemas.microsoft.com/office/powerpoint/2010/main" val="6234647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4294967295"/>
          </p:nvPr>
        </p:nvSpPr>
        <p:spPr>
          <a:xfrm>
            <a:off x="467544" y="1916832"/>
            <a:ext cx="8280920" cy="3240360"/>
          </a:xfrm>
        </p:spPr>
        <p:txBody>
          <a:bodyPr>
            <a:noAutofit/>
          </a:bodyPr>
          <a:lstStyle/>
          <a:p>
            <a:pPr eaLnBrk="1" hangingPunct="1">
              <a:lnSpc>
                <a:spcPct val="80000"/>
              </a:lnSpc>
            </a:pPr>
            <a:r>
              <a:rPr lang="nl-NL" sz="2800" dirty="0">
                <a:solidFill>
                  <a:prstClr val="black"/>
                </a:solidFill>
                <a:latin typeface="+mj-lt"/>
                <a:ea typeface="Tahoma" panose="020B0604030504040204" pitchFamily="34" charset="0"/>
                <a:cs typeface="Tahoma" panose="020B0604030504040204" pitchFamily="34" charset="0"/>
              </a:rPr>
              <a:t>Werkneemster heeft door werkgever gestelde feiten en omstandigheden gemotiveerd betwist</a:t>
            </a:r>
          </a:p>
          <a:p>
            <a:pPr eaLnBrk="1" hangingPunct="1">
              <a:lnSpc>
                <a:spcPct val="80000"/>
              </a:lnSpc>
            </a:pPr>
            <a:r>
              <a:rPr lang="nl-NL" sz="2800" dirty="0">
                <a:solidFill>
                  <a:prstClr val="black"/>
                </a:solidFill>
                <a:latin typeface="+mj-lt"/>
                <a:ea typeface="Tahoma" panose="020B0604030504040204" pitchFamily="34" charset="0"/>
                <a:cs typeface="Tahoma" panose="020B0604030504040204" pitchFamily="34" charset="0"/>
              </a:rPr>
              <a:t>Stelt dat zij ten onrechte wordt gezien als veroorzaker van de problemen in de samenwerking</a:t>
            </a:r>
          </a:p>
          <a:p>
            <a:pPr eaLnBrk="1" hangingPunct="1">
              <a:lnSpc>
                <a:spcPct val="80000"/>
              </a:lnSpc>
            </a:pPr>
            <a:r>
              <a:rPr lang="nl-NL" sz="2800" dirty="0">
                <a:solidFill>
                  <a:prstClr val="black"/>
                </a:solidFill>
                <a:latin typeface="+mj-lt"/>
                <a:ea typeface="Tahoma" panose="020B0604030504040204" pitchFamily="34" charset="0"/>
                <a:cs typeface="Tahoma" panose="020B0604030504040204" pitchFamily="34" charset="0"/>
              </a:rPr>
              <a:t>Onderbouwd met verklaringen van personen met wie zij heeft samengewerkt</a:t>
            </a:r>
          </a:p>
          <a:p>
            <a:pPr eaLnBrk="1" hangingPunct="1">
              <a:lnSpc>
                <a:spcPct val="80000"/>
              </a:lnSpc>
            </a:pPr>
            <a:r>
              <a:rPr lang="nl-NL" sz="2800" dirty="0">
                <a:solidFill>
                  <a:prstClr val="black"/>
                </a:solidFill>
                <a:latin typeface="+mj-lt"/>
                <a:ea typeface="Tahoma" panose="020B0604030504040204" pitchFamily="34" charset="0"/>
                <a:cs typeface="Tahoma" panose="020B0604030504040204" pitchFamily="34" charset="0"/>
              </a:rPr>
              <a:t>In bewijsaanbod: deze getuigen kunnen zowel verklaren over haar vermogen tot samenwerking als over bij de werkgever bestaande organisatorische problemen</a:t>
            </a:r>
          </a:p>
          <a:p>
            <a:pPr marL="0" lvl="0" indent="0" fontAlgn="auto">
              <a:lnSpc>
                <a:spcPct val="90000"/>
              </a:lnSpc>
              <a:spcBef>
                <a:spcPts val="1000"/>
              </a:spcBef>
              <a:spcAft>
                <a:spcPts val="0"/>
              </a:spcAft>
              <a:buNone/>
            </a:pPr>
            <a:endParaRPr lang="nl-NL" altLang="nl-NL" sz="2000" dirty="0"/>
          </a:p>
        </p:txBody>
      </p:sp>
      <p:sp>
        <p:nvSpPr>
          <p:cNvPr id="18436" name="Rectangle 4"/>
          <p:cNvSpPr>
            <a:spLocks noChangeArrowheads="1"/>
          </p:cNvSpPr>
          <p:nvPr/>
        </p:nvSpPr>
        <p:spPr bwMode="auto">
          <a:xfrm>
            <a:off x="1702594" y="1444230"/>
            <a:ext cx="406004" cy="40600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nl-NL" altLang="nl-NL" sz="1350">
              <a:solidFill>
                <a:srgbClr val="000000"/>
              </a:solidFill>
            </a:endParaRPr>
          </a:p>
        </p:txBody>
      </p:sp>
      <p:sp>
        <p:nvSpPr>
          <p:cNvPr id="18439" name="Rectangle 7"/>
          <p:cNvSpPr>
            <a:spLocks noGrp="1" noChangeArrowheads="1"/>
          </p:cNvSpPr>
          <p:nvPr>
            <p:ph type="title" idx="4294967295"/>
          </p:nvPr>
        </p:nvSpPr>
        <p:spPr>
          <a:xfrm>
            <a:off x="683568" y="-62300"/>
            <a:ext cx="7056784" cy="857250"/>
          </a:xfrm>
          <a:noFill/>
        </p:spPr>
        <p:txBody>
          <a:bodyPr/>
          <a:lstStyle/>
          <a:p>
            <a:br>
              <a:rPr lang="nl-NL" altLang="nl-NL" sz="2700" dirty="0"/>
            </a:br>
            <a:r>
              <a:rPr lang="nl-NL" altLang="nl-NL" sz="2700" dirty="0"/>
              <a:t>	</a:t>
            </a:r>
            <a:r>
              <a:rPr lang="nl-NL" altLang="nl-NL" sz="3200" dirty="0">
                <a:solidFill>
                  <a:srgbClr val="A50061"/>
                </a:solidFill>
              </a:rPr>
              <a:t>Bewijsaanbod (2)</a:t>
            </a:r>
            <a:endParaRPr lang="nl-NL" altLang="nl-NL" sz="2800" dirty="0"/>
          </a:p>
        </p:txBody>
      </p:sp>
      <p:sp>
        <p:nvSpPr>
          <p:cNvPr id="18440" name="Text Box 8"/>
          <p:cNvSpPr txBox="1">
            <a:spLocks noChangeArrowheads="1"/>
          </p:cNvSpPr>
          <p:nvPr/>
        </p:nvSpPr>
        <p:spPr bwMode="auto">
          <a:xfrm>
            <a:off x="1331119" y="5481638"/>
            <a:ext cx="56792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endParaRPr lang="nl-NL" altLang="nl-NL" sz="1050">
              <a:solidFill>
                <a:srgbClr val="597177"/>
              </a:solidFill>
            </a:endParaRPr>
          </a:p>
        </p:txBody>
      </p:sp>
    </p:spTree>
    <p:extLst>
      <p:ext uri="{BB962C8B-B14F-4D97-AF65-F5344CB8AC3E}">
        <p14:creationId xmlns:p14="http://schemas.microsoft.com/office/powerpoint/2010/main" val="31737432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4294967295"/>
          </p:nvPr>
        </p:nvSpPr>
        <p:spPr>
          <a:xfrm>
            <a:off x="467544" y="1916832"/>
            <a:ext cx="8280920" cy="3240360"/>
          </a:xfrm>
        </p:spPr>
        <p:txBody>
          <a:bodyPr>
            <a:noAutofit/>
          </a:bodyPr>
          <a:lstStyle/>
          <a:p>
            <a:pPr>
              <a:lnSpc>
                <a:spcPct val="80000"/>
              </a:lnSpc>
            </a:pPr>
            <a:r>
              <a:rPr lang="nl-NL" sz="2800" dirty="0">
                <a:solidFill>
                  <a:prstClr val="black"/>
                </a:solidFill>
                <a:latin typeface="+mj-lt"/>
                <a:ea typeface="Tahoma" panose="020B0604030504040204" pitchFamily="34" charset="0"/>
                <a:cs typeface="Tahoma" panose="020B0604030504040204" pitchFamily="34" charset="0"/>
              </a:rPr>
              <a:t>Hof passeert ten onrechte bewijsaanbod</a:t>
            </a:r>
          </a:p>
          <a:p>
            <a:pPr>
              <a:lnSpc>
                <a:spcPct val="80000"/>
              </a:lnSpc>
            </a:pPr>
            <a:r>
              <a:rPr lang="nl-NL" sz="2800" dirty="0">
                <a:solidFill>
                  <a:prstClr val="black"/>
                </a:solidFill>
                <a:latin typeface="+mj-lt"/>
                <a:ea typeface="Tahoma" panose="020B0604030504040204" pitchFamily="34" charset="0"/>
                <a:cs typeface="Tahoma" panose="020B0604030504040204" pitchFamily="34" charset="0"/>
              </a:rPr>
              <a:t>HR: werkgever zal de feiten en omstandigheden die hij aan zijn ontbindingsverzoek ten grondslag heeft gelegd bij voldoende gemotiveerde betwisting door de werknemer moeten bewijzen (herhaling Decor)</a:t>
            </a:r>
          </a:p>
          <a:p>
            <a:pPr>
              <a:lnSpc>
                <a:spcPct val="80000"/>
              </a:lnSpc>
            </a:pPr>
            <a:r>
              <a:rPr lang="nl-NL" sz="2800" dirty="0"/>
              <a:t>werknemer die bewijs heeft aangeboden van door hem aangevoerde feiten en omstandigheden die zich lenen voor bewijslevering en die tot een ander oordeel kunnen leiden over de feiten en omstandigheden ten aanzien waarvan de werkgever de bewijslast draagt, moet tot levering van dat tegenbewijs worden toegelaten</a:t>
            </a:r>
            <a:endParaRPr lang="nl-NL" sz="28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nSpc>
                <a:spcPct val="80000"/>
              </a:lnSpc>
            </a:pPr>
            <a:endParaRPr lang="nl-NL" sz="2800" dirty="0">
              <a:solidFill>
                <a:prstClr val="black"/>
              </a:solidFill>
              <a:latin typeface="Tahoma"/>
              <a:ea typeface="Tahoma" panose="020B0604030504040204" pitchFamily="34" charset="0"/>
              <a:cs typeface="Tahoma" panose="020B0604030504040204" pitchFamily="34" charset="0"/>
            </a:endParaRPr>
          </a:p>
          <a:p>
            <a:pPr marL="0" lvl="0" indent="0" fontAlgn="auto">
              <a:lnSpc>
                <a:spcPct val="90000"/>
              </a:lnSpc>
              <a:spcBef>
                <a:spcPts val="1000"/>
              </a:spcBef>
              <a:spcAft>
                <a:spcPts val="0"/>
              </a:spcAft>
              <a:buNone/>
            </a:pPr>
            <a:endParaRPr lang="nl-NL" altLang="nl-NL" sz="2000" dirty="0"/>
          </a:p>
        </p:txBody>
      </p:sp>
      <p:sp>
        <p:nvSpPr>
          <p:cNvPr id="18436" name="Rectangle 4"/>
          <p:cNvSpPr>
            <a:spLocks noChangeArrowheads="1"/>
          </p:cNvSpPr>
          <p:nvPr/>
        </p:nvSpPr>
        <p:spPr bwMode="auto">
          <a:xfrm>
            <a:off x="1702594" y="1444230"/>
            <a:ext cx="406004" cy="40600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nl-NL" altLang="nl-NL" sz="1350">
              <a:solidFill>
                <a:srgbClr val="000000"/>
              </a:solidFill>
            </a:endParaRPr>
          </a:p>
        </p:txBody>
      </p:sp>
      <p:sp>
        <p:nvSpPr>
          <p:cNvPr id="18439" name="Rectangle 7"/>
          <p:cNvSpPr>
            <a:spLocks noGrp="1" noChangeArrowheads="1"/>
          </p:cNvSpPr>
          <p:nvPr>
            <p:ph type="title" idx="4294967295"/>
          </p:nvPr>
        </p:nvSpPr>
        <p:spPr>
          <a:xfrm>
            <a:off x="683568" y="-62300"/>
            <a:ext cx="7056784" cy="857250"/>
          </a:xfrm>
          <a:noFill/>
        </p:spPr>
        <p:txBody>
          <a:bodyPr/>
          <a:lstStyle/>
          <a:p>
            <a:br>
              <a:rPr lang="nl-NL" altLang="nl-NL" sz="2700" dirty="0"/>
            </a:br>
            <a:r>
              <a:rPr lang="nl-NL" altLang="nl-NL" sz="2700" dirty="0"/>
              <a:t>	</a:t>
            </a:r>
            <a:r>
              <a:rPr lang="nl-NL" altLang="nl-NL" sz="3200" dirty="0">
                <a:solidFill>
                  <a:srgbClr val="A50061"/>
                </a:solidFill>
              </a:rPr>
              <a:t>Bewijsaanbod (3)</a:t>
            </a:r>
            <a:endParaRPr lang="nl-NL" altLang="nl-NL" sz="2800" dirty="0"/>
          </a:p>
        </p:txBody>
      </p:sp>
      <p:sp>
        <p:nvSpPr>
          <p:cNvPr id="18440" name="Text Box 8"/>
          <p:cNvSpPr txBox="1">
            <a:spLocks noChangeArrowheads="1"/>
          </p:cNvSpPr>
          <p:nvPr/>
        </p:nvSpPr>
        <p:spPr bwMode="auto">
          <a:xfrm>
            <a:off x="1331119" y="5481638"/>
            <a:ext cx="56792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endParaRPr lang="nl-NL" altLang="nl-NL" sz="1050">
              <a:solidFill>
                <a:srgbClr val="597177"/>
              </a:solidFill>
            </a:endParaRPr>
          </a:p>
        </p:txBody>
      </p:sp>
    </p:spTree>
    <p:extLst>
      <p:ext uri="{BB962C8B-B14F-4D97-AF65-F5344CB8AC3E}">
        <p14:creationId xmlns:p14="http://schemas.microsoft.com/office/powerpoint/2010/main" val="1939284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205461"/>
            <a:ext cx="7320136" cy="669925"/>
          </a:xfrm>
        </p:spPr>
        <p:txBody>
          <a:bodyPr/>
          <a:lstStyle/>
          <a:p>
            <a:r>
              <a:rPr lang="nl-NL" sz="3200" dirty="0"/>
              <a:t>Ambtshalve toetsing vervaltermijn?</a:t>
            </a:r>
          </a:p>
        </p:txBody>
      </p:sp>
      <p:sp>
        <p:nvSpPr>
          <p:cNvPr id="3" name="Tijdelijke aanduiding voor inhoud 2"/>
          <p:cNvSpPr>
            <a:spLocks noGrp="1"/>
          </p:cNvSpPr>
          <p:nvPr>
            <p:ph idx="1"/>
          </p:nvPr>
        </p:nvSpPr>
        <p:spPr>
          <a:xfrm>
            <a:off x="395536" y="1772816"/>
            <a:ext cx="8568952" cy="3548063"/>
          </a:xfrm>
        </p:spPr>
        <p:txBody>
          <a:bodyPr/>
          <a:lstStyle/>
          <a:p>
            <a:pPr algn="just">
              <a:lnSpc>
                <a:spcPct val="120000"/>
              </a:lnSpc>
              <a:spcAft>
                <a:spcPts val="800"/>
              </a:spcAft>
            </a:pPr>
            <a:r>
              <a:rPr lang="nl-NL" sz="2800" dirty="0"/>
              <a:t>HR </a:t>
            </a:r>
            <a:r>
              <a:rPr lang="nl-NL" sz="2800" dirty="0">
                <a:effectLst/>
                <a:latin typeface="Arial" panose="020B0604020202020204" pitchFamily="34" charset="0"/>
                <a:ea typeface="DengXian"/>
                <a:cs typeface="Arial" panose="020B0604020202020204" pitchFamily="34" charset="0"/>
              </a:rPr>
              <a:t>21 mei 2021, </a:t>
            </a:r>
            <a:r>
              <a:rPr lang="nl-NL" sz="2000" dirty="0">
                <a:effectLst/>
                <a:latin typeface="Arial" panose="020B0604020202020204" pitchFamily="34" charset="0"/>
                <a:ea typeface="DengXian"/>
                <a:cs typeface="Arial" panose="020B0604020202020204" pitchFamily="34" charset="0"/>
              </a:rPr>
              <a:t>ECLI:NL:HR:2021:747</a:t>
            </a:r>
            <a:endParaRPr lang="nl-NL" sz="2000" dirty="0">
              <a:effectLst/>
              <a:latin typeface="Calibri" panose="020F0502020204030204" pitchFamily="34" charset="0"/>
              <a:ea typeface="DengXian"/>
              <a:cs typeface="Arial" panose="020B0604020202020204" pitchFamily="34" charset="0"/>
            </a:endParaRPr>
          </a:p>
          <a:p>
            <a:r>
              <a:rPr lang="nl-NL" sz="2400" dirty="0"/>
              <a:t>geen ambtshalve toetsing vervaltermijn, strekt niet ter bescherming van zodanig zwaarwichtige belangen dat hij ongeacht het partijdebat of de bijzondere omstandigheden van het geval ambtshalve door de rechter moet worden toegepast </a:t>
            </a:r>
          </a:p>
          <a:p>
            <a:r>
              <a:rPr lang="nl-NL" sz="2400" dirty="0"/>
              <a:t>indien op de vervaltermijn een beroep is gedaan en vaststaat op welke datum deze is aangevangen, is het aan de rechter om vast te stellen wanneer de termijn afloopt. Het moment waarop een wettelijke termijn eindigt, staat niet ter vrije bepaling van partijen. NB ook niet als partijen het over de foute datum eens zijn in hoger beroep!</a:t>
            </a:r>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7</a:t>
            </a:fld>
            <a:endParaRPr lang="nl-NL">
              <a:solidFill>
                <a:srgbClr val="A50061"/>
              </a:solidFill>
            </a:endParaRPr>
          </a:p>
        </p:txBody>
      </p:sp>
    </p:spTree>
    <p:extLst>
      <p:ext uri="{BB962C8B-B14F-4D97-AF65-F5344CB8AC3E}">
        <p14:creationId xmlns:p14="http://schemas.microsoft.com/office/powerpoint/2010/main" val="19658259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4294967295"/>
          </p:nvPr>
        </p:nvSpPr>
        <p:spPr>
          <a:xfrm>
            <a:off x="431540" y="1987555"/>
            <a:ext cx="8280920" cy="3515516"/>
          </a:xfrm>
        </p:spPr>
        <p:txBody>
          <a:bodyPr>
            <a:noAutofit/>
          </a:bodyPr>
          <a:lstStyle/>
          <a:p>
            <a:pPr marL="285750" indent="-285750"/>
            <a:r>
              <a:rPr lang="nl-NL" sz="2800" dirty="0"/>
              <a:t>zowel in verzoekschrift als verweerschrift zo concreet en specifiek mogelijk bewijsaanbod doen </a:t>
            </a:r>
          </a:p>
          <a:p>
            <a:pPr marL="285750" indent="-285750"/>
            <a:r>
              <a:rPr lang="nl-NL" sz="2800" dirty="0"/>
              <a:t>ter zake dienend</a:t>
            </a:r>
          </a:p>
          <a:p>
            <a:pPr marL="285750" indent="-285750"/>
            <a:r>
              <a:rPr lang="nl-NL" sz="2800" dirty="0"/>
              <a:t>bijv. namen van getuigen noemen en indicatie wat deze getuigen kunnen verklaren (zo nodig relevantie toelichten)</a:t>
            </a:r>
          </a:p>
          <a:p>
            <a:pPr marL="285750" indent="-285750"/>
            <a:r>
              <a:rPr lang="nl-NL" sz="2800" dirty="0"/>
              <a:t>denk ook aan schriftelijke verklaringen </a:t>
            </a:r>
          </a:p>
          <a:p>
            <a:pPr marL="285750" indent="-285750"/>
            <a:r>
              <a:rPr lang="nl-NL" sz="2800" dirty="0"/>
              <a:t>idem bewijsbeslag</a:t>
            </a:r>
          </a:p>
          <a:p>
            <a:pPr marL="285750" indent="-285750"/>
            <a:r>
              <a:rPr lang="nl-NL" sz="2800" dirty="0"/>
              <a:t>idem geluids- of beeldopnames en transcriptie</a:t>
            </a:r>
          </a:p>
          <a:p>
            <a:pPr eaLnBrk="1" hangingPunct="1">
              <a:lnSpc>
                <a:spcPct val="80000"/>
              </a:lnSpc>
            </a:pPr>
            <a:endParaRPr lang="nl-NL" altLang="nl-NL" sz="2000" dirty="0"/>
          </a:p>
        </p:txBody>
      </p:sp>
      <p:sp>
        <p:nvSpPr>
          <p:cNvPr id="18436" name="Rectangle 4"/>
          <p:cNvSpPr>
            <a:spLocks noChangeArrowheads="1"/>
          </p:cNvSpPr>
          <p:nvPr/>
        </p:nvSpPr>
        <p:spPr bwMode="auto">
          <a:xfrm>
            <a:off x="1702594" y="1444230"/>
            <a:ext cx="406004" cy="40600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nl-NL" altLang="nl-NL" sz="1350">
              <a:solidFill>
                <a:srgbClr val="000000"/>
              </a:solidFill>
            </a:endParaRPr>
          </a:p>
        </p:txBody>
      </p:sp>
      <p:sp>
        <p:nvSpPr>
          <p:cNvPr id="18439" name="Rectangle 7"/>
          <p:cNvSpPr>
            <a:spLocks noGrp="1" noChangeArrowheads="1"/>
          </p:cNvSpPr>
          <p:nvPr>
            <p:ph type="title" idx="4294967295"/>
          </p:nvPr>
        </p:nvSpPr>
        <p:spPr>
          <a:xfrm>
            <a:off x="1979712" y="-140567"/>
            <a:ext cx="5832648" cy="857250"/>
          </a:xfrm>
          <a:noFill/>
        </p:spPr>
        <p:txBody>
          <a:bodyPr/>
          <a:lstStyle/>
          <a:p>
            <a:pPr eaLnBrk="1" hangingPunct="1"/>
            <a:br>
              <a:rPr lang="nl-NL" altLang="nl-NL" sz="2700" dirty="0"/>
            </a:br>
            <a:r>
              <a:rPr lang="nl-NL" altLang="nl-NL" sz="3200" dirty="0"/>
              <a:t>Tips bewijs</a:t>
            </a:r>
          </a:p>
        </p:txBody>
      </p:sp>
      <p:sp>
        <p:nvSpPr>
          <p:cNvPr id="18440" name="Text Box 8"/>
          <p:cNvSpPr txBox="1">
            <a:spLocks noChangeArrowheads="1"/>
          </p:cNvSpPr>
          <p:nvPr/>
        </p:nvSpPr>
        <p:spPr bwMode="auto">
          <a:xfrm>
            <a:off x="1331119" y="5481638"/>
            <a:ext cx="56792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endParaRPr lang="nl-NL" altLang="nl-NL" sz="1050">
              <a:solidFill>
                <a:srgbClr val="597177"/>
              </a:solidFill>
            </a:endParaRPr>
          </a:p>
        </p:txBody>
      </p:sp>
    </p:spTree>
    <p:extLst>
      <p:ext uri="{BB962C8B-B14F-4D97-AF65-F5344CB8AC3E}">
        <p14:creationId xmlns:p14="http://schemas.microsoft.com/office/powerpoint/2010/main" val="161915978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1680" y="332656"/>
            <a:ext cx="4572000" cy="439731"/>
          </a:xfrm>
        </p:spPr>
        <p:txBody>
          <a:bodyPr/>
          <a:lstStyle/>
          <a:p>
            <a:r>
              <a:rPr lang="nl-NL" sz="3200" dirty="0"/>
              <a:t>Onderwerpen</a:t>
            </a:r>
          </a:p>
        </p:txBody>
      </p:sp>
      <p:sp>
        <p:nvSpPr>
          <p:cNvPr id="3" name="Tijdelijke aanduiding voor inhoud 2"/>
          <p:cNvSpPr>
            <a:spLocks noGrp="1"/>
          </p:cNvSpPr>
          <p:nvPr>
            <p:ph idx="1"/>
          </p:nvPr>
        </p:nvSpPr>
        <p:spPr>
          <a:xfrm>
            <a:off x="1259632" y="1628800"/>
            <a:ext cx="6030670" cy="2445023"/>
          </a:xfrm>
        </p:spPr>
        <p:txBody>
          <a:bodyPr/>
          <a:lstStyle/>
          <a:p>
            <a:pPr marL="457200" indent="-457200">
              <a:lnSpc>
                <a:spcPct val="80000"/>
              </a:lnSpc>
            </a:pPr>
            <a:endParaRPr lang="nl-NL" sz="2400" dirty="0"/>
          </a:p>
          <a:p>
            <a:pPr marL="457200" lvl="0" indent="-457200">
              <a:lnSpc>
                <a:spcPct val="80000"/>
              </a:lnSpc>
            </a:pPr>
            <a:r>
              <a:rPr lang="nl-NL" sz="3200" dirty="0">
                <a:solidFill>
                  <a:srgbClr val="000000"/>
                </a:solidFill>
              </a:rPr>
              <a:t>hoger beroep algemeen</a:t>
            </a:r>
          </a:p>
          <a:p>
            <a:pPr marL="457200" lvl="0" indent="-457200">
              <a:lnSpc>
                <a:spcPct val="80000"/>
              </a:lnSpc>
            </a:pPr>
            <a:r>
              <a:rPr lang="nl-NL" sz="3200" dirty="0">
                <a:solidFill>
                  <a:srgbClr val="000000"/>
                </a:solidFill>
              </a:rPr>
              <a:t>grievenstelsel</a:t>
            </a:r>
          </a:p>
          <a:p>
            <a:pPr marL="457200" lvl="0" indent="-457200">
              <a:lnSpc>
                <a:spcPct val="80000"/>
              </a:lnSpc>
            </a:pPr>
            <a:r>
              <a:rPr lang="nl-NL" sz="3200" dirty="0">
                <a:solidFill>
                  <a:srgbClr val="000000"/>
                </a:solidFill>
              </a:rPr>
              <a:t>ex </a:t>
            </a:r>
            <a:r>
              <a:rPr lang="nl-NL" sz="3200" dirty="0" err="1">
                <a:solidFill>
                  <a:srgbClr val="000000"/>
                </a:solidFill>
              </a:rPr>
              <a:t>tunc</a:t>
            </a:r>
            <a:r>
              <a:rPr lang="nl-NL" sz="3200" dirty="0">
                <a:solidFill>
                  <a:srgbClr val="000000"/>
                </a:solidFill>
              </a:rPr>
              <a:t> – ex </a:t>
            </a:r>
            <a:r>
              <a:rPr lang="nl-NL" sz="3200" dirty="0" err="1">
                <a:solidFill>
                  <a:srgbClr val="000000"/>
                </a:solidFill>
              </a:rPr>
              <a:t>nunc</a:t>
            </a:r>
            <a:endParaRPr lang="nl-NL" sz="3200" dirty="0">
              <a:solidFill>
                <a:srgbClr val="000000"/>
              </a:solidFill>
            </a:endParaRPr>
          </a:p>
          <a:p>
            <a:pPr marL="457200" lvl="0" indent="-457200">
              <a:lnSpc>
                <a:spcPct val="80000"/>
              </a:lnSpc>
            </a:pPr>
            <a:r>
              <a:rPr lang="nl-NL" sz="3200" dirty="0">
                <a:solidFill>
                  <a:srgbClr val="000000"/>
                </a:solidFill>
              </a:rPr>
              <a:t>twee-conclusieregel</a:t>
            </a:r>
          </a:p>
          <a:p>
            <a:pPr marL="457200" lvl="0" indent="-457200">
              <a:lnSpc>
                <a:spcPct val="80000"/>
              </a:lnSpc>
            </a:pPr>
            <a:r>
              <a:rPr lang="nl-NL" sz="3200" dirty="0">
                <a:solidFill>
                  <a:srgbClr val="000000"/>
                </a:solidFill>
              </a:rPr>
              <a:t>devolutieve werking</a:t>
            </a:r>
          </a:p>
          <a:p>
            <a:pPr marL="457200" lvl="0" indent="-457200">
              <a:lnSpc>
                <a:spcPct val="80000"/>
              </a:lnSpc>
            </a:pPr>
            <a:r>
              <a:rPr lang="nl-NL" sz="3200" dirty="0">
                <a:solidFill>
                  <a:srgbClr val="000000"/>
                </a:solidFill>
              </a:rPr>
              <a:t>incidenteel appel</a:t>
            </a:r>
          </a:p>
          <a:p>
            <a:pPr marL="457200" lvl="0" indent="-457200">
              <a:lnSpc>
                <a:spcPct val="80000"/>
              </a:lnSpc>
            </a:pPr>
            <a:r>
              <a:rPr lang="nl-NL" sz="3200" dirty="0">
                <a:solidFill>
                  <a:srgbClr val="000000"/>
                </a:solidFill>
              </a:rPr>
              <a:t>bewijslevering</a:t>
            </a:r>
          </a:p>
          <a:p>
            <a:pPr marL="457200" lvl="0" indent="-457200">
              <a:lnSpc>
                <a:spcPct val="80000"/>
              </a:lnSpc>
            </a:pPr>
            <a:r>
              <a:rPr lang="nl-NL" sz="3200" u="sng" dirty="0">
                <a:solidFill>
                  <a:srgbClr val="000000"/>
                </a:solidFill>
              </a:rPr>
              <a:t>valkuilen en enkele praktische tips</a:t>
            </a:r>
          </a:p>
        </p:txBody>
      </p:sp>
      <p:sp>
        <p:nvSpPr>
          <p:cNvPr id="4" name="Tijdelijke aanduiding voor dianumm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71</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451942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71600" y="260648"/>
            <a:ext cx="6936432" cy="669925"/>
          </a:xfrm>
        </p:spPr>
        <p:txBody>
          <a:bodyPr/>
          <a:lstStyle/>
          <a:p>
            <a:r>
              <a:rPr lang="nl-NL" sz="3200" dirty="0"/>
              <a:t>De 5 belangrijkste valkuilen</a:t>
            </a:r>
          </a:p>
        </p:txBody>
      </p:sp>
      <p:sp>
        <p:nvSpPr>
          <p:cNvPr id="4099" name="Rectangle 3"/>
          <p:cNvSpPr>
            <a:spLocks noGrp="1" noChangeArrowheads="1"/>
          </p:cNvSpPr>
          <p:nvPr>
            <p:ph type="body" idx="1"/>
          </p:nvPr>
        </p:nvSpPr>
        <p:spPr>
          <a:xfrm>
            <a:off x="539552" y="1988840"/>
            <a:ext cx="8496944" cy="3251158"/>
          </a:xfrm>
        </p:spPr>
        <p:txBody>
          <a:bodyPr/>
          <a:lstStyle/>
          <a:p>
            <a:pPr marL="342900" indent="-342900" eaLnBrk="0" hangingPunct="0">
              <a:buFontTx/>
              <a:buChar char="•"/>
            </a:pPr>
            <a:r>
              <a:rPr lang="nl-NL" altLang="nl-NL" sz="2800" kern="0" dirty="0">
                <a:solidFill>
                  <a:srgbClr val="000000"/>
                </a:solidFill>
                <a:cs typeface="Arial"/>
              </a:rPr>
              <a:t>te lange processtukken/pleitnota</a:t>
            </a:r>
          </a:p>
          <a:p>
            <a:pPr marL="342900" indent="-342900" eaLnBrk="0" hangingPunct="0">
              <a:buFontTx/>
              <a:buChar char="•"/>
            </a:pPr>
            <a:r>
              <a:rPr lang="nl-NL" altLang="nl-NL" sz="2800" kern="0" dirty="0">
                <a:solidFill>
                  <a:srgbClr val="000000"/>
                </a:solidFill>
                <a:cs typeface="Arial"/>
              </a:rPr>
              <a:t>onnodige grieven </a:t>
            </a:r>
          </a:p>
          <a:p>
            <a:pPr marL="342900" indent="-342900" eaLnBrk="0" hangingPunct="0">
              <a:buFontTx/>
              <a:buChar char="•"/>
            </a:pPr>
            <a:r>
              <a:rPr lang="nl-NL" altLang="nl-NL" sz="2800" kern="0" dirty="0">
                <a:solidFill>
                  <a:srgbClr val="000000"/>
                </a:solidFill>
                <a:cs typeface="Arial"/>
              </a:rPr>
              <a:t>onjuist petitum (vernietiging </a:t>
            </a:r>
            <a:r>
              <a:rPr lang="nl-NL" altLang="nl-NL" sz="2800" kern="0" dirty="0" err="1">
                <a:solidFill>
                  <a:srgbClr val="000000"/>
                </a:solidFill>
                <a:cs typeface="Arial"/>
              </a:rPr>
              <a:t>oosv</a:t>
            </a:r>
            <a:r>
              <a:rPr lang="nl-NL" altLang="nl-NL" sz="2800" kern="0" dirty="0">
                <a:solidFill>
                  <a:srgbClr val="000000"/>
                </a:solidFill>
                <a:cs typeface="Arial"/>
              </a:rPr>
              <a:t>, ontbinding arbeidsovereenkomst)</a:t>
            </a:r>
          </a:p>
          <a:p>
            <a:pPr marL="342900" indent="-342900" eaLnBrk="0" hangingPunct="0">
              <a:buFontTx/>
              <a:buChar char="•"/>
            </a:pPr>
            <a:r>
              <a:rPr lang="nl-NL" altLang="nl-NL" sz="2800" kern="0" dirty="0">
                <a:solidFill>
                  <a:srgbClr val="000000"/>
                </a:solidFill>
                <a:cs typeface="Arial"/>
              </a:rPr>
              <a:t>vergeten te grieven tegen vergoedingen</a:t>
            </a:r>
          </a:p>
          <a:p>
            <a:pPr marL="342900" indent="-342900" eaLnBrk="0" hangingPunct="0">
              <a:buFontTx/>
              <a:buChar char="•"/>
            </a:pPr>
            <a:r>
              <a:rPr lang="nl-NL" altLang="nl-NL" sz="2800" kern="0" dirty="0">
                <a:solidFill>
                  <a:srgbClr val="000000"/>
                </a:solidFill>
                <a:cs typeface="Arial"/>
              </a:rPr>
              <a:t>op de zitting nog nieuwe grieven/verweren/feiten aanvoeren</a:t>
            </a:r>
            <a:endParaRPr lang="nl-NL" sz="2800" dirty="0"/>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72</a:t>
            </a:fld>
            <a:endParaRPr lang="nl-NL">
              <a:solidFill>
                <a:srgbClr val="A50061"/>
              </a:solidFill>
            </a:endParaRPr>
          </a:p>
        </p:txBody>
      </p:sp>
    </p:spTree>
    <p:extLst>
      <p:ext uri="{BB962C8B-B14F-4D97-AF65-F5344CB8AC3E}">
        <p14:creationId xmlns:p14="http://schemas.microsoft.com/office/powerpoint/2010/main" val="2159400770"/>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71600" y="260648"/>
            <a:ext cx="6936432" cy="669925"/>
          </a:xfrm>
        </p:spPr>
        <p:txBody>
          <a:bodyPr/>
          <a:lstStyle/>
          <a:p>
            <a:r>
              <a:rPr lang="nl-NL" sz="3200" dirty="0"/>
              <a:t>Enkele praktische tips (1)</a:t>
            </a:r>
          </a:p>
        </p:txBody>
      </p:sp>
      <p:sp>
        <p:nvSpPr>
          <p:cNvPr id="4099" name="Rectangle 3"/>
          <p:cNvSpPr>
            <a:spLocks noGrp="1" noChangeArrowheads="1"/>
          </p:cNvSpPr>
          <p:nvPr>
            <p:ph type="body" idx="1"/>
          </p:nvPr>
        </p:nvSpPr>
        <p:spPr>
          <a:xfrm>
            <a:off x="539552" y="1988840"/>
            <a:ext cx="8496944" cy="3251158"/>
          </a:xfrm>
        </p:spPr>
        <p:txBody>
          <a:bodyPr/>
          <a:lstStyle/>
          <a:p>
            <a:pPr marL="342900" indent="-342900" eaLnBrk="0" hangingPunct="0">
              <a:buFontTx/>
              <a:buChar char="•"/>
            </a:pPr>
            <a:r>
              <a:rPr lang="nl-NL" altLang="nl-NL" sz="2800" kern="0" dirty="0">
                <a:solidFill>
                  <a:srgbClr val="000000"/>
                </a:solidFill>
                <a:cs typeface="Arial"/>
              </a:rPr>
              <a:t>kom goed beslagen ten ijs</a:t>
            </a:r>
          </a:p>
          <a:p>
            <a:pPr marL="612900" lvl="1" indent="-342900" eaLnBrk="0" hangingPunct="0">
              <a:buFontTx/>
              <a:buChar char="•"/>
            </a:pPr>
            <a:r>
              <a:rPr lang="nl-NL" altLang="nl-NL" sz="2800" kern="0" dirty="0">
                <a:solidFill>
                  <a:srgbClr val="000000"/>
                </a:solidFill>
                <a:cs typeface="Arial"/>
              </a:rPr>
              <a:t>arbeidsrecht</a:t>
            </a:r>
          </a:p>
          <a:p>
            <a:pPr marL="612900" lvl="1" indent="-342900" eaLnBrk="0" hangingPunct="0">
              <a:buFontTx/>
              <a:buChar char="•"/>
            </a:pPr>
            <a:r>
              <a:rPr lang="nl-NL" altLang="nl-NL" sz="2800" kern="0" dirty="0">
                <a:solidFill>
                  <a:srgbClr val="000000"/>
                </a:solidFill>
                <a:cs typeface="Arial"/>
              </a:rPr>
              <a:t>procesrecht</a:t>
            </a:r>
          </a:p>
          <a:p>
            <a:pPr marL="612900" lvl="1" indent="-342900" eaLnBrk="0" hangingPunct="0">
              <a:buFontTx/>
              <a:buChar char="•"/>
            </a:pPr>
            <a:r>
              <a:rPr lang="nl-NL" altLang="nl-NL" sz="2800" kern="0" dirty="0">
                <a:solidFill>
                  <a:srgbClr val="000000"/>
                </a:solidFill>
                <a:cs typeface="Arial"/>
              </a:rPr>
              <a:t>procesreglement</a:t>
            </a:r>
          </a:p>
          <a:p>
            <a:pPr marL="342900" indent="-342900" eaLnBrk="0" hangingPunct="0">
              <a:buFontTx/>
              <a:buChar char="•"/>
            </a:pPr>
            <a:r>
              <a:rPr lang="nl-NL" altLang="nl-NL" sz="2800" kern="0" dirty="0">
                <a:solidFill>
                  <a:srgbClr val="000000"/>
                </a:solidFill>
                <a:cs typeface="Arial"/>
              </a:rPr>
              <a:t>hoger beroep is aparte tak van sport (laat eventueel iemand meelezen)</a:t>
            </a:r>
          </a:p>
          <a:p>
            <a:pPr marL="342900" indent="-342900" eaLnBrk="0" hangingPunct="0">
              <a:buFontTx/>
              <a:buChar char="•"/>
            </a:pPr>
            <a:r>
              <a:rPr lang="nl-NL" altLang="nl-NL" sz="2800" kern="0" dirty="0">
                <a:solidFill>
                  <a:srgbClr val="000000"/>
                </a:solidFill>
                <a:cs typeface="Arial"/>
              </a:rPr>
              <a:t>sta open voor schikking</a:t>
            </a:r>
          </a:p>
          <a:p>
            <a:pPr marL="342900" indent="-342900" eaLnBrk="0" hangingPunct="0">
              <a:buFontTx/>
              <a:buChar char="•"/>
            </a:pPr>
            <a:r>
              <a:rPr lang="nl-NL" altLang="nl-NL" sz="2800" kern="0" dirty="0">
                <a:solidFill>
                  <a:srgbClr val="000000"/>
                </a:solidFill>
                <a:cs typeface="Arial"/>
              </a:rPr>
              <a:t>‘ik heb geen belangstelling voor voorlopig oordeel want mijn cliënt wil niks betalen’</a:t>
            </a:r>
          </a:p>
          <a:p>
            <a:pPr marL="342900" indent="-342900" eaLnBrk="0" hangingPunct="0">
              <a:buFontTx/>
              <a:buChar char="•"/>
            </a:pPr>
            <a:endParaRPr lang="nl-NL" altLang="nl-NL" sz="2800" kern="0" dirty="0">
              <a:solidFill>
                <a:srgbClr val="000000"/>
              </a:solidFill>
              <a:cs typeface="Arial"/>
            </a:endParaRPr>
          </a:p>
          <a:p>
            <a:pPr marL="342900" indent="-342900" eaLnBrk="0" hangingPunct="0">
              <a:buFontTx/>
              <a:buChar char="•"/>
            </a:pPr>
            <a:endParaRPr lang="nl-NL" altLang="nl-NL" sz="2800" kern="0" dirty="0">
              <a:solidFill>
                <a:srgbClr val="000000"/>
              </a:solidFill>
              <a:cs typeface="Arial"/>
            </a:endParaRPr>
          </a:p>
          <a:p>
            <a:pPr marL="342900" indent="-342900" eaLnBrk="0" hangingPunct="0">
              <a:buFontTx/>
              <a:buChar char="•"/>
            </a:pPr>
            <a:endParaRPr lang="nl-NL" sz="2800" dirty="0"/>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73</a:t>
            </a:fld>
            <a:endParaRPr lang="nl-NL">
              <a:solidFill>
                <a:srgbClr val="A50061"/>
              </a:solidFill>
            </a:endParaRPr>
          </a:p>
        </p:txBody>
      </p:sp>
    </p:spTree>
    <p:extLst>
      <p:ext uri="{BB962C8B-B14F-4D97-AF65-F5344CB8AC3E}">
        <p14:creationId xmlns:p14="http://schemas.microsoft.com/office/powerpoint/2010/main" val="2706916250"/>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71600" y="260648"/>
            <a:ext cx="6936432" cy="669925"/>
          </a:xfrm>
        </p:spPr>
        <p:txBody>
          <a:bodyPr/>
          <a:lstStyle/>
          <a:p>
            <a:r>
              <a:rPr lang="nl-NL" sz="3200" dirty="0"/>
              <a:t>Enkele praktische tips (2)</a:t>
            </a:r>
          </a:p>
        </p:txBody>
      </p:sp>
      <p:sp>
        <p:nvSpPr>
          <p:cNvPr id="4099" name="Rectangle 3"/>
          <p:cNvSpPr>
            <a:spLocks noGrp="1" noChangeArrowheads="1"/>
          </p:cNvSpPr>
          <p:nvPr>
            <p:ph type="body" idx="1"/>
          </p:nvPr>
        </p:nvSpPr>
        <p:spPr>
          <a:xfrm>
            <a:off x="395536" y="1988840"/>
            <a:ext cx="8424936" cy="3251158"/>
          </a:xfrm>
        </p:spPr>
        <p:txBody>
          <a:bodyPr/>
          <a:lstStyle/>
          <a:p>
            <a:pPr marL="342900" indent="-342900" eaLnBrk="0" hangingPunct="0">
              <a:buFontTx/>
              <a:buChar char="•"/>
            </a:pPr>
            <a:r>
              <a:rPr lang="nl-NL" altLang="nl-NL" sz="2800" kern="0" dirty="0">
                <a:solidFill>
                  <a:srgbClr val="000000"/>
                </a:solidFill>
                <a:cs typeface="Arial"/>
              </a:rPr>
              <a:t>niet in herhaling vallen</a:t>
            </a:r>
          </a:p>
          <a:p>
            <a:pPr marL="342900" indent="-342900" eaLnBrk="0" hangingPunct="0">
              <a:buFontTx/>
              <a:buChar char="•"/>
            </a:pPr>
            <a:r>
              <a:rPr lang="nl-NL" altLang="nl-NL" sz="2800" kern="0" dirty="0">
                <a:solidFill>
                  <a:srgbClr val="000000"/>
                </a:solidFill>
                <a:cs typeface="Arial"/>
              </a:rPr>
              <a:t>wie is de rechter? </a:t>
            </a:r>
            <a:r>
              <a:rPr lang="nl-NL" altLang="nl-NL" sz="2800" i="1" kern="0" dirty="0">
                <a:solidFill>
                  <a:srgbClr val="000000"/>
                </a:solidFill>
                <a:cs typeface="Arial"/>
              </a:rPr>
              <a:t>“a </a:t>
            </a:r>
            <a:r>
              <a:rPr lang="nl-NL" altLang="nl-NL" sz="2800" i="1" kern="0" dirty="0" err="1">
                <a:solidFill>
                  <a:srgbClr val="000000"/>
                </a:solidFill>
                <a:cs typeface="Arial"/>
              </a:rPr>
              <a:t>good</a:t>
            </a:r>
            <a:r>
              <a:rPr lang="nl-NL" altLang="nl-NL" sz="2800" i="1" kern="0" dirty="0">
                <a:solidFill>
                  <a:srgbClr val="000000"/>
                </a:solidFill>
                <a:cs typeface="Arial"/>
              </a:rPr>
              <a:t> </a:t>
            </a:r>
            <a:r>
              <a:rPr lang="nl-NL" altLang="nl-NL" sz="2800" i="1" kern="0" dirty="0" err="1">
                <a:solidFill>
                  <a:srgbClr val="000000"/>
                </a:solidFill>
                <a:cs typeface="Arial"/>
              </a:rPr>
              <a:t>lawyer</a:t>
            </a:r>
            <a:r>
              <a:rPr lang="nl-NL" altLang="nl-NL" sz="2800" i="1" kern="0" dirty="0">
                <a:solidFill>
                  <a:srgbClr val="000000"/>
                </a:solidFill>
                <a:cs typeface="Arial"/>
              </a:rPr>
              <a:t>”</a:t>
            </a:r>
            <a:endParaRPr lang="nl-NL" altLang="nl-NL" sz="2800" kern="0" dirty="0">
              <a:solidFill>
                <a:srgbClr val="000000"/>
              </a:solidFill>
              <a:cs typeface="Arial"/>
            </a:endParaRPr>
          </a:p>
          <a:p>
            <a:pPr marL="342900" indent="-342900" eaLnBrk="0" hangingPunct="0">
              <a:buFontTx/>
              <a:buChar char="•"/>
            </a:pPr>
            <a:r>
              <a:rPr lang="nl-NL" altLang="nl-NL" sz="2800" kern="0" dirty="0">
                <a:solidFill>
                  <a:srgbClr val="000000"/>
                </a:solidFill>
                <a:cs typeface="Arial"/>
              </a:rPr>
              <a:t>ga er vanuit dat de raadsheren het dossier kennen</a:t>
            </a:r>
          </a:p>
          <a:p>
            <a:pPr marL="342900" indent="-342900" eaLnBrk="0" hangingPunct="0">
              <a:buFontTx/>
              <a:buChar char="•"/>
            </a:pPr>
            <a:r>
              <a:rPr lang="nl-NL" altLang="nl-NL" sz="2800" kern="0" dirty="0">
                <a:solidFill>
                  <a:srgbClr val="000000"/>
                </a:solidFill>
                <a:cs typeface="Arial"/>
              </a:rPr>
              <a:t>geen citaten uit stukken of wetsartikelen voorlezen</a:t>
            </a:r>
          </a:p>
          <a:p>
            <a:pPr marL="342900" indent="-342900" eaLnBrk="0" hangingPunct="0">
              <a:buFontTx/>
              <a:buChar char="•"/>
            </a:pPr>
            <a:r>
              <a:rPr lang="nl-NL" altLang="nl-NL" sz="2800" kern="0" dirty="0">
                <a:solidFill>
                  <a:srgbClr val="000000"/>
                </a:solidFill>
                <a:cs typeface="Arial"/>
              </a:rPr>
              <a:t>geen overdreven superlatieven gebruiken</a:t>
            </a:r>
          </a:p>
          <a:p>
            <a:pPr marL="342900" indent="-342900" eaLnBrk="0" hangingPunct="0">
              <a:buFontTx/>
              <a:buChar char="•"/>
            </a:pPr>
            <a:r>
              <a:rPr lang="nl-NL" altLang="nl-NL" sz="2800" kern="0" dirty="0">
                <a:solidFill>
                  <a:srgbClr val="000000"/>
                </a:solidFill>
                <a:cs typeface="Arial"/>
              </a:rPr>
              <a:t>geen voorvallen van vele jaren geleden aanvoeren (tenzij patroon)</a:t>
            </a:r>
          </a:p>
          <a:p>
            <a:pPr marL="342900" indent="-342900" eaLnBrk="0" hangingPunct="0">
              <a:buFontTx/>
              <a:buChar char="•"/>
            </a:pPr>
            <a:endParaRPr lang="nl-NL" sz="2800" dirty="0"/>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74</a:t>
            </a:fld>
            <a:endParaRPr lang="nl-NL">
              <a:solidFill>
                <a:srgbClr val="A50061"/>
              </a:solidFill>
            </a:endParaRPr>
          </a:p>
        </p:txBody>
      </p:sp>
    </p:spTree>
    <p:extLst>
      <p:ext uri="{BB962C8B-B14F-4D97-AF65-F5344CB8AC3E}">
        <p14:creationId xmlns:p14="http://schemas.microsoft.com/office/powerpoint/2010/main" val="2917878328"/>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71600" y="260648"/>
            <a:ext cx="6936432" cy="669925"/>
          </a:xfrm>
        </p:spPr>
        <p:txBody>
          <a:bodyPr/>
          <a:lstStyle/>
          <a:p>
            <a:r>
              <a:rPr lang="nl-NL" sz="3200" dirty="0"/>
              <a:t>Enkele praktische tips (3)</a:t>
            </a:r>
          </a:p>
        </p:txBody>
      </p:sp>
      <p:sp>
        <p:nvSpPr>
          <p:cNvPr id="4099" name="Rectangle 3"/>
          <p:cNvSpPr>
            <a:spLocks noGrp="1" noChangeArrowheads="1"/>
          </p:cNvSpPr>
          <p:nvPr>
            <p:ph type="body" idx="1"/>
          </p:nvPr>
        </p:nvSpPr>
        <p:spPr>
          <a:xfrm>
            <a:off x="539552" y="1988840"/>
            <a:ext cx="8496944" cy="3251158"/>
          </a:xfrm>
        </p:spPr>
        <p:txBody>
          <a:bodyPr/>
          <a:lstStyle/>
          <a:p>
            <a:pPr marL="342900" indent="-342900" eaLnBrk="0" hangingPunct="0">
              <a:buFontTx/>
              <a:buChar char="•"/>
            </a:pPr>
            <a:r>
              <a:rPr lang="nl-NL" altLang="nl-NL" sz="2800" kern="0" dirty="0">
                <a:solidFill>
                  <a:srgbClr val="000000"/>
                </a:solidFill>
                <a:cs typeface="Arial"/>
              </a:rPr>
              <a:t>praat tegen de rechter, niet in discussie met wederpartij</a:t>
            </a:r>
          </a:p>
          <a:p>
            <a:pPr marL="342900" indent="-342900" eaLnBrk="0" hangingPunct="0">
              <a:buFontTx/>
              <a:buChar char="•"/>
            </a:pPr>
            <a:r>
              <a:rPr lang="nl-NL" altLang="nl-NL" sz="2800" kern="0" dirty="0">
                <a:solidFill>
                  <a:srgbClr val="000000"/>
                </a:solidFill>
                <a:cs typeface="Arial"/>
              </a:rPr>
              <a:t>niet interrumperen</a:t>
            </a:r>
          </a:p>
          <a:p>
            <a:pPr marL="342900" indent="-342900" eaLnBrk="0" hangingPunct="0">
              <a:buFontTx/>
              <a:buChar char="•"/>
            </a:pPr>
            <a:r>
              <a:rPr lang="nl-NL" altLang="nl-NL" sz="2800" kern="0" dirty="0">
                <a:solidFill>
                  <a:srgbClr val="000000"/>
                </a:solidFill>
                <a:cs typeface="Arial"/>
              </a:rPr>
              <a:t>hard op de inhoud, zacht op de communicatie</a:t>
            </a:r>
          </a:p>
          <a:p>
            <a:pPr marL="342900" indent="-342900" eaLnBrk="0" hangingPunct="0">
              <a:buFontTx/>
              <a:buChar char="•"/>
            </a:pPr>
            <a:r>
              <a:rPr lang="nl-NL" altLang="nl-NL" sz="2800" kern="0" dirty="0">
                <a:solidFill>
                  <a:srgbClr val="000000"/>
                </a:solidFill>
                <a:cs typeface="Arial"/>
              </a:rPr>
              <a:t>niet onnodig ingraven in zaak</a:t>
            </a:r>
          </a:p>
          <a:p>
            <a:pPr marL="342900" indent="-342900" eaLnBrk="0" hangingPunct="0">
              <a:buFontTx/>
              <a:buChar char="•"/>
            </a:pPr>
            <a:r>
              <a:rPr lang="nl-NL" altLang="nl-NL" sz="2800" kern="0" dirty="0">
                <a:solidFill>
                  <a:srgbClr val="000000"/>
                </a:solidFill>
                <a:cs typeface="Arial"/>
              </a:rPr>
              <a:t>niet in de ‘ik vind’ vorm</a:t>
            </a:r>
          </a:p>
          <a:p>
            <a:pPr marL="342900" indent="-342900" eaLnBrk="0" hangingPunct="0">
              <a:buFontTx/>
              <a:buChar char="•"/>
            </a:pPr>
            <a:r>
              <a:rPr lang="nl-NL" altLang="nl-NL" sz="2800" kern="0" dirty="0">
                <a:solidFill>
                  <a:srgbClr val="000000"/>
                </a:solidFill>
                <a:cs typeface="Arial"/>
              </a:rPr>
              <a:t>stel u professioneel en zakelijk op, geen ‘</a:t>
            </a:r>
            <a:r>
              <a:rPr lang="nl-NL" altLang="nl-NL" sz="2800" kern="0" dirty="0" err="1">
                <a:solidFill>
                  <a:srgbClr val="000000"/>
                </a:solidFill>
                <a:cs typeface="Arial"/>
              </a:rPr>
              <a:t>ouwejongens</a:t>
            </a:r>
            <a:r>
              <a:rPr lang="nl-NL" altLang="nl-NL" sz="2800" kern="0" dirty="0">
                <a:solidFill>
                  <a:srgbClr val="000000"/>
                </a:solidFill>
                <a:cs typeface="Arial"/>
              </a:rPr>
              <a:t> krentenbrood’ met de rechter </a:t>
            </a:r>
          </a:p>
          <a:p>
            <a:pPr marL="342900" indent="-342900" eaLnBrk="0" hangingPunct="0">
              <a:buFontTx/>
              <a:buChar char="•"/>
            </a:pPr>
            <a:endParaRPr lang="nl-NL" sz="2800" dirty="0"/>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75</a:t>
            </a:fld>
            <a:endParaRPr lang="nl-NL">
              <a:solidFill>
                <a:srgbClr val="A50061"/>
              </a:solidFill>
            </a:endParaRPr>
          </a:p>
        </p:txBody>
      </p:sp>
    </p:spTree>
    <p:extLst>
      <p:ext uri="{BB962C8B-B14F-4D97-AF65-F5344CB8AC3E}">
        <p14:creationId xmlns:p14="http://schemas.microsoft.com/office/powerpoint/2010/main" val="2245085919"/>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71600" y="260648"/>
            <a:ext cx="6936432" cy="669925"/>
          </a:xfrm>
        </p:spPr>
        <p:txBody>
          <a:bodyPr/>
          <a:lstStyle/>
          <a:p>
            <a:r>
              <a:rPr lang="nl-NL" sz="3200" dirty="0"/>
              <a:t>Enkele praktische tips (4)</a:t>
            </a:r>
          </a:p>
        </p:txBody>
      </p:sp>
      <p:sp>
        <p:nvSpPr>
          <p:cNvPr id="4099" name="Rectangle 3"/>
          <p:cNvSpPr>
            <a:spLocks noGrp="1" noChangeArrowheads="1"/>
          </p:cNvSpPr>
          <p:nvPr>
            <p:ph type="body" idx="1"/>
          </p:nvPr>
        </p:nvSpPr>
        <p:spPr>
          <a:xfrm>
            <a:off x="539552" y="1988840"/>
            <a:ext cx="8496944" cy="3251158"/>
          </a:xfrm>
        </p:spPr>
        <p:txBody>
          <a:bodyPr/>
          <a:lstStyle/>
          <a:p>
            <a:pPr marL="342900" indent="-342900" eaLnBrk="0" hangingPunct="0">
              <a:buFontTx/>
              <a:buChar char="•"/>
            </a:pPr>
            <a:r>
              <a:rPr lang="nl-NL" altLang="nl-NL" sz="2800" kern="0" dirty="0">
                <a:solidFill>
                  <a:srgbClr val="000000"/>
                </a:solidFill>
                <a:cs typeface="Arial"/>
              </a:rPr>
              <a:t>niet: pleidooi op monotone toon voordragen</a:t>
            </a:r>
          </a:p>
          <a:p>
            <a:pPr marL="342900" indent="-342900" eaLnBrk="0" hangingPunct="0">
              <a:buFontTx/>
              <a:buChar char="•"/>
            </a:pPr>
            <a:endParaRPr lang="nl-NL" altLang="nl-NL" sz="2800" kern="0" dirty="0">
              <a:solidFill>
                <a:srgbClr val="000000"/>
              </a:solidFill>
              <a:cs typeface="Arial"/>
            </a:endParaRPr>
          </a:p>
          <a:p>
            <a:pPr marL="342900" indent="-342900" eaLnBrk="0" hangingPunct="0">
              <a:buFontTx/>
              <a:buChar char="•"/>
            </a:pPr>
            <a:r>
              <a:rPr lang="nl-NL" altLang="nl-NL" sz="2800" kern="0" dirty="0">
                <a:solidFill>
                  <a:srgbClr val="000000"/>
                </a:solidFill>
                <a:cs typeface="Arial"/>
              </a:rPr>
              <a:t>wel: 2 gele post-</a:t>
            </a:r>
            <a:r>
              <a:rPr lang="nl-NL" altLang="nl-NL" sz="2800" kern="0" dirty="0" err="1">
                <a:solidFill>
                  <a:srgbClr val="000000"/>
                </a:solidFill>
                <a:cs typeface="Arial"/>
              </a:rPr>
              <a:t>it</a:t>
            </a:r>
            <a:r>
              <a:rPr lang="nl-NL" altLang="nl-NL" sz="2800" kern="0" dirty="0">
                <a:solidFill>
                  <a:srgbClr val="000000"/>
                </a:solidFill>
                <a:cs typeface="Arial"/>
              </a:rPr>
              <a:t> memo’s</a:t>
            </a:r>
          </a:p>
          <a:p>
            <a:pPr marL="342900" indent="-342900" eaLnBrk="0" hangingPunct="0">
              <a:buFontTx/>
              <a:buChar char="•"/>
            </a:pPr>
            <a:endParaRPr lang="nl-NL" altLang="nl-NL" sz="2800" kern="0" dirty="0">
              <a:solidFill>
                <a:srgbClr val="000000"/>
              </a:solidFill>
              <a:cs typeface="Arial"/>
            </a:endParaRPr>
          </a:p>
          <a:p>
            <a:pPr marL="342900" indent="-342900" eaLnBrk="0" hangingPunct="0">
              <a:buFontTx/>
              <a:buChar char="•"/>
            </a:pPr>
            <a:r>
              <a:rPr lang="nl-NL" altLang="nl-NL" sz="2800" kern="0" dirty="0">
                <a:solidFill>
                  <a:srgbClr val="000000"/>
                </a:solidFill>
                <a:cs typeface="Arial"/>
              </a:rPr>
              <a:t>Tip van de griffier</a:t>
            </a:r>
          </a:p>
          <a:p>
            <a:pPr marL="342900" indent="-342900" eaLnBrk="0" hangingPunct="0">
              <a:buFontTx/>
              <a:buChar char="•"/>
            </a:pPr>
            <a:endParaRPr lang="nl-NL" sz="2800" dirty="0"/>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76</a:t>
            </a:fld>
            <a:endParaRPr lang="nl-NL">
              <a:solidFill>
                <a:srgbClr val="A50061"/>
              </a:solidFill>
            </a:endParaRPr>
          </a:p>
        </p:txBody>
      </p:sp>
    </p:spTree>
    <p:extLst>
      <p:ext uri="{BB962C8B-B14F-4D97-AF65-F5344CB8AC3E}">
        <p14:creationId xmlns:p14="http://schemas.microsoft.com/office/powerpoint/2010/main" val="235439319"/>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71600" y="260648"/>
            <a:ext cx="6936432" cy="669925"/>
          </a:xfrm>
        </p:spPr>
        <p:txBody>
          <a:bodyPr/>
          <a:lstStyle/>
          <a:p>
            <a:r>
              <a:rPr lang="nl-NL" sz="3200" dirty="0"/>
              <a:t>Enkele praktische tips (5)</a:t>
            </a:r>
          </a:p>
        </p:txBody>
      </p:sp>
      <p:sp>
        <p:nvSpPr>
          <p:cNvPr id="4099" name="Rectangle 3"/>
          <p:cNvSpPr>
            <a:spLocks noGrp="1" noChangeArrowheads="1"/>
          </p:cNvSpPr>
          <p:nvPr>
            <p:ph type="body" idx="1"/>
          </p:nvPr>
        </p:nvSpPr>
        <p:spPr>
          <a:xfrm>
            <a:off x="539552" y="1988840"/>
            <a:ext cx="8496944" cy="3251158"/>
          </a:xfrm>
        </p:spPr>
        <p:txBody>
          <a:bodyPr/>
          <a:lstStyle/>
          <a:p>
            <a:pPr marL="342900" indent="-342900" eaLnBrk="0" hangingPunct="0">
              <a:buFontTx/>
              <a:buChar char="•"/>
            </a:pPr>
            <a:r>
              <a:rPr lang="nl-NL" altLang="nl-NL" sz="2800" kern="0" dirty="0">
                <a:solidFill>
                  <a:srgbClr val="000000"/>
                </a:solidFill>
                <a:cs typeface="Arial"/>
              </a:rPr>
              <a:t>vraag zo nodig voorlopig oordeel</a:t>
            </a:r>
          </a:p>
          <a:p>
            <a:pPr marL="342900" indent="-342900" eaLnBrk="0" hangingPunct="0">
              <a:buFontTx/>
              <a:buChar char="•"/>
            </a:pPr>
            <a:r>
              <a:rPr lang="nl-NL" altLang="nl-NL" sz="2800" kern="0" dirty="0">
                <a:solidFill>
                  <a:srgbClr val="000000"/>
                </a:solidFill>
                <a:cs typeface="Arial"/>
              </a:rPr>
              <a:t>wie neemt initiatief na schorsing?</a:t>
            </a:r>
          </a:p>
          <a:p>
            <a:pPr marL="342900" indent="-342900" eaLnBrk="0" hangingPunct="0">
              <a:buFontTx/>
              <a:buChar char="•"/>
            </a:pPr>
            <a:r>
              <a:rPr lang="nl-NL" altLang="nl-NL" sz="2800" kern="0" dirty="0">
                <a:solidFill>
                  <a:srgbClr val="000000"/>
                </a:solidFill>
                <a:cs typeface="Arial"/>
              </a:rPr>
              <a:t>neem uw cliënt mee naar de zitting</a:t>
            </a:r>
          </a:p>
          <a:p>
            <a:pPr marL="342900" indent="-342900" eaLnBrk="0" hangingPunct="0">
              <a:buFontTx/>
              <a:buChar char="•"/>
            </a:pPr>
            <a:r>
              <a:rPr lang="nl-NL" altLang="nl-NL" sz="2800" kern="0" dirty="0">
                <a:solidFill>
                  <a:srgbClr val="000000"/>
                </a:solidFill>
                <a:cs typeface="Arial"/>
              </a:rPr>
              <a:t>verweerschrift zo tijdig mogelijk indienen</a:t>
            </a:r>
          </a:p>
          <a:p>
            <a:pPr marL="342900" indent="-342900" eaLnBrk="0" hangingPunct="0">
              <a:buFontTx/>
              <a:buChar char="•"/>
            </a:pPr>
            <a:r>
              <a:rPr lang="nl-NL" altLang="nl-NL" sz="2800" kern="0" dirty="0">
                <a:solidFill>
                  <a:srgbClr val="000000"/>
                </a:solidFill>
                <a:cs typeface="Arial"/>
              </a:rPr>
              <a:t>actuele lijst producties/aan slot processtuk overzicht producties</a:t>
            </a:r>
          </a:p>
          <a:p>
            <a:pPr marL="342900" indent="-342900" eaLnBrk="0" hangingPunct="0">
              <a:buFontTx/>
              <a:buChar char="•"/>
            </a:pPr>
            <a:r>
              <a:rPr lang="nl-NL" altLang="nl-NL" sz="2800" kern="0" dirty="0">
                <a:solidFill>
                  <a:srgbClr val="000000"/>
                </a:solidFill>
                <a:cs typeface="Arial"/>
              </a:rPr>
              <a:t>bij kort geding eventueel conclusie van antwoord</a:t>
            </a:r>
          </a:p>
          <a:p>
            <a:pPr marL="342900" indent="-342900" eaLnBrk="0" hangingPunct="0">
              <a:buFontTx/>
              <a:buChar char="•"/>
            </a:pPr>
            <a:r>
              <a:rPr lang="nl-NL" altLang="nl-NL" sz="2800" kern="0" dirty="0">
                <a:solidFill>
                  <a:srgbClr val="000000"/>
                </a:solidFill>
                <a:cs typeface="Arial"/>
              </a:rPr>
              <a:t>aanvullende producties tijdig nazenden</a:t>
            </a:r>
          </a:p>
          <a:p>
            <a:pPr marL="342900" indent="-342900" eaLnBrk="0" hangingPunct="0">
              <a:buFontTx/>
              <a:buChar char="•"/>
            </a:pPr>
            <a:endParaRPr lang="nl-NL" altLang="nl-NL" sz="2800" kern="0" dirty="0">
              <a:solidFill>
                <a:srgbClr val="000000"/>
              </a:solidFill>
              <a:cs typeface="Arial"/>
            </a:endParaRPr>
          </a:p>
          <a:p>
            <a:pPr marL="342900" indent="-342900" eaLnBrk="0" hangingPunct="0">
              <a:buFontTx/>
              <a:buChar char="•"/>
            </a:pPr>
            <a:endParaRPr lang="nl-NL" sz="2800" dirty="0"/>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77</a:t>
            </a:fld>
            <a:endParaRPr lang="nl-NL">
              <a:solidFill>
                <a:srgbClr val="A50061"/>
              </a:solidFill>
            </a:endParaRPr>
          </a:p>
        </p:txBody>
      </p:sp>
    </p:spTree>
    <p:extLst>
      <p:ext uri="{BB962C8B-B14F-4D97-AF65-F5344CB8AC3E}">
        <p14:creationId xmlns:p14="http://schemas.microsoft.com/office/powerpoint/2010/main" val="1181291187"/>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1680" y="332656"/>
            <a:ext cx="4572000" cy="439731"/>
          </a:xfrm>
        </p:spPr>
        <p:txBody>
          <a:bodyPr/>
          <a:lstStyle/>
          <a:p>
            <a:r>
              <a:rPr lang="nl-NL" sz="3200" dirty="0"/>
              <a:t>Meer weten?</a:t>
            </a:r>
          </a:p>
        </p:txBody>
      </p:sp>
      <p:sp>
        <p:nvSpPr>
          <p:cNvPr id="3" name="Tijdelijke aanduiding voor inhoud 2"/>
          <p:cNvSpPr>
            <a:spLocks noGrp="1"/>
          </p:cNvSpPr>
          <p:nvPr>
            <p:ph idx="1"/>
          </p:nvPr>
        </p:nvSpPr>
        <p:spPr>
          <a:xfrm>
            <a:off x="323528" y="1772816"/>
            <a:ext cx="8237860" cy="2445023"/>
          </a:xfrm>
        </p:spPr>
        <p:txBody>
          <a:bodyPr/>
          <a:lstStyle/>
          <a:p>
            <a:pPr marL="457200" lvl="0" indent="-457200">
              <a:lnSpc>
                <a:spcPct val="80000"/>
              </a:lnSpc>
            </a:pPr>
            <a:r>
              <a:rPr lang="nl-NL" sz="2800" dirty="0">
                <a:solidFill>
                  <a:srgbClr val="000000"/>
                </a:solidFill>
              </a:rPr>
              <a:t>N.T. </a:t>
            </a:r>
            <a:r>
              <a:rPr lang="nl-NL" sz="2800" dirty="0" err="1">
                <a:solidFill>
                  <a:srgbClr val="000000"/>
                </a:solidFill>
              </a:rPr>
              <a:t>Dempsey</a:t>
            </a:r>
            <a:r>
              <a:rPr lang="nl-NL" sz="2800" dirty="0">
                <a:solidFill>
                  <a:srgbClr val="000000"/>
                </a:solidFill>
              </a:rPr>
              <a:t>: praktische pointers voor procederen in arbeidszaken, Arbeidsrecht 2020/10 en 2020/31</a:t>
            </a:r>
          </a:p>
          <a:p>
            <a:pPr marL="457200" lvl="0" indent="-457200">
              <a:lnSpc>
                <a:spcPct val="80000"/>
              </a:lnSpc>
            </a:pPr>
            <a:r>
              <a:rPr lang="nl-NL" sz="2800" dirty="0">
                <a:solidFill>
                  <a:srgbClr val="000000"/>
                </a:solidFill>
              </a:rPr>
              <a:t>F. </a:t>
            </a:r>
            <a:r>
              <a:rPr lang="nl-NL" sz="2800" dirty="0" err="1">
                <a:solidFill>
                  <a:srgbClr val="000000"/>
                </a:solidFill>
              </a:rPr>
              <a:t>Bakels</a:t>
            </a:r>
            <a:r>
              <a:rPr lang="nl-NL" sz="2800" dirty="0">
                <a:solidFill>
                  <a:srgbClr val="000000"/>
                </a:solidFill>
              </a:rPr>
              <a:t>: Tips &amp; Tricks van een rechter in ruste, Advocatenblad 2020/8.12, 2020/9.21 en 2020/10.23</a:t>
            </a:r>
          </a:p>
          <a:p>
            <a:pPr marL="457200" lvl="0" indent="-457200">
              <a:lnSpc>
                <a:spcPct val="80000"/>
              </a:lnSpc>
            </a:pPr>
            <a:r>
              <a:rPr lang="nl-NL" sz="2800" dirty="0">
                <a:solidFill>
                  <a:srgbClr val="000000"/>
                </a:solidFill>
              </a:rPr>
              <a:t>C.J. Frikkee &amp; M.E. Smorenburg: Toetsing in hoger beroep ex </a:t>
            </a:r>
            <a:r>
              <a:rPr lang="nl-NL" sz="2800" dirty="0" err="1">
                <a:solidFill>
                  <a:srgbClr val="000000"/>
                </a:solidFill>
              </a:rPr>
              <a:t>tunc</a:t>
            </a:r>
            <a:r>
              <a:rPr lang="nl-NL" sz="2800" dirty="0">
                <a:solidFill>
                  <a:srgbClr val="000000"/>
                </a:solidFill>
              </a:rPr>
              <a:t> of ex </a:t>
            </a:r>
            <a:r>
              <a:rPr lang="nl-NL" sz="2800" dirty="0" err="1">
                <a:solidFill>
                  <a:srgbClr val="000000"/>
                </a:solidFill>
              </a:rPr>
              <a:t>nunc</a:t>
            </a:r>
            <a:r>
              <a:rPr lang="nl-NL" sz="2800" dirty="0">
                <a:solidFill>
                  <a:srgbClr val="000000"/>
                </a:solidFill>
              </a:rPr>
              <a:t>: de Hoge Raad geeft duidelijkheid, Arbeidsrecht 2020/26</a:t>
            </a:r>
          </a:p>
          <a:p>
            <a:pPr marL="457200" lvl="0" indent="-457200">
              <a:lnSpc>
                <a:spcPct val="80000"/>
              </a:lnSpc>
            </a:pPr>
            <a:r>
              <a:rPr lang="nl-NL" sz="2800" dirty="0">
                <a:solidFill>
                  <a:srgbClr val="000000"/>
                </a:solidFill>
              </a:rPr>
              <a:t>SDU verdiepingscursus Arbeidsprocesrecht, </a:t>
            </a:r>
            <a:r>
              <a:rPr lang="nl-NL" sz="2800">
                <a:solidFill>
                  <a:srgbClr val="000000"/>
                </a:solidFill>
              </a:rPr>
              <a:t>Wim Wetzels, </a:t>
            </a:r>
            <a:r>
              <a:rPr lang="nl-NL" sz="2800" dirty="0">
                <a:solidFill>
                  <a:srgbClr val="000000"/>
                </a:solidFill>
              </a:rPr>
              <a:t>procederen in eerste aanleg en </a:t>
            </a:r>
            <a:r>
              <a:rPr lang="nl-NL" sz="2800">
                <a:solidFill>
                  <a:srgbClr val="000000"/>
                </a:solidFill>
              </a:rPr>
              <a:t>Karin Frikkee, </a:t>
            </a:r>
            <a:r>
              <a:rPr lang="nl-NL" sz="2800" dirty="0">
                <a:solidFill>
                  <a:srgbClr val="000000"/>
                </a:solidFill>
              </a:rPr>
              <a:t>hoger beroep, 31 mei en 1 december 2022</a:t>
            </a:r>
          </a:p>
          <a:p>
            <a:pPr marL="457200" lvl="0" indent="-457200">
              <a:lnSpc>
                <a:spcPct val="80000"/>
              </a:lnSpc>
            </a:pPr>
            <a:endParaRPr lang="nl-NL" sz="3200" dirty="0">
              <a:solidFill>
                <a:srgbClr val="000000"/>
              </a:solidFill>
            </a:endParaRPr>
          </a:p>
        </p:txBody>
      </p:sp>
      <p:sp>
        <p:nvSpPr>
          <p:cNvPr id="4" name="Tijdelijke aanduiding voor dianumm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78</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3461414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47664" y="1916832"/>
            <a:ext cx="6096000" cy="669925"/>
          </a:xfrm>
        </p:spPr>
        <p:txBody>
          <a:bodyPr/>
          <a:lstStyle/>
          <a:p>
            <a:r>
              <a:rPr lang="nl-NL" sz="2800" dirty="0">
                <a:solidFill>
                  <a:schemeClr val="folHlink"/>
                </a:solidFill>
              </a:rPr>
              <a:t>Vragen??</a:t>
            </a:r>
            <a:endParaRPr lang="nl-NL" sz="2800" dirty="0"/>
          </a:p>
        </p:txBody>
      </p:sp>
      <p:pic>
        <p:nvPicPr>
          <p:cNvPr id="7" name="Tijdelijke aanduiding voor inhoud 5" descr="vraagteken.jpg"/>
          <p:cNvPicPr>
            <a:picLocks noGrp="1" noChangeAspect="1"/>
          </p:cNvPicPr>
          <p:nvPr>
            <p:ph idx="1"/>
          </p:nvPr>
        </p:nvPicPr>
        <p:blipFill rotWithShape="1">
          <a:blip r:embed="rId3" cstate="print"/>
          <a:srcRect l="-119159" t="-3172" r="-62088" b="-6628"/>
          <a:stretch/>
        </p:blipFill>
        <p:spPr bwMode="auto">
          <a:xfrm>
            <a:off x="468313" y="2492375"/>
            <a:ext cx="8459787" cy="3548063"/>
          </a:xfrm>
          <a:prstGeom prst="rect">
            <a:avLst/>
          </a:prstGeom>
          <a:noFill/>
          <a:ln w="9525">
            <a:noFill/>
            <a:miter lim="800000"/>
            <a:headEnd/>
            <a:tailEnd/>
          </a:ln>
        </p:spPr>
      </p:pic>
      <p:sp>
        <p:nvSpPr>
          <p:cNvPr id="5" name="Tekstvak 4"/>
          <p:cNvSpPr txBox="1"/>
          <p:nvPr/>
        </p:nvSpPr>
        <p:spPr>
          <a:xfrm>
            <a:off x="251520" y="476672"/>
            <a:ext cx="864096" cy="504056"/>
          </a:xfrm>
          <a:prstGeom prst="rect">
            <a:avLst/>
          </a:prstGeom>
          <a:solidFill>
            <a:schemeClr val="bg1"/>
          </a:solidFill>
        </p:spPr>
        <p:txBody>
          <a:bodyPr wrap="square" rtlCol="0">
            <a:spAutoFit/>
          </a:bodyPr>
          <a:lstStyle/>
          <a:p>
            <a:endParaRPr lang="nl-NL" dirty="0"/>
          </a:p>
        </p:txBody>
      </p:sp>
      <p:sp>
        <p:nvSpPr>
          <p:cNvPr id="3" name="Tijdelijke aanduiding voor dianummer 2"/>
          <p:cNvSpPr>
            <a:spLocks noGrp="1"/>
          </p:cNvSpPr>
          <p:nvPr>
            <p:ph type="sldNum" sz="quarter" idx="12"/>
          </p:nvPr>
        </p:nvSpPr>
        <p:spPr/>
        <p:txBody>
          <a:bodyPr/>
          <a:lstStyle/>
          <a:p>
            <a:fld id="{204CA5A0-4B1D-4A14-8811-788AE825D559}" type="slidenum">
              <a:rPr lang="nl-NL" smtClean="0"/>
              <a:pPr/>
              <a:t>79</a:t>
            </a:fld>
            <a:endParaRPr lang="nl-NL"/>
          </a:p>
        </p:txBody>
      </p:sp>
    </p:spTree>
    <p:extLst>
      <p:ext uri="{BB962C8B-B14F-4D97-AF65-F5344CB8AC3E}">
        <p14:creationId xmlns:p14="http://schemas.microsoft.com/office/powerpoint/2010/main" val="1045156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35696" y="205461"/>
            <a:ext cx="6096000" cy="669925"/>
          </a:xfrm>
        </p:spPr>
        <p:txBody>
          <a:bodyPr/>
          <a:lstStyle/>
          <a:p>
            <a:r>
              <a:rPr lang="nl-NL" sz="3600" dirty="0"/>
              <a:t>Tegenverzoek</a:t>
            </a:r>
          </a:p>
        </p:txBody>
      </p:sp>
      <p:sp>
        <p:nvSpPr>
          <p:cNvPr id="3" name="Tijdelijke aanduiding voor inhoud 2"/>
          <p:cNvSpPr>
            <a:spLocks noGrp="1"/>
          </p:cNvSpPr>
          <p:nvPr>
            <p:ph idx="1"/>
          </p:nvPr>
        </p:nvSpPr>
        <p:spPr>
          <a:xfrm>
            <a:off x="531617" y="1916832"/>
            <a:ext cx="7848872" cy="3548063"/>
          </a:xfrm>
        </p:spPr>
        <p:txBody>
          <a:bodyPr/>
          <a:lstStyle/>
          <a:p>
            <a:r>
              <a:rPr lang="nl-NL" sz="2800" dirty="0"/>
              <a:t>het is niet mogelijk om voor het eerst in hoger beroep een tegenverzoek te doen (art. 362 Rv)</a:t>
            </a:r>
          </a:p>
          <a:p>
            <a:endParaRPr lang="nl-NL" sz="2800" dirty="0"/>
          </a:p>
          <a:p>
            <a:r>
              <a:rPr lang="nl-NL" sz="2800" dirty="0"/>
              <a:t>wel kan in hoger beroep het verzoek/de eis worden gewijzigd en ook vermeerderd, maar alleen als in eerste aanleg ook tegenverzoek is gedaan</a:t>
            </a:r>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8</a:t>
            </a:fld>
            <a:endParaRPr lang="nl-NL">
              <a:solidFill>
                <a:srgbClr val="A50061"/>
              </a:solidFill>
            </a:endParaRPr>
          </a:p>
        </p:txBody>
      </p:sp>
    </p:spTree>
    <p:extLst>
      <p:ext uri="{BB962C8B-B14F-4D97-AF65-F5344CB8AC3E}">
        <p14:creationId xmlns:p14="http://schemas.microsoft.com/office/powerpoint/2010/main" val="2000385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35696" y="205461"/>
            <a:ext cx="6096000" cy="669925"/>
          </a:xfrm>
        </p:spPr>
        <p:txBody>
          <a:bodyPr/>
          <a:lstStyle/>
          <a:p>
            <a:r>
              <a:rPr lang="nl-NL" sz="3600" dirty="0"/>
              <a:t>Tegenverzoek</a:t>
            </a:r>
          </a:p>
        </p:txBody>
      </p:sp>
      <p:sp>
        <p:nvSpPr>
          <p:cNvPr id="3" name="Tijdelijke aanduiding voor inhoud 2"/>
          <p:cNvSpPr>
            <a:spLocks noGrp="1"/>
          </p:cNvSpPr>
          <p:nvPr>
            <p:ph idx="1"/>
          </p:nvPr>
        </p:nvSpPr>
        <p:spPr>
          <a:xfrm>
            <a:off x="467544" y="1700808"/>
            <a:ext cx="7848872" cy="3548063"/>
          </a:xfrm>
        </p:spPr>
        <p:txBody>
          <a:bodyPr/>
          <a:lstStyle/>
          <a:p>
            <a:r>
              <a:rPr lang="nl-NL" sz="2800" dirty="0"/>
              <a:t>Tip 1: als verweerder in ontbindingsprocedure kan het raadzaam om in eerste aanleg dus tegenverzoek in te stellen, bijv. subsidiair toekenning TV indien primaire verweer – afwijzing ontbinding – wordt afgewezen</a:t>
            </a:r>
          </a:p>
          <a:p>
            <a:endParaRPr lang="nl-NL" sz="2800" dirty="0"/>
          </a:p>
          <a:p>
            <a:r>
              <a:rPr lang="nl-NL" sz="2800" dirty="0"/>
              <a:t>Tip 2: vordering terugbetaling/</a:t>
            </a:r>
            <a:r>
              <a:rPr lang="nl-NL" sz="2800" dirty="0" err="1"/>
              <a:t>ongedaanmaking</a:t>
            </a:r>
            <a:r>
              <a:rPr lang="nl-NL" sz="2800" dirty="0"/>
              <a:t> van hetgeen uit hoofde van uitspraak 1</a:t>
            </a:r>
            <a:r>
              <a:rPr lang="nl-NL" sz="2800" baseline="30000" dirty="0"/>
              <a:t>e</a:t>
            </a:r>
            <a:r>
              <a:rPr lang="nl-NL" sz="2800" dirty="0"/>
              <a:t> aanleg is betaald/</a:t>
            </a:r>
            <a:r>
              <a:rPr lang="nl-NL" sz="2800" dirty="0" err="1"/>
              <a:t>gepresteeerd</a:t>
            </a:r>
            <a:r>
              <a:rPr lang="nl-NL" sz="2800" dirty="0"/>
              <a:t>, dat mag wel, HR 9-9-2005, </a:t>
            </a:r>
            <a:r>
              <a:rPr lang="nl-NL" sz="2000" dirty="0"/>
              <a:t>HR:2005:AT4039</a:t>
            </a:r>
          </a:p>
        </p:txBody>
      </p:sp>
      <p:sp>
        <p:nvSpPr>
          <p:cNvPr id="4" name="Tijdelijke aanduiding voor datum 3"/>
          <p:cNvSpPr>
            <a:spLocks noGrp="1"/>
          </p:cNvSpPr>
          <p:nvPr>
            <p:ph type="dt" sz="half" idx="10"/>
          </p:nvPr>
        </p:nvSpPr>
        <p:spPr/>
        <p:txBody>
          <a:bodyPr/>
          <a:lstStyle/>
          <a:p>
            <a:endParaRPr lang="nl-NL" dirty="0">
              <a:solidFill>
                <a:srgbClr val="CCCCCC"/>
              </a:solidFill>
            </a:endParaRPr>
          </a:p>
        </p:txBody>
      </p:sp>
      <p:sp>
        <p:nvSpPr>
          <p:cNvPr id="5" name="Tijdelijke aanduiding voor voettekst 4"/>
          <p:cNvSpPr>
            <a:spLocks noGrp="1"/>
          </p:cNvSpPr>
          <p:nvPr>
            <p:ph type="ftr" sz="quarter" idx="11"/>
          </p:nvPr>
        </p:nvSpPr>
        <p:spPr/>
        <p:txBody>
          <a:bodyPr/>
          <a:lstStyle/>
          <a:p>
            <a:endParaRPr lang="nl-NL" dirty="0">
              <a:solidFill>
                <a:srgbClr val="9C6186"/>
              </a:solidFill>
            </a:endParaRPr>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solidFill>
                  <a:srgbClr val="A50061"/>
                </a:solidFill>
              </a:rPr>
              <a:pPr/>
              <a:t>9</a:t>
            </a:fld>
            <a:endParaRPr lang="nl-NL">
              <a:solidFill>
                <a:srgbClr val="A50061"/>
              </a:solidFill>
            </a:endParaRPr>
          </a:p>
        </p:txBody>
      </p:sp>
    </p:spTree>
    <p:extLst>
      <p:ext uri="{BB962C8B-B14F-4D97-AF65-F5344CB8AC3E}">
        <p14:creationId xmlns:p14="http://schemas.microsoft.com/office/powerpoint/2010/main" val="31706079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VSYSTEMID" val="{1AB53534-61E9-4B94-8B2B-487D995ECC50}"/>
  <p:tag name="PVLCID" val="1043"/>
  <p:tag name="PVDATE" val="21 &lt;Month10&gt; 2013"/>
  <p:tag name="PVINSERTDATE" val="No"/>
  <p:tag name="PVINSERTSLIDENUMBER" val="Yes"/>
  <p:tag name="PVLOGOID" val="0"/>
  <p:tag name="PVLOGOVERSION" val="1"/>
  <p:tag name="PVTITLEOTHERPAGES" val="Ontslag op staande voet"/>
  <p:tag name="PVTEMPLATE" val="Plato"/>
  <p:tag name="PVTEMPLATEVERSION" val="2"/>
</p:tagLst>
</file>

<file path=ppt/theme/theme1.xml><?xml version="1.0" encoding="utf-8"?>
<a:theme xmlns:a="http://schemas.openxmlformats.org/drawingml/2006/main" name="UWV 2013 ketenregeling">
  <a:themeElements>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WV 2013.ketenregeling.potx" id="{7FC15464-A5F6-4310-ACCC-02C83672C170}" vid="{8FA7477A-63E7-4797-8D7F-75E236DFEE3A}"/>
    </a:ext>
  </a:extLst>
</a:theme>
</file>

<file path=ppt/theme/theme2.xml><?xml version="1.0" encoding="utf-8"?>
<a:theme xmlns:a="http://schemas.openxmlformats.org/drawingml/2006/main" name="1_UWV 2013 ketenregeling">
  <a:themeElements>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WV 2013.ketenregeling.potx" id="{7FC15464-A5F6-4310-ACCC-02C83672C170}" vid="{8FA7477A-63E7-4797-8D7F-75E236DFEE3A}"/>
    </a:ext>
  </a:extLst>
</a:theme>
</file>

<file path=ppt/theme/theme3.xml><?xml version="1.0" encoding="utf-8"?>
<a:theme xmlns:a="http://schemas.openxmlformats.org/drawingml/2006/main" name="Plato">
  <a:themeElements>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to.potx" id="{6C146796-4991-4798-97BD-3B32C6952F37}" vid="{1CB34CED-D2D7-48CB-9928-0F686C70BD83}"/>
    </a:ext>
  </a:extLst>
</a:theme>
</file>

<file path=ppt/theme/theme4.xml><?xml version="1.0" encoding="utf-8"?>
<a:theme xmlns:a="http://schemas.openxmlformats.org/drawingml/2006/main" name="Confucius">
  <a:themeElements>
    <a:clrScheme name="Standaardontwerp 1">
      <a:dk1>
        <a:srgbClr val="000000"/>
      </a:dk1>
      <a:lt1>
        <a:srgbClr val="FFFFFF"/>
      </a:lt1>
      <a:dk2>
        <a:srgbClr val="1F175C"/>
      </a:dk2>
      <a:lt2>
        <a:srgbClr val="7F7F7F"/>
      </a:lt2>
      <a:accent1>
        <a:srgbClr val="A50061"/>
      </a:accent1>
      <a:accent2>
        <a:srgbClr val="680F48"/>
      </a:accent2>
      <a:accent3>
        <a:srgbClr val="FFFFFF"/>
      </a:accent3>
      <a:accent4>
        <a:srgbClr val="000000"/>
      </a:accent4>
      <a:accent5>
        <a:srgbClr val="CFAAB7"/>
      </a:accent5>
      <a:accent6>
        <a:srgbClr val="5E0C40"/>
      </a:accent6>
      <a:hlink>
        <a:srgbClr val="C1C1C1"/>
      </a:hlink>
      <a:folHlink>
        <a:srgbClr val="B4CAD2"/>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1F175C"/>
        </a:dk2>
        <a:lt2>
          <a:srgbClr val="7F7F7F"/>
        </a:lt2>
        <a:accent1>
          <a:srgbClr val="A50061"/>
        </a:accent1>
        <a:accent2>
          <a:srgbClr val="680F48"/>
        </a:accent2>
        <a:accent3>
          <a:srgbClr val="FFFFFF"/>
        </a:accent3>
        <a:accent4>
          <a:srgbClr val="000000"/>
        </a:accent4>
        <a:accent5>
          <a:srgbClr val="CFAAB7"/>
        </a:accent5>
        <a:accent6>
          <a:srgbClr val="5E0C40"/>
        </a:accent6>
        <a:hlink>
          <a:srgbClr val="C1C1C1"/>
        </a:hlink>
        <a:folHlink>
          <a:srgbClr val="B4CAD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onfucius.potx" id="{859058D6-4C3B-453B-83E7-AB077857FAB9}" vid="{C7CAA117-4089-4885-A0DF-665A8E4FBBD4}"/>
    </a:ext>
  </a:extLst>
</a:theme>
</file>

<file path=ppt/theme/theme5.xml><?xml version="1.0" encoding="utf-8"?>
<a:theme xmlns:a="http://schemas.openxmlformats.org/drawingml/2006/main" name="1_Confucius">
  <a:themeElements>
    <a:clrScheme name="Standaardontwerp 1">
      <a:dk1>
        <a:srgbClr val="000000"/>
      </a:dk1>
      <a:lt1>
        <a:srgbClr val="FFFFFF"/>
      </a:lt1>
      <a:dk2>
        <a:srgbClr val="1F175C"/>
      </a:dk2>
      <a:lt2>
        <a:srgbClr val="7F7F7F"/>
      </a:lt2>
      <a:accent1>
        <a:srgbClr val="A50061"/>
      </a:accent1>
      <a:accent2>
        <a:srgbClr val="680F48"/>
      </a:accent2>
      <a:accent3>
        <a:srgbClr val="FFFFFF"/>
      </a:accent3>
      <a:accent4>
        <a:srgbClr val="000000"/>
      </a:accent4>
      <a:accent5>
        <a:srgbClr val="CFAAB7"/>
      </a:accent5>
      <a:accent6>
        <a:srgbClr val="5E0C40"/>
      </a:accent6>
      <a:hlink>
        <a:srgbClr val="C1C1C1"/>
      </a:hlink>
      <a:folHlink>
        <a:srgbClr val="B4CAD2"/>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1F175C"/>
        </a:dk2>
        <a:lt2>
          <a:srgbClr val="7F7F7F"/>
        </a:lt2>
        <a:accent1>
          <a:srgbClr val="A50061"/>
        </a:accent1>
        <a:accent2>
          <a:srgbClr val="680F48"/>
        </a:accent2>
        <a:accent3>
          <a:srgbClr val="FFFFFF"/>
        </a:accent3>
        <a:accent4>
          <a:srgbClr val="000000"/>
        </a:accent4>
        <a:accent5>
          <a:srgbClr val="CFAAB7"/>
        </a:accent5>
        <a:accent6>
          <a:srgbClr val="5E0C40"/>
        </a:accent6>
        <a:hlink>
          <a:srgbClr val="C1C1C1"/>
        </a:hlink>
        <a:folHlink>
          <a:srgbClr val="B4CAD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onfucius.potx" id="{859058D6-4C3B-453B-83E7-AB077857FAB9}" vid="{C7CAA117-4089-4885-A0DF-665A8E4FBBD4}"/>
    </a:ext>
  </a:extLst>
</a:theme>
</file>

<file path=ppt/theme/theme6.xml><?xml version="1.0" encoding="utf-8"?>
<a:theme xmlns:a="http://schemas.openxmlformats.org/drawingml/2006/main" name="2_UWV 2013 ketenregeling">
  <a:themeElements>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WV 2013.ketenregeling.potx" id="{7FC15464-A5F6-4310-ACCC-02C83672C170}" vid="{8FA7477A-63E7-4797-8D7F-75E236DFEE3A}"/>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UWV 2013 ketenregeling</Template>
  <TotalTime>3779</TotalTime>
  <Words>5082</Words>
  <Application>Microsoft Macintosh PowerPoint</Application>
  <PresentationFormat>Diavoorstelling (4:3)</PresentationFormat>
  <Paragraphs>580</Paragraphs>
  <Slides>79</Slides>
  <Notes>22</Notes>
  <HiddenSlides>0</HiddenSlides>
  <MMClips>0</MMClips>
  <ScaleCrop>false</ScaleCrop>
  <HeadingPairs>
    <vt:vector size="6" baseType="variant">
      <vt:variant>
        <vt:lpstr>Gebruikte lettertypen</vt:lpstr>
      </vt:variant>
      <vt:variant>
        <vt:i4>5</vt:i4>
      </vt:variant>
      <vt:variant>
        <vt:lpstr>Thema</vt:lpstr>
      </vt:variant>
      <vt:variant>
        <vt:i4>6</vt:i4>
      </vt:variant>
      <vt:variant>
        <vt:lpstr>Diatitels</vt:lpstr>
      </vt:variant>
      <vt:variant>
        <vt:i4>79</vt:i4>
      </vt:variant>
    </vt:vector>
  </HeadingPairs>
  <TitlesOfParts>
    <vt:vector size="90" baseType="lpstr">
      <vt:lpstr>Arial</vt:lpstr>
      <vt:lpstr>Calibri</vt:lpstr>
      <vt:lpstr>Helvetica Neue</vt:lpstr>
      <vt:lpstr>Tahoma</vt:lpstr>
      <vt:lpstr>Times New Roman</vt:lpstr>
      <vt:lpstr>UWV 2013 ketenregeling</vt:lpstr>
      <vt:lpstr>1_UWV 2013 ketenregeling</vt:lpstr>
      <vt:lpstr>Plato</vt:lpstr>
      <vt:lpstr>Confucius</vt:lpstr>
      <vt:lpstr>1_Confucius</vt:lpstr>
      <vt:lpstr>2_UWV 2013 ketenregeling</vt:lpstr>
      <vt:lpstr>     mr. C.J. (Karin) Frikkee,  raadsheer hof Den Haag</vt:lpstr>
      <vt:lpstr>Onderwerpen</vt:lpstr>
      <vt:lpstr>art. 7:683 BW; wat mag het hof?</vt:lpstr>
      <vt:lpstr>Ex tunc – ex nunc</vt:lpstr>
      <vt:lpstr>Beroepstermijn</vt:lpstr>
      <vt:lpstr>Beroepstermijn</vt:lpstr>
      <vt:lpstr>Ambtshalve toetsing vervaltermijn?</vt:lpstr>
      <vt:lpstr>Tegenverzoek</vt:lpstr>
      <vt:lpstr>Tegenverzoek</vt:lpstr>
      <vt:lpstr>Tussenbeschikking of vonnis</vt:lpstr>
      <vt:lpstr>Tussenbeschikking of vonnis</vt:lpstr>
      <vt:lpstr>Max lengte processtukken (1)</vt:lpstr>
      <vt:lpstr>Max lengte processtukken (2)</vt:lpstr>
      <vt:lpstr>Max lengte processtukken (3)</vt:lpstr>
      <vt:lpstr>Max lengte processtukken (4)</vt:lpstr>
      <vt:lpstr>Onderwerpen</vt:lpstr>
      <vt:lpstr>  Hoger beroep</vt:lpstr>
      <vt:lpstr>Grievenstelsel (1)</vt:lpstr>
      <vt:lpstr>Grievenstelsel (2)</vt:lpstr>
      <vt:lpstr>Grievenstelsel (3)</vt:lpstr>
      <vt:lpstr>Grievenstelsel (4)</vt:lpstr>
      <vt:lpstr>Grievenstelsel - Tips</vt:lpstr>
      <vt:lpstr>  Tip oosv</vt:lpstr>
      <vt:lpstr>Onderwerpen</vt:lpstr>
      <vt:lpstr>Twee-conclusieregel (1)</vt:lpstr>
      <vt:lpstr>Twee-conclusieregel (2)</vt:lpstr>
      <vt:lpstr>herstelfunctie</vt:lpstr>
      <vt:lpstr>Uitzondering herstelfunctie!</vt:lpstr>
      <vt:lpstr>Uitzondering herstelfunctie!</vt:lpstr>
      <vt:lpstr>Twee-conclusieregel (3)</vt:lpstr>
      <vt:lpstr>Twee-conclusieregel (4)</vt:lpstr>
      <vt:lpstr>Twee-conclusieregel (5)</vt:lpstr>
      <vt:lpstr>Twee-conclusieregel (6)</vt:lpstr>
      <vt:lpstr>Naar maatstaven van red en bil (1)</vt:lpstr>
      <vt:lpstr>Naar maatstaven van red en bil (2)</vt:lpstr>
      <vt:lpstr>Nieuwe feiten (1)</vt:lpstr>
      <vt:lpstr>Nieuwe feiten (2)</vt:lpstr>
      <vt:lpstr>Onderwerpen</vt:lpstr>
      <vt:lpstr>Devolutieve werking (1)</vt:lpstr>
      <vt:lpstr>Devolutieve werking (2)</vt:lpstr>
      <vt:lpstr>Devolutieve werking (3)</vt:lpstr>
      <vt:lpstr>Devolutieve werking (4)</vt:lpstr>
      <vt:lpstr>Devolutieve werking (5)</vt:lpstr>
      <vt:lpstr>Devolutieve werking (6) </vt:lpstr>
      <vt:lpstr>Devolutieve werking (7) </vt:lpstr>
      <vt:lpstr>Onderwerpen</vt:lpstr>
      <vt:lpstr>Incidenteel appel (1) </vt:lpstr>
      <vt:lpstr>Incidenteel appel (2) </vt:lpstr>
      <vt:lpstr>Incidenteel appel (3) </vt:lpstr>
      <vt:lpstr>Incidenteel appel (4)</vt:lpstr>
      <vt:lpstr>Incidenteel appel (5)</vt:lpstr>
      <vt:lpstr>Kosten incidenteel appel (1) </vt:lpstr>
      <vt:lpstr>Kosten incidenteel appel (2) </vt:lpstr>
      <vt:lpstr>Voorwaardelijk incidenteel appel (1) </vt:lpstr>
      <vt:lpstr>Voorwaardelijk incidenteel appel (2) </vt:lpstr>
      <vt:lpstr>Voorwaardelijk incidenteel appel (3) </vt:lpstr>
      <vt:lpstr>Wat vraagt de werkgever??? </vt:lpstr>
      <vt:lpstr>Tips incidenteel appel </vt:lpstr>
      <vt:lpstr>Vragen??</vt:lpstr>
      <vt:lpstr>Onderwerpen</vt:lpstr>
      <vt:lpstr> Bewijslevering (1)</vt:lpstr>
      <vt:lpstr> Bewijslevering (2)</vt:lpstr>
      <vt:lpstr> Bewijslevering (3)</vt:lpstr>
      <vt:lpstr> Bewijslevering (4)</vt:lpstr>
      <vt:lpstr> Bewijslevering (5)</vt:lpstr>
      <vt:lpstr> Bewijslevering (6)</vt:lpstr>
      <vt:lpstr>  Bewijsaanbod (1)</vt:lpstr>
      <vt:lpstr>  Bewijsaanbod (2)</vt:lpstr>
      <vt:lpstr>  Bewijsaanbod (3)</vt:lpstr>
      <vt:lpstr> Tips bewijs</vt:lpstr>
      <vt:lpstr>Onderwerpen</vt:lpstr>
      <vt:lpstr>De 5 belangrijkste valkuilen</vt:lpstr>
      <vt:lpstr>Enkele praktische tips (1)</vt:lpstr>
      <vt:lpstr>Enkele praktische tips (2)</vt:lpstr>
      <vt:lpstr>Enkele praktische tips (3)</vt:lpstr>
      <vt:lpstr>Enkele praktische tips (4)</vt:lpstr>
      <vt:lpstr>Enkele praktische tips (5)</vt:lpstr>
      <vt:lpstr>Meer weten?</vt:lpstr>
      <vt:lpstr>Vragen??</vt:lpstr>
    </vt:vector>
  </TitlesOfParts>
  <Company>de Rechtspraak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Opvolgend werkgeverschap  Mr. M.V. Ulrici, kantonrechter Amsterdam</dc:title>
  <dc:creator>Douwe de Haan</dc:creator>
  <cp:lastModifiedBy>Eunice Bruyninckx</cp:lastModifiedBy>
  <cp:revision>318</cp:revision>
  <cp:lastPrinted>2021-05-10T07:49:28Z</cp:lastPrinted>
  <dcterms:created xsi:type="dcterms:W3CDTF">2013-11-05T14:36:32Z</dcterms:created>
  <dcterms:modified xsi:type="dcterms:W3CDTF">2022-02-03T16:07:21Z</dcterms:modified>
</cp:coreProperties>
</file>