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5" r:id="rId2"/>
    <p:sldId id="262" r:id="rId3"/>
    <p:sldId id="266" r:id="rId4"/>
    <p:sldId id="268" r:id="rId5"/>
    <p:sldId id="267" r:id="rId6"/>
    <p:sldId id="274" r:id="rId7"/>
    <p:sldId id="269" r:id="rId8"/>
    <p:sldId id="270" r:id="rId9"/>
    <p:sldId id="271" r:id="rId10"/>
    <p:sldId id="272" r:id="rId11"/>
    <p:sldId id="273" r:id="rId12"/>
    <p:sldId id="276" r:id="rId13"/>
    <p:sldId id="275" r:id="rId14"/>
    <p:sldId id="277" r:id="rId15"/>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7360"/>
    <a:srgbClr val="DAD4BC"/>
    <a:srgbClr val="2C2E74"/>
    <a:srgbClr val="001B71"/>
    <a:srgbClr val="7B72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31"/>
    <p:restoredTop sz="96327"/>
  </p:normalViewPr>
  <p:slideViewPr>
    <p:cSldViewPr snapToGrid="0" snapToObjects="1">
      <p:cViewPr>
        <p:scale>
          <a:sx n="90" d="100"/>
          <a:sy n="90" d="100"/>
        </p:scale>
        <p:origin x="1914" y="61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5E8F60-83E1-A249-830A-8C9508F5C2AB}" type="datetimeFigureOut">
              <a:rPr lang="en-NL" smtClean="0"/>
              <a:t>05/10/2021</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4557AC-ACCD-AE4A-85CF-053337DE04E4}" type="slidenum">
              <a:rPr lang="en-NL" smtClean="0"/>
              <a:t>‹nr.›</a:t>
            </a:fld>
            <a:endParaRPr lang="en-NL"/>
          </a:p>
        </p:txBody>
      </p:sp>
    </p:spTree>
    <p:extLst>
      <p:ext uri="{BB962C8B-B14F-4D97-AF65-F5344CB8AC3E}">
        <p14:creationId xmlns:p14="http://schemas.microsoft.com/office/powerpoint/2010/main" val="1703028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rgbClr val="2C2E7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851B806-85A7-944B-8296-A0D26B68E9A9}"/>
              </a:ext>
            </a:extLst>
          </p:cNvPr>
          <p:cNvPicPr>
            <a:picLocks noChangeAspect="1"/>
          </p:cNvPicPr>
          <p:nvPr userDrawn="1"/>
        </p:nvPicPr>
        <p:blipFill>
          <a:blip r:embed="rId2">
            <a:alphaModFix amt="60000"/>
          </a:blip>
          <a:stretch>
            <a:fillRect/>
          </a:stretch>
        </p:blipFill>
        <p:spPr>
          <a:xfrm>
            <a:off x="8325188" y="27671"/>
            <a:ext cx="5454691" cy="6811839"/>
          </a:xfrm>
          <a:prstGeom prst="rect">
            <a:avLst/>
          </a:prstGeom>
        </p:spPr>
      </p:pic>
      <p:sp>
        <p:nvSpPr>
          <p:cNvPr id="8" name="Date Placeholder 7">
            <a:extLst>
              <a:ext uri="{FF2B5EF4-FFF2-40B4-BE49-F238E27FC236}">
                <a16:creationId xmlns:a16="http://schemas.microsoft.com/office/drawing/2014/main" id="{AF7622A1-8733-1240-AE86-080C9E7C1AF2}"/>
              </a:ext>
            </a:extLst>
          </p:cNvPr>
          <p:cNvSpPr>
            <a:spLocks noGrp="1"/>
          </p:cNvSpPr>
          <p:nvPr>
            <p:ph type="dt" sz="half" idx="10"/>
          </p:nvPr>
        </p:nvSpPr>
        <p:spPr/>
        <p:txBody>
          <a:bodyPr/>
          <a:lstStyle>
            <a:lvl1pPr>
              <a:defRPr>
                <a:solidFill>
                  <a:srgbClr val="DAD4BC"/>
                </a:solidFill>
              </a:defRPr>
            </a:lvl1pPr>
          </a:lstStyle>
          <a:p>
            <a:fld id="{965999E0-F449-F641-A710-648D7E712A57}" type="datetime1">
              <a:rPr lang="en-US" smtClean="0"/>
              <a:t>5/10/2021</a:t>
            </a:fld>
            <a:endParaRPr lang="en-NL" dirty="0"/>
          </a:p>
        </p:txBody>
      </p:sp>
      <p:sp>
        <p:nvSpPr>
          <p:cNvPr id="9" name="Footer Placeholder 8">
            <a:extLst>
              <a:ext uri="{FF2B5EF4-FFF2-40B4-BE49-F238E27FC236}">
                <a16:creationId xmlns:a16="http://schemas.microsoft.com/office/drawing/2014/main" id="{8F32B9B1-2C94-9544-87DC-043B47634B26}"/>
              </a:ext>
            </a:extLst>
          </p:cNvPr>
          <p:cNvSpPr>
            <a:spLocks noGrp="1"/>
          </p:cNvSpPr>
          <p:nvPr>
            <p:ph type="ftr" sz="quarter" idx="11"/>
          </p:nvPr>
        </p:nvSpPr>
        <p:spPr/>
        <p:txBody>
          <a:bodyPr/>
          <a:lstStyle>
            <a:lvl1pPr>
              <a:defRPr>
                <a:solidFill>
                  <a:srgbClr val="DAD4BC"/>
                </a:solidFill>
              </a:defRPr>
            </a:lvl1pPr>
          </a:lstStyle>
          <a:p>
            <a:r>
              <a:rPr lang="en-GB"/>
              <a:t>Footer</a:t>
            </a:r>
            <a:endParaRPr lang="en-NL" dirty="0"/>
          </a:p>
        </p:txBody>
      </p:sp>
      <p:sp>
        <p:nvSpPr>
          <p:cNvPr id="10" name="Slide Number Placeholder 9">
            <a:extLst>
              <a:ext uri="{FF2B5EF4-FFF2-40B4-BE49-F238E27FC236}">
                <a16:creationId xmlns:a16="http://schemas.microsoft.com/office/drawing/2014/main" id="{6560F52A-A90E-7A46-B0CC-1AFD6329CD6E}"/>
              </a:ext>
            </a:extLst>
          </p:cNvPr>
          <p:cNvSpPr>
            <a:spLocks noGrp="1"/>
          </p:cNvSpPr>
          <p:nvPr>
            <p:ph type="sldNum" sz="quarter" idx="12"/>
          </p:nvPr>
        </p:nvSpPr>
        <p:spPr/>
        <p:txBody>
          <a:bodyPr/>
          <a:lstStyle>
            <a:lvl1pPr>
              <a:defRPr>
                <a:solidFill>
                  <a:srgbClr val="DAD4BC"/>
                </a:solidFill>
              </a:defRPr>
            </a:lvl1pPr>
          </a:lstStyle>
          <a:p>
            <a:fld id="{A4F56748-C09F-D64C-86C2-4FEF98031AA4}" type="slidenum">
              <a:rPr lang="en-NL" smtClean="0"/>
              <a:pPr/>
              <a:t>‹nr.›</a:t>
            </a:fld>
            <a:endParaRPr lang="en-NL" dirty="0"/>
          </a:p>
        </p:txBody>
      </p:sp>
      <p:sp>
        <p:nvSpPr>
          <p:cNvPr id="4" name="Title 3">
            <a:extLst>
              <a:ext uri="{FF2B5EF4-FFF2-40B4-BE49-F238E27FC236}">
                <a16:creationId xmlns:a16="http://schemas.microsoft.com/office/drawing/2014/main" id="{D84CED33-E764-B743-A691-4A92CB626B28}"/>
              </a:ext>
            </a:extLst>
          </p:cNvPr>
          <p:cNvSpPr>
            <a:spLocks noGrp="1"/>
          </p:cNvSpPr>
          <p:nvPr>
            <p:ph type="title"/>
          </p:nvPr>
        </p:nvSpPr>
        <p:spPr>
          <a:xfrm>
            <a:off x="838199" y="3187453"/>
            <a:ext cx="8548171" cy="1348036"/>
          </a:xfrm>
        </p:spPr>
        <p:txBody>
          <a:bodyPr anchor="t"/>
          <a:lstStyle>
            <a:lvl1pPr>
              <a:defRPr>
                <a:solidFill>
                  <a:schemeClr val="bg1"/>
                </a:solidFill>
              </a:defRPr>
            </a:lvl1pPr>
          </a:lstStyle>
          <a:p>
            <a:r>
              <a:rPr lang="en-GB" dirty="0"/>
              <a:t>Click to edit Master title style</a:t>
            </a:r>
            <a:endParaRPr lang="en-NL" dirty="0"/>
          </a:p>
        </p:txBody>
      </p:sp>
      <p:pic>
        <p:nvPicPr>
          <p:cNvPr id="19" name="Picture 18">
            <a:extLst>
              <a:ext uri="{FF2B5EF4-FFF2-40B4-BE49-F238E27FC236}">
                <a16:creationId xmlns:a16="http://schemas.microsoft.com/office/drawing/2014/main" id="{70E77EC2-9E85-B74C-8DBB-DA8A78252BB0}"/>
              </a:ext>
            </a:extLst>
          </p:cNvPr>
          <p:cNvPicPr>
            <a:picLocks noChangeAspect="1"/>
          </p:cNvPicPr>
          <p:nvPr userDrawn="1"/>
        </p:nvPicPr>
        <p:blipFill>
          <a:blip r:embed="rId3"/>
          <a:srcRect/>
          <a:stretch/>
        </p:blipFill>
        <p:spPr>
          <a:xfrm>
            <a:off x="944248" y="703304"/>
            <a:ext cx="2003504" cy="2073191"/>
          </a:xfrm>
          <a:prstGeom prst="rect">
            <a:avLst/>
          </a:prstGeom>
        </p:spPr>
      </p:pic>
    </p:spTree>
    <p:extLst>
      <p:ext uri="{BB962C8B-B14F-4D97-AF65-F5344CB8AC3E}">
        <p14:creationId xmlns:p14="http://schemas.microsoft.com/office/powerpoint/2010/main" val="1062062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67B82D-1FF8-3A42-973D-CE51E3BB2046}"/>
              </a:ext>
            </a:extLst>
          </p:cNvPr>
          <p:cNvSpPr/>
          <p:nvPr userDrawn="1"/>
        </p:nvSpPr>
        <p:spPr>
          <a:xfrm>
            <a:off x="0" y="6191480"/>
            <a:ext cx="12192000" cy="666520"/>
          </a:xfrm>
          <a:prstGeom prst="rect">
            <a:avLst/>
          </a:prstGeom>
          <a:solidFill>
            <a:srgbClr val="001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pic>
        <p:nvPicPr>
          <p:cNvPr id="9" name="Picture 8" descr="A picture containing food, drawing, light&#10;&#10;Description automatically generated">
            <a:extLst>
              <a:ext uri="{FF2B5EF4-FFF2-40B4-BE49-F238E27FC236}">
                <a16:creationId xmlns:a16="http://schemas.microsoft.com/office/drawing/2014/main" id="{353E13B5-D16D-F149-8353-98CCB9064224}"/>
              </a:ext>
            </a:extLst>
          </p:cNvPr>
          <p:cNvPicPr>
            <a:picLocks noChangeAspect="1"/>
          </p:cNvPicPr>
          <p:nvPr userDrawn="1"/>
        </p:nvPicPr>
        <p:blipFill>
          <a:blip r:embed="rId2"/>
          <a:stretch>
            <a:fillRect/>
          </a:stretch>
        </p:blipFill>
        <p:spPr>
          <a:xfrm>
            <a:off x="9749928" y="375921"/>
            <a:ext cx="1585654" cy="540988"/>
          </a:xfrm>
          <a:prstGeom prst="rect">
            <a:avLst/>
          </a:prstGeom>
        </p:spPr>
      </p:pic>
      <p:sp>
        <p:nvSpPr>
          <p:cNvPr id="5" name="Date Placeholder 4">
            <a:extLst>
              <a:ext uri="{FF2B5EF4-FFF2-40B4-BE49-F238E27FC236}">
                <a16:creationId xmlns:a16="http://schemas.microsoft.com/office/drawing/2014/main" id="{088AB788-75DD-0447-AC72-551BE90C2BAA}"/>
              </a:ext>
            </a:extLst>
          </p:cNvPr>
          <p:cNvSpPr>
            <a:spLocks noGrp="1"/>
          </p:cNvSpPr>
          <p:nvPr>
            <p:ph type="dt" sz="half" idx="10"/>
          </p:nvPr>
        </p:nvSpPr>
        <p:spPr/>
        <p:txBody>
          <a:bodyPr/>
          <a:lstStyle/>
          <a:p>
            <a:fld id="{4E170DCC-6A21-5F47-82D6-B1F28CB650DE}" type="datetime1">
              <a:rPr lang="en-US" smtClean="0"/>
              <a:t>5/10/2021</a:t>
            </a:fld>
            <a:endParaRPr lang="en-NL" dirty="0"/>
          </a:p>
        </p:txBody>
      </p:sp>
      <p:sp>
        <p:nvSpPr>
          <p:cNvPr id="6" name="Footer Placeholder 5">
            <a:extLst>
              <a:ext uri="{FF2B5EF4-FFF2-40B4-BE49-F238E27FC236}">
                <a16:creationId xmlns:a16="http://schemas.microsoft.com/office/drawing/2014/main" id="{F07786F8-5008-BC43-B726-7F485F563EC1}"/>
              </a:ext>
            </a:extLst>
          </p:cNvPr>
          <p:cNvSpPr>
            <a:spLocks noGrp="1"/>
          </p:cNvSpPr>
          <p:nvPr>
            <p:ph type="ftr" sz="quarter" idx="11"/>
          </p:nvPr>
        </p:nvSpPr>
        <p:spPr/>
        <p:txBody>
          <a:bodyPr/>
          <a:lstStyle/>
          <a:p>
            <a:r>
              <a:rPr lang="en-GB"/>
              <a:t>Footer</a:t>
            </a:r>
            <a:endParaRPr lang="en-NL" dirty="0"/>
          </a:p>
        </p:txBody>
      </p:sp>
      <p:sp>
        <p:nvSpPr>
          <p:cNvPr id="7" name="Slide Number Placeholder 6">
            <a:extLst>
              <a:ext uri="{FF2B5EF4-FFF2-40B4-BE49-F238E27FC236}">
                <a16:creationId xmlns:a16="http://schemas.microsoft.com/office/drawing/2014/main" id="{A23C1FC2-9A2C-FE44-BBC3-F07DF4951491}"/>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395554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87E89-7398-F34F-871B-AE5DC980E7D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30CB58B0-E51C-0545-976B-DFA991BFE1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DF28C645-E2A3-F544-83FB-24BDE62151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a:extLst>
              <a:ext uri="{FF2B5EF4-FFF2-40B4-BE49-F238E27FC236}">
                <a16:creationId xmlns:a16="http://schemas.microsoft.com/office/drawing/2014/main" id="{8BE2A7EA-1626-D741-8ABD-7348D9F4AFD5}"/>
              </a:ext>
            </a:extLst>
          </p:cNvPr>
          <p:cNvSpPr>
            <a:spLocks noGrp="1"/>
          </p:cNvSpPr>
          <p:nvPr>
            <p:ph type="dt" sz="half" idx="10"/>
          </p:nvPr>
        </p:nvSpPr>
        <p:spPr/>
        <p:txBody>
          <a:bodyPr/>
          <a:lstStyle/>
          <a:p>
            <a:fld id="{D3E9A536-FF39-DB43-ADAF-9A9404A1DEBC}" type="datetime1">
              <a:rPr lang="en-US" smtClean="0"/>
              <a:t>5/10/2021</a:t>
            </a:fld>
            <a:endParaRPr lang="en-NL" dirty="0"/>
          </a:p>
        </p:txBody>
      </p:sp>
      <p:sp>
        <p:nvSpPr>
          <p:cNvPr id="9" name="Footer Placeholder 8">
            <a:extLst>
              <a:ext uri="{FF2B5EF4-FFF2-40B4-BE49-F238E27FC236}">
                <a16:creationId xmlns:a16="http://schemas.microsoft.com/office/drawing/2014/main" id="{AFBF2788-E93F-AC41-BF6B-4F7AF4B70A83}"/>
              </a:ext>
            </a:extLst>
          </p:cNvPr>
          <p:cNvSpPr>
            <a:spLocks noGrp="1"/>
          </p:cNvSpPr>
          <p:nvPr>
            <p:ph type="ftr" sz="quarter" idx="11"/>
          </p:nvPr>
        </p:nvSpPr>
        <p:spPr/>
        <p:txBody>
          <a:bodyPr/>
          <a:lstStyle/>
          <a:p>
            <a:r>
              <a:rPr lang="en-GB"/>
              <a:t>Footer</a:t>
            </a:r>
            <a:endParaRPr lang="en-NL" dirty="0"/>
          </a:p>
        </p:txBody>
      </p:sp>
      <p:sp>
        <p:nvSpPr>
          <p:cNvPr id="10" name="Slide Number Placeholder 9">
            <a:extLst>
              <a:ext uri="{FF2B5EF4-FFF2-40B4-BE49-F238E27FC236}">
                <a16:creationId xmlns:a16="http://schemas.microsoft.com/office/drawing/2014/main" id="{1A041449-4318-5741-A04D-467FBA86F7E9}"/>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338942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396D9-56CF-EF4D-954B-4053D08B6DFE}"/>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endParaRPr lang="en-NL" dirty="0"/>
          </a:p>
        </p:txBody>
      </p:sp>
      <p:sp>
        <p:nvSpPr>
          <p:cNvPr id="3" name="Picture Placeholder 2">
            <a:extLst>
              <a:ext uri="{FF2B5EF4-FFF2-40B4-BE49-F238E27FC236}">
                <a16:creationId xmlns:a16="http://schemas.microsoft.com/office/drawing/2014/main" id="{35DCCCC0-2392-4146-A6C8-77F0D418B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12D03BAE-42FB-0347-A1DB-6E38AE5226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7">
            <a:extLst>
              <a:ext uri="{FF2B5EF4-FFF2-40B4-BE49-F238E27FC236}">
                <a16:creationId xmlns:a16="http://schemas.microsoft.com/office/drawing/2014/main" id="{8541AFAA-26B9-EA41-A28E-124209275816}"/>
              </a:ext>
            </a:extLst>
          </p:cNvPr>
          <p:cNvSpPr>
            <a:spLocks noGrp="1"/>
          </p:cNvSpPr>
          <p:nvPr>
            <p:ph type="dt" sz="half" idx="10"/>
          </p:nvPr>
        </p:nvSpPr>
        <p:spPr/>
        <p:txBody>
          <a:bodyPr/>
          <a:lstStyle/>
          <a:p>
            <a:fld id="{8D623A77-B820-D449-B191-3EA07517F1EA}" type="datetime1">
              <a:rPr lang="en-US" smtClean="0"/>
              <a:t>5/10/2021</a:t>
            </a:fld>
            <a:endParaRPr lang="en-NL" dirty="0"/>
          </a:p>
        </p:txBody>
      </p:sp>
      <p:sp>
        <p:nvSpPr>
          <p:cNvPr id="9" name="Footer Placeholder 8">
            <a:extLst>
              <a:ext uri="{FF2B5EF4-FFF2-40B4-BE49-F238E27FC236}">
                <a16:creationId xmlns:a16="http://schemas.microsoft.com/office/drawing/2014/main" id="{5AEEDA70-DA91-C942-B131-BC101DD6A2A6}"/>
              </a:ext>
            </a:extLst>
          </p:cNvPr>
          <p:cNvSpPr>
            <a:spLocks noGrp="1"/>
          </p:cNvSpPr>
          <p:nvPr>
            <p:ph type="ftr" sz="quarter" idx="11"/>
          </p:nvPr>
        </p:nvSpPr>
        <p:spPr/>
        <p:txBody>
          <a:bodyPr/>
          <a:lstStyle/>
          <a:p>
            <a:r>
              <a:rPr lang="en-GB"/>
              <a:t>Footer</a:t>
            </a:r>
            <a:endParaRPr lang="en-NL" dirty="0"/>
          </a:p>
        </p:txBody>
      </p:sp>
      <p:sp>
        <p:nvSpPr>
          <p:cNvPr id="10" name="Slide Number Placeholder 9">
            <a:extLst>
              <a:ext uri="{FF2B5EF4-FFF2-40B4-BE49-F238E27FC236}">
                <a16:creationId xmlns:a16="http://schemas.microsoft.com/office/drawing/2014/main" id="{3B6AEBDA-F35B-C245-A21D-2A00D0101B57}"/>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1125992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074B-6B3D-484C-A065-BA028261F490}"/>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69EDEC4A-C8C5-4844-BEEF-1953F2C907D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F105AE49-B5F9-8D49-AAC0-294EC6156926}"/>
              </a:ext>
            </a:extLst>
          </p:cNvPr>
          <p:cNvSpPr>
            <a:spLocks noGrp="1"/>
          </p:cNvSpPr>
          <p:nvPr>
            <p:ph type="dt" sz="half" idx="10"/>
          </p:nvPr>
        </p:nvSpPr>
        <p:spPr/>
        <p:txBody>
          <a:bodyPr/>
          <a:lstStyle/>
          <a:p>
            <a:fld id="{345EA469-62D5-364A-AC0C-EA3884D91B80}" type="datetime1">
              <a:rPr lang="en-US" smtClean="0"/>
              <a:t>5/10/2021</a:t>
            </a:fld>
            <a:endParaRPr lang="en-NL" dirty="0"/>
          </a:p>
        </p:txBody>
      </p:sp>
      <p:sp>
        <p:nvSpPr>
          <p:cNvPr id="8" name="Footer Placeholder 7">
            <a:extLst>
              <a:ext uri="{FF2B5EF4-FFF2-40B4-BE49-F238E27FC236}">
                <a16:creationId xmlns:a16="http://schemas.microsoft.com/office/drawing/2014/main" id="{E9D30852-5611-2343-88D1-41CEC34B1468}"/>
              </a:ext>
            </a:extLst>
          </p:cNvPr>
          <p:cNvSpPr>
            <a:spLocks noGrp="1"/>
          </p:cNvSpPr>
          <p:nvPr>
            <p:ph type="ftr" sz="quarter" idx="11"/>
          </p:nvPr>
        </p:nvSpPr>
        <p:spPr/>
        <p:txBody>
          <a:bodyPr/>
          <a:lstStyle/>
          <a:p>
            <a:r>
              <a:rPr lang="en-GB"/>
              <a:t>Footer</a:t>
            </a:r>
            <a:endParaRPr lang="en-NL" dirty="0"/>
          </a:p>
        </p:txBody>
      </p:sp>
      <p:sp>
        <p:nvSpPr>
          <p:cNvPr id="9" name="Slide Number Placeholder 8">
            <a:extLst>
              <a:ext uri="{FF2B5EF4-FFF2-40B4-BE49-F238E27FC236}">
                <a16:creationId xmlns:a16="http://schemas.microsoft.com/office/drawing/2014/main" id="{15F47C4F-BEDA-9B41-B693-4EC4D1A7B76A}"/>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2969459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0AAEA-4FEF-8B44-9B33-F5E960EE7E7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6C9B311E-3BBA-AB4B-A059-986C2334F297}"/>
              </a:ext>
            </a:extLst>
          </p:cNvPr>
          <p:cNvSpPr>
            <a:spLocks noGrp="1"/>
          </p:cNvSpPr>
          <p:nvPr>
            <p:ph type="subTitle" idx="1"/>
          </p:nvPr>
        </p:nvSpPr>
        <p:spPr>
          <a:xfrm>
            <a:off x="1524000" y="3602038"/>
            <a:ext cx="9144000" cy="1655762"/>
          </a:xfrm>
        </p:spPr>
        <p:txBody>
          <a:bodyPr/>
          <a:lstStyle>
            <a:lvl1pPr marL="0" indent="0" algn="ctr">
              <a:buNone/>
              <a:defRPr sz="2400">
                <a:solidFill>
                  <a:srgbClr val="78736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12" name="Date Placeholder 11">
            <a:extLst>
              <a:ext uri="{FF2B5EF4-FFF2-40B4-BE49-F238E27FC236}">
                <a16:creationId xmlns:a16="http://schemas.microsoft.com/office/drawing/2014/main" id="{1EC6F237-680B-E247-BAAE-268E8E1CF58B}"/>
              </a:ext>
            </a:extLst>
          </p:cNvPr>
          <p:cNvSpPr>
            <a:spLocks noGrp="1"/>
          </p:cNvSpPr>
          <p:nvPr>
            <p:ph type="dt" sz="half" idx="10"/>
          </p:nvPr>
        </p:nvSpPr>
        <p:spPr/>
        <p:txBody>
          <a:bodyPr/>
          <a:lstStyle/>
          <a:p>
            <a:fld id="{3313576B-01AD-D64F-ADAE-BB2F3B74C734}" type="datetime1">
              <a:rPr lang="en-US" smtClean="0"/>
              <a:t>5/10/2021</a:t>
            </a:fld>
            <a:endParaRPr lang="en-NL" dirty="0"/>
          </a:p>
        </p:txBody>
      </p:sp>
      <p:sp>
        <p:nvSpPr>
          <p:cNvPr id="13" name="Footer Placeholder 12">
            <a:extLst>
              <a:ext uri="{FF2B5EF4-FFF2-40B4-BE49-F238E27FC236}">
                <a16:creationId xmlns:a16="http://schemas.microsoft.com/office/drawing/2014/main" id="{F6D580F1-FB2E-2948-8632-4B368085A4C6}"/>
              </a:ext>
            </a:extLst>
          </p:cNvPr>
          <p:cNvSpPr>
            <a:spLocks noGrp="1"/>
          </p:cNvSpPr>
          <p:nvPr>
            <p:ph type="ftr" sz="quarter" idx="11"/>
          </p:nvPr>
        </p:nvSpPr>
        <p:spPr/>
        <p:txBody>
          <a:bodyPr/>
          <a:lstStyle/>
          <a:p>
            <a:r>
              <a:rPr lang="en-GB"/>
              <a:t>Footer</a:t>
            </a:r>
            <a:endParaRPr lang="en-NL" dirty="0"/>
          </a:p>
        </p:txBody>
      </p:sp>
      <p:sp>
        <p:nvSpPr>
          <p:cNvPr id="14" name="Slide Number Placeholder 13">
            <a:extLst>
              <a:ext uri="{FF2B5EF4-FFF2-40B4-BE49-F238E27FC236}">
                <a16:creationId xmlns:a16="http://schemas.microsoft.com/office/drawing/2014/main" id="{259A2A70-4565-B24C-A5A9-EEE03F0ED3D9}"/>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99251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659B5-1CCD-3D4E-A01C-C148A3D21A3A}"/>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24AF08F4-FB51-FD40-B52D-A503087064F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F278D382-B612-C643-A805-CCBB09E060E0}"/>
              </a:ext>
            </a:extLst>
          </p:cNvPr>
          <p:cNvSpPr>
            <a:spLocks noGrp="1"/>
          </p:cNvSpPr>
          <p:nvPr>
            <p:ph type="dt" sz="half" idx="10"/>
          </p:nvPr>
        </p:nvSpPr>
        <p:spPr/>
        <p:txBody>
          <a:bodyPr/>
          <a:lstStyle/>
          <a:p>
            <a:fld id="{BBAC1CAD-39BF-DA44-A9FB-163EBE96E936}" type="datetime1">
              <a:rPr lang="en-US" smtClean="0"/>
              <a:t>5/10/2021</a:t>
            </a:fld>
            <a:endParaRPr lang="en-NL" dirty="0"/>
          </a:p>
        </p:txBody>
      </p:sp>
      <p:sp>
        <p:nvSpPr>
          <p:cNvPr id="8" name="Footer Placeholder 7">
            <a:extLst>
              <a:ext uri="{FF2B5EF4-FFF2-40B4-BE49-F238E27FC236}">
                <a16:creationId xmlns:a16="http://schemas.microsoft.com/office/drawing/2014/main" id="{E0081A57-C47B-E74F-86CB-36BC264624D5}"/>
              </a:ext>
            </a:extLst>
          </p:cNvPr>
          <p:cNvSpPr>
            <a:spLocks noGrp="1"/>
          </p:cNvSpPr>
          <p:nvPr>
            <p:ph type="ftr" sz="quarter" idx="11"/>
          </p:nvPr>
        </p:nvSpPr>
        <p:spPr/>
        <p:txBody>
          <a:bodyPr/>
          <a:lstStyle/>
          <a:p>
            <a:r>
              <a:rPr lang="en-GB"/>
              <a:t>Footer</a:t>
            </a:r>
            <a:endParaRPr lang="en-NL" dirty="0"/>
          </a:p>
        </p:txBody>
      </p:sp>
      <p:sp>
        <p:nvSpPr>
          <p:cNvPr id="9" name="Slide Number Placeholder 8">
            <a:extLst>
              <a:ext uri="{FF2B5EF4-FFF2-40B4-BE49-F238E27FC236}">
                <a16:creationId xmlns:a16="http://schemas.microsoft.com/office/drawing/2014/main" id="{7A70C66D-8265-5142-8BC9-A2757D16BD23}"/>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385542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01559-F3FB-5C48-B00D-815BEDDC68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EC70841D-F52D-1742-95C5-D6027B6F47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6">
            <a:extLst>
              <a:ext uri="{FF2B5EF4-FFF2-40B4-BE49-F238E27FC236}">
                <a16:creationId xmlns:a16="http://schemas.microsoft.com/office/drawing/2014/main" id="{FED0C8E5-341B-4842-9D2C-F76A785BCF3D}"/>
              </a:ext>
            </a:extLst>
          </p:cNvPr>
          <p:cNvSpPr>
            <a:spLocks noGrp="1"/>
          </p:cNvSpPr>
          <p:nvPr>
            <p:ph type="dt" sz="half" idx="10"/>
          </p:nvPr>
        </p:nvSpPr>
        <p:spPr/>
        <p:txBody>
          <a:bodyPr/>
          <a:lstStyle/>
          <a:p>
            <a:fld id="{260A4E77-B2E3-D14B-BDC7-D7A799B917C5}" type="datetime1">
              <a:rPr lang="en-US" smtClean="0"/>
              <a:t>5/10/2021</a:t>
            </a:fld>
            <a:endParaRPr lang="en-NL" dirty="0"/>
          </a:p>
        </p:txBody>
      </p:sp>
      <p:sp>
        <p:nvSpPr>
          <p:cNvPr id="8" name="Footer Placeholder 7">
            <a:extLst>
              <a:ext uri="{FF2B5EF4-FFF2-40B4-BE49-F238E27FC236}">
                <a16:creationId xmlns:a16="http://schemas.microsoft.com/office/drawing/2014/main" id="{8E77079C-5D6C-A64F-83CF-43155CCA9B5D}"/>
              </a:ext>
            </a:extLst>
          </p:cNvPr>
          <p:cNvSpPr>
            <a:spLocks noGrp="1"/>
          </p:cNvSpPr>
          <p:nvPr>
            <p:ph type="ftr" sz="quarter" idx="11"/>
          </p:nvPr>
        </p:nvSpPr>
        <p:spPr/>
        <p:txBody>
          <a:bodyPr/>
          <a:lstStyle/>
          <a:p>
            <a:r>
              <a:rPr lang="en-GB"/>
              <a:t>Footer</a:t>
            </a:r>
            <a:endParaRPr lang="en-NL" dirty="0"/>
          </a:p>
        </p:txBody>
      </p:sp>
      <p:sp>
        <p:nvSpPr>
          <p:cNvPr id="9" name="Slide Number Placeholder 8">
            <a:extLst>
              <a:ext uri="{FF2B5EF4-FFF2-40B4-BE49-F238E27FC236}">
                <a16:creationId xmlns:a16="http://schemas.microsoft.com/office/drawing/2014/main" id="{E005E34C-553C-884E-A713-BE203B26AEF5}"/>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268931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F0B0-5781-9A4E-AB06-1CE5D0035C4A}"/>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ADBA8036-1AA2-C846-BB90-23257ECB7E4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6545A309-1D5A-8343-82E3-37D32AABEC9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8" name="Date Placeholder 7">
            <a:extLst>
              <a:ext uri="{FF2B5EF4-FFF2-40B4-BE49-F238E27FC236}">
                <a16:creationId xmlns:a16="http://schemas.microsoft.com/office/drawing/2014/main" id="{2B169802-F88E-5348-82E4-F914BCFB5076}"/>
              </a:ext>
            </a:extLst>
          </p:cNvPr>
          <p:cNvSpPr>
            <a:spLocks noGrp="1"/>
          </p:cNvSpPr>
          <p:nvPr>
            <p:ph type="dt" sz="half" idx="10"/>
          </p:nvPr>
        </p:nvSpPr>
        <p:spPr/>
        <p:txBody>
          <a:bodyPr/>
          <a:lstStyle/>
          <a:p>
            <a:fld id="{2216FDA6-9E63-3B44-A2F9-339F9A2697B8}" type="datetime1">
              <a:rPr lang="en-US" smtClean="0"/>
              <a:t>5/10/2021</a:t>
            </a:fld>
            <a:endParaRPr lang="en-NL" dirty="0"/>
          </a:p>
        </p:txBody>
      </p:sp>
      <p:sp>
        <p:nvSpPr>
          <p:cNvPr id="9" name="Footer Placeholder 8">
            <a:extLst>
              <a:ext uri="{FF2B5EF4-FFF2-40B4-BE49-F238E27FC236}">
                <a16:creationId xmlns:a16="http://schemas.microsoft.com/office/drawing/2014/main" id="{66ED6C7E-9739-C847-930E-0C70D559AB26}"/>
              </a:ext>
            </a:extLst>
          </p:cNvPr>
          <p:cNvSpPr>
            <a:spLocks noGrp="1"/>
          </p:cNvSpPr>
          <p:nvPr>
            <p:ph type="ftr" sz="quarter" idx="11"/>
          </p:nvPr>
        </p:nvSpPr>
        <p:spPr/>
        <p:txBody>
          <a:bodyPr/>
          <a:lstStyle/>
          <a:p>
            <a:r>
              <a:rPr lang="en-GB"/>
              <a:t>Footer</a:t>
            </a:r>
            <a:endParaRPr lang="en-NL" dirty="0"/>
          </a:p>
        </p:txBody>
      </p:sp>
      <p:sp>
        <p:nvSpPr>
          <p:cNvPr id="10" name="Slide Number Placeholder 9">
            <a:extLst>
              <a:ext uri="{FF2B5EF4-FFF2-40B4-BE49-F238E27FC236}">
                <a16:creationId xmlns:a16="http://schemas.microsoft.com/office/drawing/2014/main" id="{AD3D9C18-473D-E74E-B2C8-FE1A2FF6F414}"/>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2628100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1BDB1-4A67-E844-A15D-2B6C83A45244}"/>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FEC1F44B-A155-2840-8D82-D4EA48C747C3}"/>
              </a:ext>
            </a:extLst>
          </p:cNvPr>
          <p:cNvSpPr>
            <a:spLocks noGrp="1"/>
          </p:cNvSpPr>
          <p:nvPr>
            <p:ph type="body" idx="1"/>
          </p:nvPr>
        </p:nvSpPr>
        <p:spPr>
          <a:xfrm>
            <a:off x="839788" y="1681163"/>
            <a:ext cx="5157787" cy="823912"/>
          </a:xfrm>
        </p:spPr>
        <p:txBody>
          <a:bodyPr anchor="b"/>
          <a:lstStyle>
            <a:lvl1pPr marL="0" indent="0">
              <a:buNone/>
              <a:defRPr sz="2400" b="1">
                <a:solidFill>
                  <a:srgbClr val="7B72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B9503D4-9256-EF47-BF10-6E36637B8CA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3BFEE56F-D73B-FF40-9206-0D038F56376A}"/>
              </a:ext>
            </a:extLst>
          </p:cNvPr>
          <p:cNvSpPr>
            <a:spLocks noGrp="1"/>
          </p:cNvSpPr>
          <p:nvPr>
            <p:ph type="body" sz="quarter" idx="3"/>
          </p:nvPr>
        </p:nvSpPr>
        <p:spPr>
          <a:xfrm>
            <a:off x="6172200" y="1681163"/>
            <a:ext cx="5183188" cy="823912"/>
          </a:xfrm>
        </p:spPr>
        <p:txBody>
          <a:bodyPr anchor="b"/>
          <a:lstStyle>
            <a:lvl1pPr marL="0" indent="0">
              <a:buNone/>
              <a:defRPr sz="2400" b="1">
                <a:solidFill>
                  <a:srgbClr val="7B725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E02C357-A620-774E-9186-74C65676B8B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10" name="Date Placeholder 9">
            <a:extLst>
              <a:ext uri="{FF2B5EF4-FFF2-40B4-BE49-F238E27FC236}">
                <a16:creationId xmlns:a16="http://schemas.microsoft.com/office/drawing/2014/main" id="{AFBF44B2-ED6F-E047-85B6-DE3032A60130}"/>
              </a:ext>
            </a:extLst>
          </p:cNvPr>
          <p:cNvSpPr>
            <a:spLocks noGrp="1"/>
          </p:cNvSpPr>
          <p:nvPr>
            <p:ph type="dt" sz="half" idx="10"/>
          </p:nvPr>
        </p:nvSpPr>
        <p:spPr/>
        <p:txBody>
          <a:bodyPr/>
          <a:lstStyle/>
          <a:p>
            <a:fld id="{14E4EE07-3C9A-E84B-A232-B426983C2B1C}" type="datetime1">
              <a:rPr lang="en-US" smtClean="0"/>
              <a:t>5/10/2021</a:t>
            </a:fld>
            <a:endParaRPr lang="en-NL" dirty="0"/>
          </a:p>
        </p:txBody>
      </p:sp>
      <p:sp>
        <p:nvSpPr>
          <p:cNvPr id="11" name="Footer Placeholder 10">
            <a:extLst>
              <a:ext uri="{FF2B5EF4-FFF2-40B4-BE49-F238E27FC236}">
                <a16:creationId xmlns:a16="http://schemas.microsoft.com/office/drawing/2014/main" id="{473363DA-64EA-3249-8573-50E4E820E014}"/>
              </a:ext>
            </a:extLst>
          </p:cNvPr>
          <p:cNvSpPr>
            <a:spLocks noGrp="1"/>
          </p:cNvSpPr>
          <p:nvPr>
            <p:ph type="ftr" sz="quarter" idx="11"/>
          </p:nvPr>
        </p:nvSpPr>
        <p:spPr/>
        <p:txBody>
          <a:bodyPr/>
          <a:lstStyle/>
          <a:p>
            <a:r>
              <a:rPr lang="en-GB"/>
              <a:t>Footer</a:t>
            </a:r>
            <a:endParaRPr lang="en-NL" dirty="0"/>
          </a:p>
        </p:txBody>
      </p:sp>
      <p:sp>
        <p:nvSpPr>
          <p:cNvPr id="12" name="Slide Number Placeholder 11">
            <a:extLst>
              <a:ext uri="{FF2B5EF4-FFF2-40B4-BE49-F238E27FC236}">
                <a16:creationId xmlns:a16="http://schemas.microsoft.com/office/drawing/2014/main" id="{6F16DF69-0F6F-5E40-8CA6-3CDD5E362168}"/>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54159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A54-98CE-3946-AEFB-3507BECE65BC}"/>
              </a:ext>
            </a:extLst>
          </p:cNvPr>
          <p:cNvSpPr>
            <a:spLocks noGrp="1"/>
          </p:cNvSpPr>
          <p:nvPr>
            <p:ph type="title"/>
          </p:nvPr>
        </p:nvSpPr>
        <p:spPr/>
        <p:txBody>
          <a:bodyPr/>
          <a:lstStyle/>
          <a:p>
            <a:r>
              <a:rPr lang="en-GB"/>
              <a:t>Click to edit Master title style</a:t>
            </a:r>
            <a:endParaRPr lang="en-NL"/>
          </a:p>
        </p:txBody>
      </p:sp>
      <p:sp>
        <p:nvSpPr>
          <p:cNvPr id="6" name="Date Placeholder 5">
            <a:extLst>
              <a:ext uri="{FF2B5EF4-FFF2-40B4-BE49-F238E27FC236}">
                <a16:creationId xmlns:a16="http://schemas.microsoft.com/office/drawing/2014/main" id="{BF48927A-195E-C649-AE35-F05C4449C8A7}"/>
              </a:ext>
            </a:extLst>
          </p:cNvPr>
          <p:cNvSpPr>
            <a:spLocks noGrp="1"/>
          </p:cNvSpPr>
          <p:nvPr>
            <p:ph type="dt" sz="half" idx="10"/>
          </p:nvPr>
        </p:nvSpPr>
        <p:spPr/>
        <p:txBody>
          <a:bodyPr/>
          <a:lstStyle/>
          <a:p>
            <a:fld id="{9EC1DF63-7613-E542-A1F1-678AC6CF2A1B}" type="datetime1">
              <a:rPr lang="en-US" smtClean="0"/>
              <a:t>5/10/2021</a:t>
            </a:fld>
            <a:endParaRPr lang="en-NL" dirty="0"/>
          </a:p>
        </p:txBody>
      </p:sp>
      <p:sp>
        <p:nvSpPr>
          <p:cNvPr id="7" name="Footer Placeholder 6">
            <a:extLst>
              <a:ext uri="{FF2B5EF4-FFF2-40B4-BE49-F238E27FC236}">
                <a16:creationId xmlns:a16="http://schemas.microsoft.com/office/drawing/2014/main" id="{8F7E41AA-5043-224E-80C5-05B301CCA324}"/>
              </a:ext>
            </a:extLst>
          </p:cNvPr>
          <p:cNvSpPr>
            <a:spLocks noGrp="1"/>
          </p:cNvSpPr>
          <p:nvPr>
            <p:ph type="ftr" sz="quarter" idx="11"/>
          </p:nvPr>
        </p:nvSpPr>
        <p:spPr/>
        <p:txBody>
          <a:bodyPr/>
          <a:lstStyle/>
          <a:p>
            <a:r>
              <a:rPr lang="en-GB"/>
              <a:t>Footer</a:t>
            </a:r>
            <a:endParaRPr lang="en-NL" dirty="0"/>
          </a:p>
        </p:txBody>
      </p:sp>
      <p:sp>
        <p:nvSpPr>
          <p:cNvPr id="8" name="Slide Number Placeholder 7">
            <a:extLst>
              <a:ext uri="{FF2B5EF4-FFF2-40B4-BE49-F238E27FC236}">
                <a16:creationId xmlns:a16="http://schemas.microsoft.com/office/drawing/2014/main" id="{6C5D127F-DED1-894B-9C58-14B4F94210F1}"/>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2665803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B0A54-98CE-3946-AEFB-3507BECE65BC}"/>
              </a:ext>
            </a:extLst>
          </p:cNvPr>
          <p:cNvSpPr>
            <a:spLocks noGrp="1"/>
          </p:cNvSpPr>
          <p:nvPr>
            <p:ph type="title"/>
          </p:nvPr>
        </p:nvSpPr>
        <p:spPr/>
        <p:txBody>
          <a:bodyPr/>
          <a:lstStyle/>
          <a:p>
            <a:r>
              <a:rPr lang="en-GB"/>
              <a:t>Click to edit Master title style</a:t>
            </a:r>
            <a:endParaRPr lang="en-NL"/>
          </a:p>
        </p:txBody>
      </p:sp>
      <p:sp>
        <p:nvSpPr>
          <p:cNvPr id="6" name="Date Placeholder 5">
            <a:extLst>
              <a:ext uri="{FF2B5EF4-FFF2-40B4-BE49-F238E27FC236}">
                <a16:creationId xmlns:a16="http://schemas.microsoft.com/office/drawing/2014/main" id="{B4305772-3B21-BD49-8317-114C4ED36217}"/>
              </a:ext>
            </a:extLst>
          </p:cNvPr>
          <p:cNvSpPr>
            <a:spLocks noGrp="1"/>
          </p:cNvSpPr>
          <p:nvPr>
            <p:ph type="dt" sz="half" idx="10"/>
          </p:nvPr>
        </p:nvSpPr>
        <p:spPr/>
        <p:txBody>
          <a:bodyPr/>
          <a:lstStyle/>
          <a:p>
            <a:fld id="{44823B25-49B7-B54A-8E64-E151CF563B71}" type="datetime1">
              <a:rPr lang="en-US" smtClean="0"/>
              <a:t>5/10/2021</a:t>
            </a:fld>
            <a:endParaRPr lang="en-NL" dirty="0"/>
          </a:p>
        </p:txBody>
      </p:sp>
      <p:sp>
        <p:nvSpPr>
          <p:cNvPr id="7" name="Footer Placeholder 6">
            <a:extLst>
              <a:ext uri="{FF2B5EF4-FFF2-40B4-BE49-F238E27FC236}">
                <a16:creationId xmlns:a16="http://schemas.microsoft.com/office/drawing/2014/main" id="{F3748BD8-52BC-024E-9746-1E9BE8E341C6}"/>
              </a:ext>
            </a:extLst>
          </p:cNvPr>
          <p:cNvSpPr>
            <a:spLocks noGrp="1"/>
          </p:cNvSpPr>
          <p:nvPr>
            <p:ph type="ftr" sz="quarter" idx="11"/>
          </p:nvPr>
        </p:nvSpPr>
        <p:spPr/>
        <p:txBody>
          <a:bodyPr/>
          <a:lstStyle/>
          <a:p>
            <a:r>
              <a:rPr lang="en-GB"/>
              <a:t>Footer</a:t>
            </a:r>
            <a:endParaRPr lang="en-NL" dirty="0"/>
          </a:p>
        </p:txBody>
      </p:sp>
      <p:sp>
        <p:nvSpPr>
          <p:cNvPr id="8" name="Slide Number Placeholder 7">
            <a:extLst>
              <a:ext uri="{FF2B5EF4-FFF2-40B4-BE49-F238E27FC236}">
                <a16:creationId xmlns:a16="http://schemas.microsoft.com/office/drawing/2014/main" id="{061AAF16-74ED-A94D-B0B9-50F037C1EF9D}"/>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22757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A547A06-6A1F-E748-A324-B2F358429DAA}"/>
              </a:ext>
            </a:extLst>
          </p:cNvPr>
          <p:cNvSpPr>
            <a:spLocks noGrp="1"/>
          </p:cNvSpPr>
          <p:nvPr>
            <p:ph type="dt" sz="half" idx="10"/>
          </p:nvPr>
        </p:nvSpPr>
        <p:spPr/>
        <p:txBody>
          <a:bodyPr/>
          <a:lstStyle/>
          <a:p>
            <a:fld id="{99712CEA-46EC-7B45-82CB-605D034711F8}" type="datetime1">
              <a:rPr lang="en-US" smtClean="0"/>
              <a:t>5/10/2021</a:t>
            </a:fld>
            <a:endParaRPr lang="en-NL" dirty="0"/>
          </a:p>
        </p:txBody>
      </p:sp>
      <p:sp>
        <p:nvSpPr>
          <p:cNvPr id="6" name="Footer Placeholder 5">
            <a:extLst>
              <a:ext uri="{FF2B5EF4-FFF2-40B4-BE49-F238E27FC236}">
                <a16:creationId xmlns:a16="http://schemas.microsoft.com/office/drawing/2014/main" id="{F37A4AA6-C3CF-524A-85B3-7BF7FB235548}"/>
              </a:ext>
            </a:extLst>
          </p:cNvPr>
          <p:cNvSpPr>
            <a:spLocks noGrp="1"/>
          </p:cNvSpPr>
          <p:nvPr>
            <p:ph type="ftr" sz="quarter" idx="11"/>
          </p:nvPr>
        </p:nvSpPr>
        <p:spPr/>
        <p:txBody>
          <a:bodyPr/>
          <a:lstStyle/>
          <a:p>
            <a:r>
              <a:rPr lang="en-GB"/>
              <a:t>Footer</a:t>
            </a:r>
            <a:endParaRPr lang="en-NL" dirty="0"/>
          </a:p>
        </p:txBody>
      </p:sp>
      <p:sp>
        <p:nvSpPr>
          <p:cNvPr id="7" name="Slide Number Placeholder 6">
            <a:extLst>
              <a:ext uri="{FF2B5EF4-FFF2-40B4-BE49-F238E27FC236}">
                <a16:creationId xmlns:a16="http://schemas.microsoft.com/office/drawing/2014/main" id="{F96ECE5C-5E92-C146-8EEF-42FE3E584FC1}"/>
              </a:ext>
            </a:extLst>
          </p:cNvPr>
          <p:cNvSpPr>
            <a:spLocks noGrp="1"/>
          </p:cNvSpPr>
          <p:nvPr>
            <p:ph type="sldNum" sz="quarter" idx="12"/>
          </p:nvPr>
        </p:nvSpPr>
        <p:spPr/>
        <p:txBody>
          <a:bodyPr/>
          <a:lstStyle/>
          <a:p>
            <a:fld id="{A4F56748-C09F-D64C-86C2-4FEF98031AA4}" type="slidenum">
              <a:rPr lang="en-NL" smtClean="0"/>
              <a:pPr/>
              <a:t>‹nr.›</a:t>
            </a:fld>
            <a:endParaRPr lang="en-NL" dirty="0"/>
          </a:p>
        </p:txBody>
      </p:sp>
    </p:spTree>
    <p:extLst>
      <p:ext uri="{BB962C8B-B14F-4D97-AF65-F5344CB8AC3E}">
        <p14:creationId xmlns:p14="http://schemas.microsoft.com/office/powerpoint/2010/main" val="4028927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1BDAF56-ACC2-F142-9450-9832B222B73E}"/>
              </a:ext>
            </a:extLst>
          </p:cNvPr>
          <p:cNvPicPr>
            <a:picLocks noChangeAspect="1"/>
          </p:cNvPicPr>
          <p:nvPr userDrawn="1"/>
        </p:nvPicPr>
        <p:blipFill>
          <a:blip r:embed="rId15">
            <a:alphaModFix amt="60000"/>
          </a:blip>
          <a:stretch>
            <a:fillRect/>
          </a:stretch>
        </p:blipFill>
        <p:spPr>
          <a:xfrm>
            <a:off x="8325188" y="27671"/>
            <a:ext cx="5454691" cy="6811839"/>
          </a:xfrm>
          <a:prstGeom prst="rect">
            <a:avLst/>
          </a:prstGeom>
        </p:spPr>
      </p:pic>
      <p:sp>
        <p:nvSpPr>
          <p:cNvPr id="2" name="Title Placeholder 1">
            <a:extLst>
              <a:ext uri="{FF2B5EF4-FFF2-40B4-BE49-F238E27FC236}">
                <a16:creationId xmlns:a16="http://schemas.microsoft.com/office/drawing/2014/main" id="{FCFE87D7-D6D1-6145-8BCE-02DD814CA49A}"/>
              </a:ext>
            </a:extLst>
          </p:cNvPr>
          <p:cNvSpPr>
            <a:spLocks noGrp="1"/>
          </p:cNvSpPr>
          <p:nvPr>
            <p:ph type="title"/>
          </p:nvPr>
        </p:nvSpPr>
        <p:spPr>
          <a:xfrm>
            <a:off x="838199" y="365125"/>
            <a:ext cx="8548171" cy="1325563"/>
          </a:xfrm>
          <a:prstGeom prst="rect">
            <a:avLst/>
          </a:prstGeom>
        </p:spPr>
        <p:txBody>
          <a:bodyPr vert="horz" lIns="91440" tIns="45720" rIns="91440" bIns="45720" rtlCol="0" anchor="ctr">
            <a:no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F3E75ED0-E3C7-D54C-807A-28F6AB6B6FF5}"/>
              </a:ext>
            </a:extLst>
          </p:cNvPr>
          <p:cNvSpPr>
            <a:spLocks noGrp="1"/>
          </p:cNvSpPr>
          <p:nvPr>
            <p:ph type="body" idx="1"/>
          </p:nvPr>
        </p:nvSpPr>
        <p:spPr>
          <a:xfrm>
            <a:off x="838200" y="1825625"/>
            <a:ext cx="10515600" cy="424466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2A3AD9FC-0998-1449-B60C-9C026E00F484}"/>
              </a:ext>
            </a:extLst>
          </p:cNvPr>
          <p:cNvSpPr>
            <a:spLocks noGrp="1"/>
          </p:cNvSpPr>
          <p:nvPr>
            <p:ph type="dt" sz="half" idx="2"/>
          </p:nvPr>
        </p:nvSpPr>
        <p:spPr>
          <a:xfrm>
            <a:off x="833120" y="6354370"/>
            <a:ext cx="2743200" cy="365125"/>
          </a:xfrm>
          <a:prstGeom prst="rect">
            <a:avLst/>
          </a:prstGeom>
        </p:spPr>
        <p:txBody>
          <a:bodyPr vert="horz" lIns="91440" tIns="45720" rIns="91440" bIns="45720" rtlCol="0" anchor="ctr"/>
          <a:lstStyle>
            <a:lvl1pPr algn="l">
              <a:defRPr sz="1200">
                <a:solidFill>
                  <a:srgbClr val="787360"/>
                </a:solidFill>
                <a:latin typeface="Heebo" pitchFamily="2" charset="-79"/>
                <a:cs typeface="Heebo" pitchFamily="2" charset="-79"/>
              </a:defRPr>
            </a:lvl1pPr>
          </a:lstStyle>
          <a:p>
            <a:fld id="{6DF1CF88-5578-534F-8493-DD4DEEC0D7A8}" type="datetime1">
              <a:rPr lang="en-US" smtClean="0"/>
              <a:t>5/10/2021</a:t>
            </a:fld>
            <a:endParaRPr lang="en-NL" dirty="0"/>
          </a:p>
        </p:txBody>
      </p:sp>
      <p:sp>
        <p:nvSpPr>
          <p:cNvPr id="6" name="Slide Number Placeholder 5">
            <a:extLst>
              <a:ext uri="{FF2B5EF4-FFF2-40B4-BE49-F238E27FC236}">
                <a16:creationId xmlns:a16="http://schemas.microsoft.com/office/drawing/2014/main" id="{452637CF-C75D-6349-9853-0B66E234E2AD}"/>
              </a:ext>
            </a:extLst>
          </p:cNvPr>
          <p:cNvSpPr>
            <a:spLocks noGrp="1"/>
          </p:cNvSpPr>
          <p:nvPr>
            <p:ph type="sldNum" sz="quarter" idx="4"/>
          </p:nvPr>
        </p:nvSpPr>
        <p:spPr>
          <a:xfrm>
            <a:off x="10105900" y="6354370"/>
            <a:ext cx="1247899" cy="365125"/>
          </a:xfrm>
          <a:prstGeom prst="rect">
            <a:avLst/>
          </a:prstGeom>
        </p:spPr>
        <p:txBody>
          <a:bodyPr vert="horz" lIns="91440" tIns="45720" rIns="91440" bIns="45720" rtlCol="0" anchor="ctr"/>
          <a:lstStyle>
            <a:lvl1pPr algn="r">
              <a:defRPr sz="1200">
                <a:solidFill>
                  <a:srgbClr val="787360"/>
                </a:solidFill>
                <a:latin typeface="Heebo" pitchFamily="2" charset="-79"/>
                <a:cs typeface="Heebo" pitchFamily="2" charset="-79"/>
              </a:defRPr>
            </a:lvl1pPr>
          </a:lstStyle>
          <a:p>
            <a:fld id="{A4F56748-C09F-D64C-86C2-4FEF98031AA4}" type="slidenum">
              <a:rPr lang="en-NL" smtClean="0"/>
              <a:pPr/>
              <a:t>‹nr.›</a:t>
            </a:fld>
            <a:endParaRPr lang="en-NL" dirty="0"/>
          </a:p>
        </p:txBody>
      </p:sp>
      <p:sp>
        <p:nvSpPr>
          <p:cNvPr id="12" name="Footer Placeholder 11">
            <a:extLst>
              <a:ext uri="{FF2B5EF4-FFF2-40B4-BE49-F238E27FC236}">
                <a16:creationId xmlns:a16="http://schemas.microsoft.com/office/drawing/2014/main" id="{E2920108-52BC-D94A-9D35-4F744DC9DCCF}"/>
              </a:ext>
            </a:extLst>
          </p:cNvPr>
          <p:cNvSpPr>
            <a:spLocks noGrp="1"/>
          </p:cNvSpPr>
          <p:nvPr>
            <p:ph type="ftr" sz="quarter" idx="3"/>
          </p:nvPr>
        </p:nvSpPr>
        <p:spPr>
          <a:xfrm>
            <a:off x="5051466" y="6354371"/>
            <a:ext cx="2089068" cy="365125"/>
          </a:xfrm>
          <a:prstGeom prst="rect">
            <a:avLst/>
          </a:prstGeom>
        </p:spPr>
        <p:txBody>
          <a:bodyPr vert="horz" lIns="91440" tIns="45720" rIns="91440" bIns="45720" rtlCol="0" anchor="ctr"/>
          <a:lstStyle>
            <a:lvl1pPr algn="ctr">
              <a:defRPr sz="1200">
                <a:solidFill>
                  <a:srgbClr val="787360"/>
                </a:solidFill>
                <a:latin typeface="Heebo" pitchFamily="2" charset="-79"/>
                <a:cs typeface="Heebo" pitchFamily="2" charset="-79"/>
              </a:defRPr>
            </a:lvl1pPr>
          </a:lstStyle>
          <a:p>
            <a:r>
              <a:rPr lang="en-GB"/>
              <a:t>Footer</a:t>
            </a:r>
            <a:endParaRPr lang="en-NL" dirty="0"/>
          </a:p>
        </p:txBody>
      </p:sp>
      <p:pic>
        <p:nvPicPr>
          <p:cNvPr id="13" name="Picture 12" descr="A picture containing food, drawing, light&#10;&#10;Description automatically generated">
            <a:extLst>
              <a:ext uri="{FF2B5EF4-FFF2-40B4-BE49-F238E27FC236}">
                <a16:creationId xmlns:a16="http://schemas.microsoft.com/office/drawing/2014/main" id="{EEC84EE9-DC84-7A41-8485-BFAFD7F9F497}"/>
              </a:ext>
            </a:extLst>
          </p:cNvPr>
          <p:cNvPicPr>
            <a:picLocks noChangeAspect="1"/>
          </p:cNvPicPr>
          <p:nvPr userDrawn="1"/>
        </p:nvPicPr>
        <p:blipFill>
          <a:blip r:embed="rId16"/>
          <a:stretch>
            <a:fillRect/>
          </a:stretch>
        </p:blipFill>
        <p:spPr>
          <a:xfrm>
            <a:off x="9749928" y="375921"/>
            <a:ext cx="1585654" cy="540988"/>
          </a:xfrm>
          <a:prstGeom prst="rect">
            <a:avLst/>
          </a:prstGeom>
        </p:spPr>
      </p:pic>
    </p:spTree>
    <p:extLst>
      <p:ext uri="{BB962C8B-B14F-4D97-AF65-F5344CB8AC3E}">
        <p14:creationId xmlns:p14="http://schemas.microsoft.com/office/powerpoint/2010/main" val="1407087706"/>
      </p:ext>
    </p:extLst>
  </p:cSld>
  <p:clrMap bg1="lt1" tx1="dk1" bg2="lt2" tx2="dk2" accent1="accent1" accent2="accent2" accent3="accent3" accent4="accent4" accent5="accent5" accent6="accent6" hlink="hlink" folHlink="folHlink"/>
  <p:sldLayoutIdLst>
    <p:sldLayoutId id="2147483673" r:id="rId1"/>
    <p:sldLayoutId id="2147483649" r:id="rId2"/>
    <p:sldLayoutId id="2147483650" r:id="rId3"/>
    <p:sldLayoutId id="2147483651" r:id="rId4"/>
    <p:sldLayoutId id="2147483652" r:id="rId5"/>
    <p:sldLayoutId id="2147483653" r:id="rId6"/>
    <p:sldLayoutId id="2147483675" r:id="rId7"/>
    <p:sldLayoutId id="2147483654" r:id="rId8"/>
    <p:sldLayoutId id="2147483655" r:id="rId9"/>
    <p:sldLayoutId id="2147483674" r:id="rId10"/>
    <p:sldLayoutId id="2147483656" r:id="rId11"/>
    <p:sldLayoutId id="2147483657" r:id="rId12"/>
    <p:sldLayoutId id="2147483658" r:id="rId13"/>
  </p:sldLayoutIdLst>
  <p:hf sldNum="0" hdr="0" ftr="0" dt="0"/>
  <p:txStyles>
    <p:titleStyle>
      <a:lvl1pPr algn="l" defTabSz="914400" rtl="0" eaLnBrk="1" latinLnBrk="0" hangingPunct="1">
        <a:lnSpc>
          <a:spcPct val="90000"/>
        </a:lnSpc>
        <a:spcBef>
          <a:spcPct val="0"/>
        </a:spcBef>
        <a:buNone/>
        <a:defRPr sz="3600" b="1" i="0" kern="1200">
          <a:solidFill>
            <a:srgbClr val="2C2E74"/>
          </a:solidFill>
          <a:latin typeface="Heebo" pitchFamily="2" charset="-79"/>
          <a:ea typeface="+mj-ea"/>
          <a:cs typeface="Heebo" pitchFamily="2" charset="-79"/>
        </a:defRPr>
      </a:lvl1pPr>
    </p:titleStyle>
    <p:bodyStyle>
      <a:lvl1pPr marL="228600" indent="-228600" algn="l" defTabSz="914400" rtl="0" eaLnBrk="1" latinLnBrk="0" hangingPunct="1">
        <a:lnSpc>
          <a:spcPct val="90000"/>
        </a:lnSpc>
        <a:spcBef>
          <a:spcPts val="1000"/>
        </a:spcBef>
        <a:buClr>
          <a:srgbClr val="787360"/>
        </a:buClr>
        <a:buFont typeface="Arial" panose="020B0604020202020204" pitchFamily="34" charset="0"/>
        <a:buChar char="•"/>
        <a:defRPr sz="2400" b="0" i="0" kern="1200">
          <a:solidFill>
            <a:schemeClr val="tx1"/>
          </a:solidFill>
          <a:latin typeface="Heebo" pitchFamily="2" charset="-79"/>
          <a:ea typeface="+mn-ea"/>
          <a:cs typeface="Heebo" pitchFamily="2" charset="-79"/>
        </a:defRPr>
      </a:lvl1pPr>
      <a:lvl2pPr marL="685800" indent="-228600" algn="l" defTabSz="914400" rtl="0" eaLnBrk="1" latinLnBrk="0" hangingPunct="1">
        <a:lnSpc>
          <a:spcPct val="90000"/>
        </a:lnSpc>
        <a:spcBef>
          <a:spcPts val="500"/>
        </a:spcBef>
        <a:buClr>
          <a:srgbClr val="787360"/>
        </a:buClr>
        <a:buFont typeface="Arial" panose="020B0604020202020204" pitchFamily="34" charset="0"/>
        <a:buChar char="•"/>
        <a:defRPr sz="2000" b="0" i="0" kern="1200">
          <a:solidFill>
            <a:schemeClr val="tx1"/>
          </a:solidFill>
          <a:latin typeface="Heebo" pitchFamily="2" charset="-79"/>
          <a:ea typeface="+mn-ea"/>
          <a:cs typeface="Heebo" pitchFamily="2" charset="-79"/>
        </a:defRPr>
      </a:lvl2pPr>
      <a:lvl3pPr marL="1143000" indent="-228600" algn="l" defTabSz="914400" rtl="0" eaLnBrk="1" latinLnBrk="0" hangingPunct="1">
        <a:lnSpc>
          <a:spcPct val="90000"/>
        </a:lnSpc>
        <a:spcBef>
          <a:spcPts val="500"/>
        </a:spcBef>
        <a:buClr>
          <a:srgbClr val="787360"/>
        </a:buClr>
        <a:buFont typeface="Arial" panose="020B0604020202020204" pitchFamily="34" charset="0"/>
        <a:buChar char="•"/>
        <a:defRPr sz="1800" b="0" i="0" kern="1200">
          <a:solidFill>
            <a:schemeClr val="tx1"/>
          </a:solidFill>
          <a:latin typeface="Heebo" pitchFamily="2" charset="-79"/>
          <a:ea typeface="+mn-ea"/>
          <a:cs typeface="Heebo" pitchFamily="2" charset="-79"/>
        </a:defRPr>
      </a:lvl3pPr>
      <a:lvl4pPr marL="1600200" indent="-228600" algn="l" defTabSz="914400" rtl="0" eaLnBrk="1" latinLnBrk="0" hangingPunct="1">
        <a:lnSpc>
          <a:spcPct val="90000"/>
        </a:lnSpc>
        <a:spcBef>
          <a:spcPts val="500"/>
        </a:spcBef>
        <a:buClr>
          <a:srgbClr val="787360"/>
        </a:buClr>
        <a:buFont typeface="Arial" panose="020B0604020202020204" pitchFamily="34" charset="0"/>
        <a:buChar char="•"/>
        <a:defRPr sz="1600" b="0" i="0" kern="1200">
          <a:solidFill>
            <a:schemeClr val="tx1"/>
          </a:solidFill>
          <a:latin typeface="Heebo" pitchFamily="2" charset="-79"/>
          <a:ea typeface="+mn-ea"/>
          <a:cs typeface="Heebo" pitchFamily="2" charset="-79"/>
        </a:defRPr>
      </a:lvl4pPr>
      <a:lvl5pPr marL="2057400" indent="-228600" algn="l" defTabSz="914400" rtl="0" eaLnBrk="1" latinLnBrk="0" hangingPunct="1">
        <a:lnSpc>
          <a:spcPct val="90000"/>
        </a:lnSpc>
        <a:spcBef>
          <a:spcPts val="500"/>
        </a:spcBef>
        <a:buClr>
          <a:srgbClr val="787360"/>
        </a:buClr>
        <a:buFont typeface="Arial" panose="020B0604020202020204" pitchFamily="34" charset="0"/>
        <a:buChar char="•"/>
        <a:defRPr sz="1600" b="0" i="0" kern="1200">
          <a:solidFill>
            <a:schemeClr val="tx1"/>
          </a:solidFill>
          <a:latin typeface="Heebo" pitchFamily="2" charset="-79"/>
          <a:ea typeface="+mn-ea"/>
          <a:cs typeface="Heebo" pitchFamily="2"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F3307D-7DD2-4248-AC7B-514BA4CFA21D}"/>
              </a:ext>
            </a:extLst>
          </p:cNvPr>
          <p:cNvSpPr>
            <a:spLocks noGrp="1"/>
          </p:cNvSpPr>
          <p:nvPr>
            <p:ph type="title"/>
          </p:nvPr>
        </p:nvSpPr>
        <p:spPr/>
        <p:txBody>
          <a:bodyPr/>
          <a:lstStyle/>
          <a:p>
            <a:r>
              <a:rPr lang="nl-NL" dirty="0"/>
              <a:t>Internationaal Arbeidsrecht</a:t>
            </a:r>
            <a:br>
              <a:rPr lang="nl-NL" dirty="0"/>
            </a:br>
            <a:br>
              <a:rPr lang="nl-NL" dirty="0"/>
            </a:br>
            <a:r>
              <a:rPr lang="nl-NL" sz="2800" dirty="0"/>
              <a:t>VRAA – 11 mei 2021</a:t>
            </a:r>
            <a:br>
              <a:rPr lang="nl-NL" sz="2800" dirty="0"/>
            </a:br>
            <a:r>
              <a:rPr lang="nl-NL" sz="2800" dirty="0"/>
              <a:t>Michelle Maaijen</a:t>
            </a:r>
            <a:endParaRPr lang="en-NL" dirty="0"/>
          </a:p>
        </p:txBody>
      </p:sp>
    </p:spTree>
    <p:extLst>
      <p:ext uri="{BB962C8B-B14F-4D97-AF65-F5344CB8AC3E}">
        <p14:creationId xmlns:p14="http://schemas.microsoft.com/office/powerpoint/2010/main" val="33003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Toepasselijk recht in internationaal transport:</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p:txBody>
          <a:bodyPr>
            <a:normAutofit/>
          </a:bodyPr>
          <a:lstStyle/>
          <a:p>
            <a:pPr marL="0" indent="0" algn="just">
              <a:buNone/>
            </a:pPr>
            <a:r>
              <a:rPr lang="nl-NL" sz="1800" u="sng" dirty="0" err="1">
                <a:solidFill>
                  <a:srgbClr val="787360"/>
                </a:solidFill>
              </a:rPr>
              <a:t>Voogsgeerd</a:t>
            </a:r>
            <a:r>
              <a:rPr lang="nl-NL" sz="1800" u="sng" dirty="0">
                <a:solidFill>
                  <a:srgbClr val="787360"/>
                </a:solidFill>
              </a:rPr>
              <a:t>/</a:t>
            </a:r>
            <a:r>
              <a:rPr lang="nl-NL" sz="1800" u="sng" dirty="0" err="1">
                <a:solidFill>
                  <a:srgbClr val="787360"/>
                </a:solidFill>
              </a:rPr>
              <a:t>Navimer</a:t>
            </a:r>
            <a:r>
              <a:rPr lang="nl-NL" sz="1800" u="sng" dirty="0">
                <a:solidFill>
                  <a:srgbClr val="787360"/>
                </a:solidFill>
              </a:rPr>
              <a:t> (HvJ EU 15 december 2011, C-384/10):</a:t>
            </a:r>
          </a:p>
          <a:p>
            <a:pPr algn="just"/>
            <a:r>
              <a:rPr lang="nl-NL" sz="1800" dirty="0">
                <a:solidFill>
                  <a:srgbClr val="787360"/>
                </a:solidFill>
              </a:rPr>
              <a:t>Punt 37: “In een dergelijk geval moet het criterium van het land waar de arbeid gewoonlijk wordt verricht aldus worden opgevat dat het verwijst naar de plaats waar of van waaruit de werknemer daadwerkelijk zijn beroepswerkzaamheden verricht, en bij gebreke van een centrum van de werkzaamheden naar de plaats waar hij het grootste deel van zijn werkzaamheden verricht”;</a:t>
            </a:r>
          </a:p>
          <a:p>
            <a:pPr algn="just"/>
            <a:r>
              <a:rPr lang="nl-NL" sz="1800" dirty="0">
                <a:solidFill>
                  <a:srgbClr val="787360"/>
                </a:solidFill>
              </a:rPr>
              <a:t>Punt 38: “Gelet op de aard van arbeid in de zeevaartsector als die welke in het hoofdgeding aan de orde is, moet de verwijzende rechter rekening houden met alle elementen die de werkzaamheid van de werknemer kenmerken, en met name vaststellen in welke staat zich de plaats bevindt van waaruit de werknemer zijn transportopdrachten verricht, instructies voor zijn opdrachten ontvangt en zijn werk organiseert, alsmede de plaats waar zich de arbeidsinstrumenten bevinden”</a:t>
            </a:r>
          </a:p>
          <a:p>
            <a:pPr algn="just"/>
            <a:r>
              <a:rPr lang="nl-NL" sz="1800" dirty="0">
                <a:solidFill>
                  <a:srgbClr val="787360"/>
                </a:solidFill>
              </a:rPr>
              <a:t>Punt 39: “Wanneer uit deze vaststellingen blijkt dat de plaats van waaruit de werknemer zijn transportopdrachten verricht en waar hij ook de instructies voor zijn opdrachten ontvangt, steeds dezelfde is, moet die plaats worden beschouwd als de plaats waar hij gewoonlijk zijn arbeid verricht.”</a:t>
            </a:r>
          </a:p>
        </p:txBody>
      </p:sp>
    </p:spTree>
    <p:extLst>
      <p:ext uri="{BB962C8B-B14F-4D97-AF65-F5344CB8AC3E}">
        <p14:creationId xmlns:p14="http://schemas.microsoft.com/office/powerpoint/2010/main" val="176136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Toepasselijk recht in internationaal transport:</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p:txBody>
          <a:bodyPr>
            <a:normAutofit/>
          </a:bodyPr>
          <a:lstStyle/>
          <a:p>
            <a:pPr marL="0" indent="0" algn="just">
              <a:buNone/>
            </a:pPr>
            <a:r>
              <a:rPr lang="nl-NL" sz="1800" u="sng" dirty="0" err="1">
                <a:solidFill>
                  <a:srgbClr val="787360"/>
                </a:solidFill>
              </a:rPr>
              <a:t>Nogueira</a:t>
            </a:r>
            <a:r>
              <a:rPr lang="nl-NL" sz="1800" u="sng" dirty="0">
                <a:solidFill>
                  <a:srgbClr val="787360"/>
                </a:solidFill>
              </a:rPr>
              <a:t>/Ryanair (HvJ EU 14 september 2017, C-168/16):</a:t>
            </a:r>
          </a:p>
          <a:p>
            <a:pPr algn="just"/>
            <a:r>
              <a:rPr lang="nl-NL" sz="1800" dirty="0">
                <a:solidFill>
                  <a:srgbClr val="787360"/>
                </a:solidFill>
              </a:rPr>
              <a:t>Punt 63: “Zoals de advocaat-generaal in punt 85 van zijn conclusie heeft opgemerkt, heeft het Hof gelet op de specifieke kenmerken van de arbeidsverhoudingen in de vervoerssector in de arresten van 15 maart 2011, Koelzsch (C-29/10, EU:C:2011:151, punt 49), en 15 december 2011, </a:t>
            </a:r>
            <a:r>
              <a:rPr lang="nl-NL" sz="1800" dirty="0" err="1">
                <a:solidFill>
                  <a:srgbClr val="787360"/>
                </a:solidFill>
              </a:rPr>
              <a:t>Voogsgeerd</a:t>
            </a:r>
            <a:r>
              <a:rPr lang="nl-NL" sz="1800" dirty="0">
                <a:solidFill>
                  <a:srgbClr val="787360"/>
                </a:solidFill>
              </a:rPr>
              <a:t> (C-384/10, EU:C:2011:842, punten 38–41), een aantal aanwijzingen vermeldt die de nationale rechter in de beschouwing kan betrekken. </a:t>
            </a:r>
            <a:r>
              <a:rPr lang="nl-NL" sz="1800" u="sng" dirty="0">
                <a:solidFill>
                  <a:srgbClr val="787360"/>
                </a:solidFill>
              </a:rPr>
              <a:t>De nationale rechter moet in het bijzonder vaststellen in welke staat zich de plaats bevindt van waaruit de werknemer zijn transportopdrachten verricht, naar welke plaats de werknemer na zijn opdrachten terugkeert, instructies voor zijn opdrachten ontvangt en zijn werk organiseert, alsmede op welke plaats zich de arbeidsinstrumenten bevinden.</a:t>
            </a:r>
            <a:r>
              <a:rPr lang="nl-NL" sz="1800" dirty="0">
                <a:solidFill>
                  <a:srgbClr val="787360"/>
                </a:solidFill>
              </a:rPr>
              <a:t>”</a:t>
            </a:r>
          </a:p>
        </p:txBody>
      </p:sp>
    </p:spTree>
    <p:extLst>
      <p:ext uri="{BB962C8B-B14F-4D97-AF65-F5344CB8AC3E}">
        <p14:creationId xmlns:p14="http://schemas.microsoft.com/office/powerpoint/2010/main" val="197753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Toepasselijk recht:</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p:txBody>
          <a:bodyPr>
            <a:normAutofit lnSpcReduction="10000"/>
          </a:bodyPr>
          <a:lstStyle/>
          <a:p>
            <a:pPr marL="0" indent="0" algn="just">
              <a:buNone/>
            </a:pPr>
            <a:r>
              <a:rPr lang="nl-NL" sz="1800" dirty="0">
                <a:solidFill>
                  <a:srgbClr val="787360"/>
                </a:solidFill>
              </a:rPr>
              <a:t>Exceptieclausule art. 8 lid 4 Rome I-Verordening: ‘kennelijk nauwere band’</a:t>
            </a:r>
          </a:p>
          <a:p>
            <a:pPr marL="0" indent="0" algn="just">
              <a:buNone/>
            </a:pPr>
            <a:endParaRPr lang="nl-NL" sz="1800" dirty="0">
              <a:solidFill>
                <a:srgbClr val="787360"/>
              </a:solidFill>
            </a:endParaRPr>
          </a:p>
          <a:p>
            <a:pPr marL="0" indent="0" algn="just">
              <a:buNone/>
            </a:pPr>
            <a:r>
              <a:rPr lang="nl-NL" sz="1800" u="sng" dirty="0">
                <a:solidFill>
                  <a:srgbClr val="787360"/>
                </a:solidFill>
              </a:rPr>
              <a:t>Schlecker/</a:t>
            </a:r>
            <a:r>
              <a:rPr lang="nl-NL" sz="1800" u="sng" dirty="0" err="1">
                <a:solidFill>
                  <a:srgbClr val="787360"/>
                </a:solidFill>
              </a:rPr>
              <a:t>Boedeker</a:t>
            </a:r>
            <a:r>
              <a:rPr lang="nl-NL" sz="1800" u="sng" dirty="0">
                <a:solidFill>
                  <a:srgbClr val="787360"/>
                </a:solidFill>
              </a:rPr>
              <a:t> (HvJ EU 12 september 2013, C-64/12)</a:t>
            </a:r>
          </a:p>
          <a:p>
            <a:pPr algn="just"/>
            <a:r>
              <a:rPr lang="nl-NL" sz="1800" dirty="0">
                <a:solidFill>
                  <a:srgbClr val="787360"/>
                </a:solidFill>
              </a:rPr>
              <a:t>Wanneer een overeenkomst evenwel nauwer is verbonden met een ander land dan dat waar de arbeid gewoonlijk wordt verricht, dient krachtens het laatste zinsdeel van dat lid het recht van het land waar de arbeid wordt verricht, buiten toepassing te worden gelaten en het recht van dat andere land te worden toegepast;</a:t>
            </a:r>
          </a:p>
          <a:p>
            <a:pPr algn="just"/>
            <a:r>
              <a:rPr lang="nl-NL" sz="1800" dirty="0">
                <a:solidFill>
                  <a:srgbClr val="787360"/>
                </a:solidFill>
              </a:rPr>
              <a:t>Daartoe dient de verwijzende rechter rekening te houden met alle factoren die de arbeidsbetrekking kenmerken, en te bepalen welke factor of factoren daarvan volgens hem het zwaarste wegen. (…)</a:t>
            </a:r>
          </a:p>
          <a:p>
            <a:pPr algn="just"/>
            <a:r>
              <a:rPr lang="nl-NL" sz="1800" dirty="0">
                <a:solidFill>
                  <a:srgbClr val="787360"/>
                </a:solidFill>
              </a:rPr>
              <a:t>Onder de belangrijke factoren voor die aanknoping dient allereerst rekening te worden gehouden met het land waar de werknemer </a:t>
            </a:r>
            <a:r>
              <a:rPr lang="nl-NL" sz="1800" b="1" dirty="0">
                <a:solidFill>
                  <a:srgbClr val="787360"/>
                </a:solidFill>
              </a:rPr>
              <a:t>belastingen en heffingen op inkomsten uit arbeid betaalt en het land waar hij is aangesloten bij de sociale zekerheid en de verschillende pensioen-, ziektekostenverzekerings- en invaliditeitsregelingen</a:t>
            </a:r>
            <a:r>
              <a:rPr lang="nl-NL" sz="1800" dirty="0">
                <a:solidFill>
                  <a:srgbClr val="787360"/>
                </a:solidFill>
              </a:rPr>
              <a:t>. Bovendien dient de nationale rechter rekening te houden met alle omstandigheden van de zaak, zoals met name de criteria betreffende de vaststelling van het salaris en de andere arbeidsvoorwaarden.</a:t>
            </a:r>
          </a:p>
          <a:p>
            <a:pPr algn="just"/>
            <a:endParaRPr lang="nl-NL" sz="1800" dirty="0">
              <a:solidFill>
                <a:srgbClr val="787360"/>
              </a:solidFill>
            </a:endParaRPr>
          </a:p>
        </p:txBody>
      </p:sp>
    </p:spTree>
    <p:extLst>
      <p:ext uri="{BB962C8B-B14F-4D97-AF65-F5344CB8AC3E}">
        <p14:creationId xmlns:p14="http://schemas.microsoft.com/office/powerpoint/2010/main" val="22803199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(Herziene) Detacheringsrichtlijn:</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a:xfrm>
            <a:off x="838200" y="1825625"/>
            <a:ext cx="10515600" cy="4331894"/>
          </a:xfrm>
        </p:spPr>
        <p:txBody>
          <a:bodyPr>
            <a:normAutofit fontScale="92500" lnSpcReduction="10000"/>
          </a:bodyPr>
          <a:lstStyle/>
          <a:p>
            <a:pPr marL="0" indent="0" algn="just">
              <a:buNone/>
            </a:pPr>
            <a:r>
              <a:rPr lang="nl-NL" sz="1800" dirty="0">
                <a:solidFill>
                  <a:srgbClr val="787360"/>
                </a:solidFill>
              </a:rPr>
              <a:t>Werknemers hebben op grond van de Detacheringsrichtlijn, wanneer zij </a:t>
            </a:r>
            <a:r>
              <a:rPr lang="nl-NL" sz="1800" b="1" dirty="0">
                <a:solidFill>
                  <a:srgbClr val="787360"/>
                </a:solidFill>
              </a:rPr>
              <a:t>tijdelijk</a:t>
            </a:r>
            <a:r>
              <a:rPr lang="nl-NL" sz="1800" dirty="0">
                <a:solidFill>
                  <a:srgbClr val="787360"/>
                </a:solidFill>
              </a:rPr>
              <a:t> in een andere EU-lidstaat gaan werken, recht op de volgende minimum arbeidsvoorwaarden van het tijdelijke werkland:</a:t>
            </a:r>
          </a:p>
          <a:p>
            <a:pPr marL="342900" indent="-342900" algn="just">
              <a:buFont typeface="+mj-lt"/>
              <a:buAutoNum type="alphaLcParenR"/>
            </a:pPr>
            <a:r>
              <a:rPr lang="nl-NL" sz="1200" dirty="0">
                <a:solidFill>
                  <a:srgbClr val="787360"/>
                </a:solidFill>
              </a:rPr>
              <a:t>Maximale werk- en minimale rustperioden;</a:t>
            </a:r>
          </a:p>
          <a:p>
            <a:pPr marL="342900" indent="-342900" algn="just">
              <a:buFont typeface="+mj-lt"/>
              <a:buAutoNum type="alphaLcParenR"/>
            </a:pPr>
            <a:r>
              <a:rPr lang="nl-NL" sz="1200" dirty="0">
                <a:solidFill>
                  <a:srgbClr val="787360"/>
                </a:solidFill>
              </a:rPr>
              <a:t>Minimumaantal betaalde jaarlijkse verlofdagen;</a:t>
            </a:r>
          </a:p>
          <a:p>
            <a:pPr marL="342900" indent="-342900" algn="just">
              <a:buFont typeface="+mj-lt"/>
              <a:buAutoNum type="alphaLcParenR"/>
            </a:pPr>
            <a:r>
              <a:rPr lang="nl-NL" sz="1200" u="sng" dirty="0">
                <a:solidFill>
                  <a:srgbClr val="787360"/>
                </a:solidFill>
              </a:rPr>
              <a:t>Beloning</a:t>
            </a:r>
            <a:r>
              <a:rPr lang="nl-NL" sz="1200" dirty="0">
                <a:solidFill>
                  <a:srgbClr val="787360"/>
                </a:solidFill>
              </a:rPr>
              <a:t>, inclusief vergoedingen voor overwerk; dit punt is niet van toepassing op de aanvullende bedrijfspensioenregelingen;</a:t>
            </a:r>
          </a:p>
          <a:p>
            <a:pPr marL="342900" indent="-342900" algn="just">
              <a:buFont typeface="+mj-lt"/>
              <a:buAutoNum type="alphaLcParenR"/>
            </a:pPr>
            <a:r>
              <a:rPr lang="nl-NL" sz="1200" dirty="0">
                <a:solidFill>
                  <a:srgbClr val="787360"/>
                </a:solidFill>
              </a:rPr>
              <a:t>Voorwaarden voor het ter beschikking stellen van werknemers, inzonderheid door uitzendbedrijven;</a:t>
            </a:r>
          </a:p>
          <a:p>
            <a:pPr marL="342900" indent="-342900" algn="just">
              <a:buFont typeface="+mj-lt"/>
              <a:buAutoNum type="alphaLcParenR"/>
            </a:pPr>
            <a:r>
              <a:rPr lang="nl-NL" sz="1200" dirty="0">
                <a:solidFill>
                  <a:srgbClr val="787360"/>
                </a:solidFill>
              </a:rPr>
              <a:t>Gezondheid, veiligheid en hygiëne op het werk;</a:t>
            </a:r>
          </a:p>
          <a:p>
            <a:pPr marL="342900" indent="-342900" algn="just">
              <a:buFont typeface="+mj-lt"/>
              <a:buAutoNum type="alphaLcParenR"/>
            </a:pPr>
            <a:r>
              <a:rPr lang="nl-NL" sz="1200" dirty="0">
                <a:solidFill>
                  <a:srgbClr val="787360"/>
                </a:solidFill>
              </a:rPr>
              <a:t>Beschermende maatregelen met betrekking tot de arbeidsvoorwaarden en –omstandigheden van zwangere of pas bevallen vrouwen, van kinderen en jongeren;</a:t>
            </a:r>
          </a:p>
          <a:p>
            <a:pPr marL="342900" indent="-342900" algn="just">
              <a:buFont typeface="+mj-lt"/>
              <a:buAutoNum type="alphaLcParenR"/>
            </a:pPr>
            <a:r>
              <a:rPr lang="nl-NL" sz="1200" dirty="0">
                <a:solidFill>
                  <a:srgbClr val="787360"/>
                </a:solidFill>
              </a:rPr>
              <a:t>Gelijke behandeling van mannen en vrouwen, alsmede andere bepalingen inzake niet-discriminatie;</a:t>
            </a:r>
          </a:p>
          <a:p>
            <a:pPr marL="342900" indent="-342900" algn="just">
              <a:buFont typeface="+mj-lt"/>
              <a:buAutoNum type="alphaLcParenR"/>
            </a:pPr>
            <a:r>
              <a:rPr lang="nl-NL" sz="1200" dirty="0">
                <a:solidFill>
                  <a:srgbClr val="787360"/>
                </a:solidFill>
              </a:rPr>
              <a:t>De voorwaarden voor huisvesting van werknemers, indien de werkgever huisvesting ter beschikking stelt aan werknemers die zich niet op hun gewone werkplaats bevinden;</a:t>
            </a:r>
          </a:p>
          <a:p>
            <a:pPr marL="342900" indent="-342900" algn="just">
              <a:buFont typeface="+mj-lt"/>
              <a:buAutoNum type="alphaLcParenR"/>
            </a:pPr>
            <a:r>
              <a:rPr lang="nl-NL" sz="1200" dirty="0">
                <a:solidFill>
                  <a:srgbClr val="787360"/>
                </a:solidFill>
              </a:rPr>
              <a:t>Toeslagen of vergoeding van uitgaven voor reis-, maaltijd- en verblijfkosten voor werknemers die beroepshalve van huis zijn.</a:t>
            </a:r>
          </a:p>
          <a:p>
            <a:pPr marL="0" indent="0" algn="just">
              <a:buNone/>
            </a:pPr>
            <a:endParaRPr lang="nl-NL" sz="1200" dirty="0">
              <a:solidFill>
                <a:srgbClr val="787360"/>
              </a:solidFill>
            </a:endParaRPr>
          </a:p>
          <a:p>
            <a:pPr marL="0" indent="0" algn="just">
              <a:buNone/>
            </a:pPr>
            <a:r>
              <a:rPr lang="nl-NL" sz="1800" dirty="0">
                <a:solidFill>
                  <a:srgbClr val="787360"/>
                </a:solidFill>
              </a:rPr>
              <a:t>Deze ‘harde kern arbeidsvoorwaarden’ moet volgen uit: </a:t>
            </a:r>
          </a:p>
          <a:p>
            <a:pPr algn="just">
              <a:buFontTx/>
              <a:buChar char="-"/>
            </a:pPr>
            <a:r>
              <a:rPr lang="nl-NL" sz="1800" dirty="0">
                <a:solidFill>
                  <a:srgbClr val="787360"/>
                </a:solidFill>
              </a:rPr>
              <a:t>Wetgeving (bijv. Wet Minimumloon, </a:t>
            </a:r>
            <a:r>
              <a:rPr lang="nl-NL" sz="1800" dirty="0" err="1">
                <a:solidFill>
                  <a:srgbClr val="787360"/>
                </a:solidFill>
              </a:rPr>
              <a:t>WagwEU</a:t>
            </a:r>
            <a:r>
              <a:rPr lang="nl-NL" sz="1800" dirty="0">
                <a:solidFill>
                  <a:srgbClr val="787360"/>
                </a:solidFill>
              </a:rPr>
              <a:t>);</a:t>
            </a:r>
          </a:p>
          <a:p>
            <a:pPr algn="just">
              <a:buFontTx/>
              <a:buChar char="-"/>
            </a:pPr>
            <a:r>
              <a:rPr lang="nl-NL" sz="1800" dirty="0">
                <a:solidFill>
                  <a:srgbClr val="787360"/>
                </a:solidFill>
              </a:rPr>
              <a:t>Algemeen verbindend verklaarde cao (art. 2 lid 6 Wet avv; art. 2a nieuw)</a:t>
            </a:r>
          </a:p>
        </p:txBody>
      </p:sp>
    </p:spTree>
    <p:extLst>
      <p:ext uri="{BB962C8B-B14F-4D97-AF65-F5344CB8AC3E}">
        <p14:creationId xmlns:p14="http://schemas.microsoft.com/office/powerpoint/2010/main" val="213321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(Herziene) Detacheringsrichtlijn:</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a:xfrm>
            <a:off x="838200" y="1825625"/>
            <a:ext cx="10515600" cy="4331894"/>
          </a:xfrm>
        </p:spPr>
        <p:txBody>
          <a:bodyPr>
            <a:normAutofit/>
          </a:bodyPr>
          <a:lstStyle/>
          <a:p>
            <a:pPr algn="just"/>
            <a:r>
              <a:rPr lang="nl-NL" sz="1800" dirty="0">
                <a:solidFill>
                  <a:srgbClr val="787360"/>
                </a:solidFill>
              </a:rPr>
              <a:t>Uitbreiding van het begrip ‘beloning’. Dit omvat nu ook (o.a.): bonusbetalingen, eindejaarsuitkering, overwerktoeslag en tussentijdse loonsverhogingen;</a:t>
            </a:r>
          </a:p>
          <a:p>
            <a:pPr algn="just"/>
            <a:endParaRPr lang="nl-NL" sz="1800" dirty="0">
              <a:solidFill>
                <a:srgbClr val="787360"/>
              </a:solidFill>
            </a:endParaRPr>
          </a:p>
          <a:p>
            <a:pPr algn="just"/>
            <a:r>
              <a:rPr lang="nl-NL" sz="1800" dirty="0">
                <a:solidFill>
                  <a:srgbClr val="787360"/>
                </a:solidFill>
              </a:rPr>
              <a:t>Strenge handhaving op naleving Detacheringsrichtlijn door middel van de Handhavingsrichtlijn en daaruit volgende meldingsplicht; </a:t>
            </a:r>
          </a:p>
          <a:p>
            <a:pPr algn="just"/>
            <a:endParaRPr lang="nl-NL" sz="1800" dirty="0">
              <a:solidFill>
                <a:srgbClr val="787360"/>
              </a:solidFill>
            </a:endParaRPr>
          </a:p>
          <a:p>
            <a:pPr algn="just"/>
            <a:r>
              <a:rPr lang="nl-NL" sz="1800" dirty="0">
                <a:solidFill>
                  <a:srgbClr val="787360"/>
                </a:solidFill>
              </a:rPr>
              <a:t>Maximale detacheringsperiode van 12 maanden, eventueel 18 maanden met verlenging. Daarna geldt uitgebreide harde kern van arbeidsvoorwaarden (ontslagrecht uitgezonderd);</a:t>
            </a:r>
          </a:p>
          <a:p>
            <a:pPr algn="just"/>
            <a:endParaRPr lang="nl-NL" sz="1800" dirty="0">
              <a:solidFill>
                <a:srgbClr val="787360"/>
              </a:solidFill>
            </a:endParaRPr>
          </a:p>
          <a:p>
            <a:pPr algn="just"/>
            <a:r>
              <a:rPr lang="nl-NL" sz="1800" dirty="0">
                <a:solidFill>
                  <a:srgbClr val="787360"/>
                </a:solidFill>
              </a:rPr>
              <a:t>Toepasselijkheid Detacheringsrichtlijn op ‘mobiele werknemers in het internationale vervoer’: HvJ EU 19 december 2019, C-16/18 (</a:t>
            </a:r>
            <a:r>
              <a:rPr lang="nl-NL" sz="1800" dirty="0" err="1">
                <a:solidFill>
                  <a:srgbClr val="787360"/>
                </a:solidFill>
              </a:rPr>
              <a:t>Dobersberger</a:t>
            </a:r>
            <a:r>
              <a:rPr lang="nl-NL" sz="1800" dirty="0">
                <a:solidFill>
                  <a:srgbClr val="787360"/>
                </a:solidFill>
              </a:rPr>
              <a:t>/Wien) en HvJ EU 1 december 2020, C-815/18 (FNV/Van den Bosch).</a:t>
            </a:r>
          </a:p>
        </p:txBody>
      </p:sp>
    </p:spTree>
    <p:extLst>
      <p:ext uri="{BB962C8B-B14F-4D97-AF65-F5344CB8AC3E}">
        <p14:creationId xmlns:p14="http://schemas.microsoft.com/office/powerpoint/2010/main" val="78875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Onderwerpen:</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p:txBody>
          <a:bodyPr/>
          <a:lstStyle/>
          <a:p>
            <a:r>
              <a:rPr lang="nl-NL" dirty="0">
                <a:solidFill>
                  <a:srgbClr val="787360"/>
                </a:solidFill>
              </a:rPr>
              <a:t>Bevoegde rechter (EEX-Verordening);</a:t>
            </a:r>
          </a:p>
          <a:p>
            <a:r>
              <a:rPr lang="nl-NL" dirty="0">
                <a:solidFill>
                  <a:srgbClr val="787360"/>
                </a:solidFill>
              </a:rPr>
              <a:t>Toepasselijk recht (Rome I-Verordening);</a:t>
            </a:r>
          </a:p>
          <a:p>
            <a:r>
              <a:rPr lang="nl-NL" dirty="0">
                <a:solidFill>
                  <a:srgbClr val="787360"/>
                </a:solidFill>
              </a:rPr>
              <a:t>Detacheringsrichtlijn.</a:t>
            </a:r>
          </a:p>
        </p:txBody>
      </p:sp>
    </p:spTree>
    <p:extLst>
      <p:ext uri="{BB962C8B-B14F-4D97-AF65-F5344CB8AC3E}">
        <p14:creationId xmlns:p14="http://schemas.microsoft.com/office/powerpoint/2010/main" val="1022670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Bevoegde rechter:</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p:txBody>
          <a:bodyPr>
            <a:normAutofit fontScale="92500" lnSpcReduction="10000"/>
          </a:bodyPr>
          <a:lstStyle/>
          <a:p>
            <a:pPr marL="0" indent="0" algn="just">
              <a:buNone/>
            </a:pPr>
            <a:r>
              <a:rPr lang="nl-NL" dirty="0">
                <a:solidFill>
                  <a:srgbClr val="787360"/>
                </a:solidFill>
              </a:rPr>
              <a:t>Welke rechter is bevoegd in een internationale arbeidszaak?</a:t>
            </a:r>
          </a:p>
          <a:p>
            <a:pPr marL="0" indent="0" algn="just">
              <a:buNone/>
            </a:pPr>
            <a:endParaRPr lang="nl-NL" dirty="0">
              <a:solidFill>
                <a:srgbClr val="787360"/>
              </a:solidFill>
            </a:endParaRPr>
          </a:p>
          <a:p>
            <a:pPr algn="just"/>
            <a:r>
              <a:rPr lang="nl-NL" dirty="0">
                <a:solidFill>
                  <a:srgbClr val="787360"/>
                </a:solidFill>
              </a:rPr>
              <a:t>Procedure gestart door de </a:t>
            </a:r>
            <a:r>
              <a:rPr lang="nl-NL" u="sng" dirty="0">
                <a:solidFill>
                  <a:srgbClr val="787360"/>
                </a:solidFill>
              </a:rPr>
              <a:t>werkgever</a:t>
            </a:r>
            <a:r>
              <a:rPr lang="nl-NL" dirty="0">
                <a:solidFill>
                  <a:srgbClr val="787360"/>
                </a:solidFill>
              </a:rPr>
              <a:t>: bevoegd is het gerecht in het land waar de werknemer woont (art. 22 lid 1 EEX-Verordening)</a:t>
            </a:r>
          </a:p>
          <a:p>
            <a:pPr lvl="1" algn="just">
              <a:buFont typeface="Wingdings" panose="05000000000000000000" pitchFamily="2" charset="2"/>
              <a:buChar char="Ø"/>
            </a:pPr>
            <a:r>
              <a:rPr lang="nl-NL" dirty="0">
                <a:solidFill>
                  <a:srgbClr val="787360"/>
                </a:solidFill>
              </a:rPr>
              <a:t> uitzondering: in geval van een door de werkgever ingestelde tegenvordering (art. 22 lid 2 EEX-Verordening)</a:t>
            </a:r>
          </a:p>
          <a:p>
            <a:pPr lvl="1" algn="just">
              <a:buFont typeface="Wingdings" panose="05000000000000000000" pitchFamily="2" charset="2"/>
              <a:buChar char="Ø"/>
            </a:pPr>
            <a:endParaRPr lang="nl-NL" dirty="0">
              <a:solidFill>
                <a:srgbClr val="787360"/>
              </a:solidFill>
            </a:endParaRPr>
          </a:p>
          <a:p>
            <a:pPr algn="just"/>
            <a:r>
              <a:rPr lang="nl-NL" dirty="0">
                <a:solidFill>
                  <a:srgbClr val="787360"/>
                </a:solidFill>
              </a:rPr>
              <a:t>Procedure gestart door de </a:t>
            </a:r>
            <a:r>
              <a:rPr lang="nl-NL" u="sng" dirty="0">
                <a:solidFill>
                  <a:srgbClr val="787360"/>
                </a:solidFill>
              </a:rPr>
              <a:t>werknemer</a:t>
            </a:r>
            <a:r>
              <a:rPr lang="nl-NL" dirty="0">
                <a:solidFill>
                  <a:srgbClr val="787360"/>
                </a:solidFill>
              </a:rPr>
              <a:t> (art. 22 lid 2 EEX-Verordening): </a:t>
            </a:r>
          </a:p>
          <a:p>
            <a:pPr marL="914400" lvl="1" indent="-457200" algn="just">
              <a:buFont typeface="+mj-lt"/>
              <a:buAutoNum type="arabicPeriod"/>
            </a:pPr>
            <a:r>
              <a:rPr lang="nl-NL" dirty="0">
                <a:solidFill>
                  <a:srgbClr val="787360"/>
                </a:solidFill>
              </a:rPr>
              <a:t>bevoegd is het gerecht van het land waar de werknemer </a:t>
            </a:r>
            <a:r>
              <a:rPr lang="nl-NL" i="1" dirty="0">
                <a:solidFill>
                  <a:srgbClr val="787360"/>
                </a:solidFill>
              </a:rPr>
              <a:t>woont</a:t>
            </a:r>
            <a:r>
              <a:rPr lang="nl-NL" dirty="0">
                <a:solidFill>
                  <a:srgbClr val="787360"/>
                </a:solidFill>
              </a:rPr>
              <a:t>; of</a:t>
            </a:r>
          </a:p>
          <a:p>
            <a:pPr marL="914400" lvl="1" indent="-457200" algn="just">
              <a:buFont typeface="+mj-lt"/>
              <a:buAutoNum type="arabicPeriod"/>
            </a:pPr>
            <a:r>
              <a:rPr lang="nl-NL" dirty="0">
                <a:solidFill>
                  <a:srgbClr val="787360"/>
                </a:solidFill>
              </a:rPr>
              <a:t>bevoegd is het gerecht van het land </a:t>
            </a:r>
            <a:r>
              <a:rPr lang="nl-NL" i="1" dirty="0">
                <a:solidFill>
                  <a:srgbClr val="787360"/>
                </a:solidFill>
              </a:rPr>
              <a:t>waar of van waaruit de werknemer gewoonlijk werkt</a:t>
            </a:r>
            <a:r>
              <a:rPr lang="nl-NL" dirty="0">
                <a:solidFill>
                  <a:srgbClr val="787360"/>
                </a:solidFill>
              </a:rPr>
              <a:t>; of</a:t>
            </a:r>
          </a:p>
          <a:p>
            <a:pPr marL="914400" lvl="1" indent="-457200" algn="just">
              <a:buFont typeface="+mj-lt"/>
              <a:buAutoNum type="arabicPeriod"/>
            </a:pPr>
            <a:r>
              <a:rPr lang="nl-NL" dirty="0">
                <a:solidFill>
                  <a:srgbClr val="787360"/>
                </a:solidFill>
              </a:rPr>
              <a:t>bevoegd is het gerecht van het land waar </a:t>
            </a:r>
            <a:r>
              <a:rPr lang="nl-NL" i="1" dirty="0">
                <a:solidFill>
                  <a:srgbClr val="787360"/>
                </a:solidFill>
              </a:rPr>
              <a:t>de vestiging</a:t>
            </a:r>
            <a:r>
              <a:rPr lang="nl-NL" dirty="0">
                <a:solidFill>
                  <a:srgbClr val="787360"/>
                </a:solidFill>
              </a:rPr>
              <a:t> zich bevindt die de werknemer in dienst heeft genomen (indien geen gewoonlijk werkland kan worden vastgesteld).</a:t>
            </a:r>
          </a:p>
        </p:txBody>
      </p:sp>
    </p:spTree>
    <p:extLst>
      <p:ext uri="{BB962C8B-B14F-4D97-AF65-F5344CB8AC3E}">
        <p14:creationId xmlns:p14="http://schemas.microsoft.com/office/powerpoint/2010/main" val="159113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Bevoegde rechter:</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p:txBody>
          <a:bodyPr>
            <a:normAutofit/>
          </a:bodyPr>
          <a:lstStyle/>
          <a:p>
            <a:pPr marL="0" indent="0" algn="just">
              <a:buNone/>
            </a:pPr>
            <a:r>
              <a:rPr lang="nl-NL" u="sng" dirty="0">
                <a:solidFill>
                  <a:srgbClr val="787360"/>
                </a:solidFill>
              </a:rPr>
              <a:t>Woonplaats werkgever</a:t>
            </a:r>
            <a:r>
              <a:rPr lang="nl-NL" dirty="0">
                <a:solidFill>
                  <a:srgbClr val="787360"/>
                </a:solidFill>
              </a:rPr>
              <a:t> wordt bepaald aan de hand van artikel 63 EEX-Verordening:</a:t>
            </a:r>
          </a:p>
          <a:p>
            <a:pPr marL="0" indent="0" algn="just">
              <a:buNone/>
            </a:pPr>
            <a:endParaRPr lang="nl-NL" dirty="0">
              <a:solidFill>
                <a:srgbClr val="787360"/>
              </a:solidFill>
            </a:endParaRPr>
          </a:p>
          <a:p>
            <a:pPr marL="0" indent="0" algn="just">
              <a:buNone/>
            </a:pPr>
            <a:r>
              <a:rPr lang="nl-NL" dirty="0">
                <a:solidFill>
                  <a:srgbClr val="787360"/>
                </a:solidFill>
              </a:rPr>
              <a:t>“Voor toepassing van deze verordening hebben vennootschappen en rechtspersonen woonplaats op de plaats van:</a:t>
            </a:r>
          </a:p>
          <a:p>
            <a:pPr marL="457200" indent="-457200" algn="just">
              <a:buFont typeface="+mj-lt"/>
              <a:buAutoNum type="alphaLcParenR"/>
            </a:pPr>
            <a:r>
              <a:rPr lang="nl-NL" dirty="0">
                <a:solidFill>
                  <a:srgbClr val="787360"/>
                </a:solidFill>
              </a:rPr>
              <a:t>Hun statutaire zetel,</a:t>
            </a:r>
          </a:p>
          <a:p>
            <a:pPr marL="457200" indent="-457200" algn="just">
              <a:buFont typeface="+mj-lt"/>
              <a:buAutoNum type="alphaLcParenR"/>
            </a:pPr>
            <a:r>
              <a:rPr lang="nl-NL" dirty="0">
                <a:solidFill>
                  <a:srgbClr val="787360"/>
                </a:solidFill>
              </a:rPr>
              <a:t>Hun hoofdbestuur, of</a:t>
            </a:r>
          </a:p>
          <a:p>
            <a:pPr marL="457200" indent="-457200" algn="just">
              <a:buFont typeface="+mj-lt"/>
              <a:buAutoNum type="alphaLcParenR"/>
            </a:pPr>
            <a:r>
              <a:rPr lang="nl-NL" dirty="0">
                <a:solidFill>
                  <a:srgbClr val="787360"/>
                </a:solidFill>
              </a:rPr>
              <a:t>Hun hoofdvestiging.”</a:t>
            </a:r>
          </a:p>
          <a:p>
            <a:pPr marL="0" indent="0">
              <a:buNone/>
            </a:pPr>
            <a:endParaRPr lang="nl-NL" dirty="0">
              <a:solidFill>
                <a:srgbClr val="787360"/>
              </a:solidFill>
            </a:endParaRPr>
          </a:p>
        </p:txBody>
      </p:sp>
    </p:spTree>
    <p:extLst>
      <p:ext uri="{BB962C8B-B14F-4D97-AF65-F5344CB8AC3E}">
        <p14:creationId xmlns:p14="http://schemas.microsoft.com/office/powerpoint/2010/main" val="3355159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Bevoegde rechter:</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p:txBody>
          <a:bodyPr>
            <a:normAutofit/>
          </a:bodyPr>
          <a:lstStyle/>
          <a:p>
            <a:pPr marL="0" indent="0" algn="just">
              <a:buNone/>
            </a:pPr>
            <a:r>
              <a:rPr lang="nl-NL" dirty="0">
                <a:solidFill>
                  <a:srgbClr val="787360"/>
                </a:solidFill>
              </a:rPr>
              <a:t>Forumkeuze mogelijk?</a:t>
            </a:r>
          </a:p>
          <a:p>
            <a:pPr marL="0" indent="0" algn="just">
              <a:buNone/>
            </a:pPr>
            <a:endParaRPr lang="nl-NL" dirty="0">
              <a:solidFill>
                <a:srgbClr val="787360"/>
              </a:solidFill>
            </a:endParaRPr>
          </a:p>
          <a:p>
            <a:pPr algn="just"/>
            <a:r>
              <a:rPr lang="nl-NL" dirty="0">
                <a:solidFill>
                  <a:srgbClr val="787360"/>
                </a:solidFill>
              </a:rPr>
              <a:t>Ja, maar slechts in beperkte gevallen (art. 23 EEX-Verordening), namelijk: </a:t>
            </a:r>
          </a:p>
          <a:p>
            <a:pPr lvl="1" algn="just">
              <a:buFont typeface="Wingdings" panose="05000000000000000000" pitchFamily="2" charset="2"/>
              <a:buChar char="Ø"/>
            </a:pPr>
            <a:r>
              <a:rPr lang="nl-NL" dirty="0">
                <a:solidFill>
                  <a:srgbClr val="787360"/>
                </a:solidFill>
              </a:rPr>
              <a:t>ná het ontstaan van het geschil; </a:t>
            </a:r>
          </a:p>
          <a:p>
            <a:pPr lvl="1" algn="just">
              <a:buFont typeface="Wingdings" panose="05000000000000000000" pitchFamily="2" charset="2"/>
              <a:buChar char="Ø"/>
            </a:pPr>
            <a:r>
              <a:rPr lang="nl-NL" dirty="0">
                <a:solidFill>
                  <a:srgbClr val="787360"/>
                </a:solidFill>
              </a:rPr>
              <a:t>wanneer dit de werknemer de mogelijkheid geeft de zaak bij een ander gerecht aanhangig te maken dan het gerecht dat op grond van afdeling 5 van de EEX-Verordening van toepassing is.</a:t>
            </a:r>
          </a:p>
          <a:p>
            <a:pPr>
              <a:buFont typeface="Wingdings" panose="05000000000000000000" pitchFamily="2" charset="2"/>
              <a:buChar char="Ø"/>
            </a:pPr>
            <a:endParaRPr lang="nl-NL" dirty="0">
              <a:solidFill>
                <a:srgbClr val="787360"/>
              </a:solidFill>
            </a:endParaRPr>
          </a:p>
        </p:txBody>
      </p:sp>
    </p:spTree>
    <p:extLst>
      <p:ext uri="{BB962C8B-B14F-4D97-AF65-F5344CB8AC3E}">
        <p14:creationId xmlns:p14="http://schemas.microsoft.com/office/powerpoint/2010/main" val="1430084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Toepasselijk recht in internationaal transport:</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p:txBody>
          <a:bodyPr>
            <a:normAutofit/>
          </a:bodyPr>
          <a:lstStyle/>
          <a:p>
            <a:pPr marL="0" indent="0" algn="just">
              <a:buNone/>
            </a:pPr>
            <a:r>
              <a:rPr lang="nl-NL" sz="1800" dirty="0">
                <a:solidFill>
                  <a:srgbClr val="787360"/>
                </a:solidFill>
              </a:rPr>
              <a:t>Artikel 3 lid 2 CAO Beroepsgoederenvervoer: </a:t>
            </a:r>
          </a:p>
          <a:p>
            <a:pPr marL="0" indent="0" algn="just">
              <a:buNone/>
            </a:pPr>
            <a:endParaRPr lang="nl-NL" sz="1800" dirty="0">
              <a:solidFill>
                <a:srgbClr val="787360"/>
              </a:solidFill>
            </a:endParaRPr>
          </a:p>
          <a:p>
            <a:pPr marL="0" indent="0" algn="just">
              <a:buNone/>
            </a:pPr>
            <a:r>
              <a:rPr lang="nl-NL" sz="1800" u="sng" dirty="0">
                <a:solidFill>
                  <a:srgbClr val="787360"/>
                </a:solidFill>
              </a:rPr>
              <a:t>Definitie werknemer:</a:t>
            </a:r>
            <a:r>
              <a:rPr lang="nl-NL" sz="1800" dirty="0">
                <a:solidFill>
                  <a:srgbClr val="787360"/>
                </a:solidFill>
              </a:rPr>
              <a:t> ieder, die door een werkgever in dienst is genomen voor een bepaalde of onbepaalde tijd van 5 achtereenvolgende werkdagen of langer </a:t>
            </a:r>
            <a:r>
              <a:rPr lang="nl-NL" sz="1800" b="1" dirty="0">
                <a:solidFill>
                  <a:srgbClr val="787360"/>
                </a:solidFill>
              </a:rPr>
              <a:t>en die zijn werkzaamheden voor de werkgever gewoonlijk verricht in of vanuit de in Nederland gevestigde onderneming</a:t>
            </a:r>
            <a:r>
              <a:rPr lang="nl-NL" sz="1800" dirty="0">
                <a:solidFill>
                  <a:srgbClr val="787360"/>
                </a:solidFill>
              </a:rPr>
              <a:t>.</a:t>
            </a:r>
          </a:p>
        </p:txBody>
      </p:sp>
    </p:spTree>
    <p:extLst>
      <p:ext uri="{BB962C8B-B14F-4D97-AF65-F5344CB8AC3E}">
        <p14:creationId xmlns:p14="http://schemas.microsoft.com/office/powerpoint/2010/main" val="347591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Toepasselijk recht:</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p:txBody>
          <a:bodyPr>
            <a:normAutofit/>
          </a:bodyPr>
          <a:lstStyle/>
          <a:p>
            <a:pPr marL="0" indent="0" algn="just">
              <a:buNone/>
            </a:pPr>
            <a:r>
              <a:rPr lang="nl-NL" u="sng" dirty="0">
                <a:solidFill>
                  <a:srgbClr val="787360"/>
                </a:solidFill>
              </a:rPr>
              <a:t>Uitgangspunt:</a:t>
            </a:r>
            <a:r>
              <a:rPr lang="nl-NL" dirty="0">
                <a:solidFill>
                  <a:srgbClr val="787360"/>
                </a:solidFill>
              </a:rPr>
              <a:t> een overeenkomst wordt beheerst door het recht dat partijen hebben gekozen (art. 3 Rome I-Verordening).</a:t>
            </a:r>
          </a:p>
          <a:p>
            <a:pPr marL="0" indent="0" algn="just">
              <a:buNone/>
            </a:pPr>
            <a:endParaRPr lang="nl-NL" dirty="0">
              <a:solidFill>
                <a:srgbClr val="787360"/>
              </a:solidFill>
            </a:endParaRPr>
          </a:p>
          <a:p>
            <a:pPr marL="0" indent="0" algn="just">
              <a:buNone/>
            </a:pPr>
            <a:r>
              <a:rPr lang="nl-NL" u="sng" dirty="0">
                <a:solidFill>
                  <a:srgbClr val="787360"/>
                </a:solidFill>
              </a:rPr>
              <a:t>Maar</a:t>
            </a:r>
            <a:r>
              <a:rPr lang="nl-NL" dirty="0">
                <a:solidFill>
                  <a:srgbClr val="787360"/>
                </a:solidFill>
              </a:rPr>
              <a:t>, die rechtskeuze mag er niet toe leiden dat de werknemer de bescherming verliest van bepalingen waarvan niet bij overeenkomst kan worden afgeweken op grond van het recht dat overeenkomstig de leden 2, 3 en 4 van </a:t>
            </a:r>
            <a:r>
              <a:rPr lang="nl-NL" u="sng" dirty="0">
                <a:solidFill>
                  <a:srgbClr val="787360"/>
                </a:solidFill>
              </a:rPr>
              <a:t>artikel 8 Rome I-Verordening</a:t>
            </a:r>
            <a:r>
              <a:rPr lang="nl-NL" dirty="0">
                <a:solidFill>
                  <a:srgbClr val="787360"/>
                </a:solidFill>
              </a:rPr>
              <a:t> van toepassing zou zijn geweest bij gebreke van een rechtskeuze (art. 8 lid 1 Rome I-Verordening). </a:t>
            </a:r>
          </a:p>
        </p:txBody>
      </p:sp>
    </p:spTree>
    <p:extLst>
      <p:ext uri="{BB962C8B-B14F-4D97-AF65-F5344CB8AC3E}">
        <p14:creationId xmlns:p14="http://schemas.microsoft.com/office/powerpoint/2010/main" val="171954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Toepasselijk recht:</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p:txBody>
          <a:bodyPr>
            <a:normAutofit lnSpcReduction="10000"/>
          </a:bodyPr>
          <a:lstStyle/>
          <a:p>
            <a:pPr marL="0" indent="0" algn="just">
              <a:buNone/>
            </a:pPr>
            <a:r>
              <a:rPr lang="nl-NL" sz="2200" u="sng" dirty="0">
                <a:solidFill>
                  <a:srgbClr val="787360"/>
                </a:solidFill>
              </a:rPr>
              <a:t>Artikel 8 Rome I-Verordening:</a:t>
            </a:r>
            <a:r>
              <a:rPr lang="nl-NL" sz="2200" dirty="0">
                <a:solidFill>
                  <a:srgbClr val="787360"/>
                </a:solidFill>
              </a:rPr>
              <a:t> </a:t>
            </a:r>
          </a:p>
          <a:p>
            <a:pPr marL="0" indent="0" algn="just">
              <a:buNone/>
            </a:pPr>
            <a:r>
              <a:rPr lang="nl-NL" sz="2200" dirty="0">
                <a:solidFill>
                  <a:srgbClr val="787360"/>
                </a:solidFill>
              </a:rPr>
              <a:t>2) Voor zover het recht op een individuele arbeidsovereenkomst niet door partijen is gekozen, wordt de overeenkomst beheerst door het recht van het land </a:t>
            </a:r>
            <a:r>
              <a:rPr lang="nl-NL" sz="2200" b="1" dirty="0">
                <a:solidFill>
                  <a:srgbClr val="787360"/>
                </a:solidFill>
              </a:rPr>
              <a:t>waar of, bij gebreke daarvan, van waaruit</a:t>
            </a:r>
            <a:r>
              <a:rPr lang="nl-NL" sz="2200" dirty="0">
                <a:solidFill>
                  <a:srgbClr val="787360"/>
                </a:solidFill>
              </a:rPr>
              <a:t> de werknemer ter uitvoering van de overeenkomst </a:t>
            </a:r>
            <a:r>
              <a:rPr lang="nl-NL" sz="2200" b="1" dirty="0">
                <a:solidFill>
                  <a:srgbClr val="787360"/>
                </a:solidFill>
              </a:rPr>
              <a:t>gewoonlijk</a:t>
            </a:r>
            <a:r>
              <a:rPr lang="nl-NL" sz="2200" dirty="0">
                <a:solidFill>
                  <a:srgbClr val="787360"/>
                </a:solidFill>
              </a:rPr>
              <a:t> </a:t>
            </a:r>
            <a:r>
              <a:rPr lang="nl-NL" sz="2200" b="1" dirty="0">
                <a:solidFill>
                  <a:srgbClr val="787360"/>
                </a:solidFill>
              </a:rPr>
              <a:t>zijn arbeid verricht</a:t>
            </a:r>
            <a:r>
              <a:rPr lang="nl-NL" sz="2200" dirty="0">
                <a:solidFill>
                  <a:srgbClr val="787360"/>
                </a:solidFill>
              </a:rPr>
              <a:t>. Het land waar de arbeid gewoonlijk wordt verricht wordt niet geacht te zijn gewijzigd wanneer de werknemer zijn arbeid </a:t>
            </a:r>
            <a:r>
              <a:rPr lang="nl-NL" sz="2200" b="1" dirty="0">
                <a:solidFill>
                  <a:srgbClr val="787360"/>
                </a:solidFill>
              </a:rPr>
              <a:t>tijdelijk</a:t>
            </a:r>
            <a:r>
              <a:rPr lang="nl-NL" sz="2200" dirty="0">
                <a:solidFill>
                  <a:srgbClr val="787360"/>
                </a:solidFill>
              </a:rPr>
              <a:t> in een ander land verricht.</a:t>
            </a:r>
          </a:p>
          <a:p>
            <a:pPr marL="0" indent="0" algn="just">
              <a:buNone/>
            </a:pPr>
            <a:r>
              <a:rPr lang="nl-NL" sz="2200" dirty="0">
                <a:solidFill>
                  <a:srgbClr val="787360"/>
                </a:solidFill>
              </a:rPr>
              <a:t>3) Indien het toepasselijke recht niet overeenkomstig lid 2 kan worden vastgesteld, wordt de overeenkomst beheerst door het recht van het land waar zich de </a:t>
            </a:r>
            <a:r>
              <a:rPr lang="nl-NL" sz="2200" b="1" dirty="0">
                <a:solidFill>
                  <a:srgbClr val="787360"/>
                </a:solidFill>
              </a:rPr>
              <a:t>vestiging</a:t>
            </a:r>
            <a:r>
              <a:rPr lang="nl-NL" sz="2200" dirty="0">
                <a:solidFill>
                  <a:srgbClr val="787360"/>
                </a:solidFill>
              </a:rPr>
              <a:t> bevindt die de werknemer </a:t>
            </a:r>
            <a:r>
              <a:rPr lang="nl-NL" sz="2200" b="1" dirty="0">
                <a:solidFill>
                  <a:srgbClr val="787360"/>
                </a:solidFill>
              </a:rPr>
              <a:t>in dienst </a:t>
            </a:r>
            <a:r>
              <a:rPr lang="nl-NL" sz="2200" dirty="0">
                <a:solidFill>
                  <a:srgbClr val="787360"/>
                </a:solidFill>
              </a:rPr>
              <a:t>heeft genomen.</a:t>
            </a:r>
          </a:p>
          <a:p>
            <a:pPr marL="0" indent="0" algn="just">
              <a:buNone/>
            </a:pPr>
            <a:r>
              <a:rPr lang="nl-NL" sz="2200" dirty="0">
                <a:solidFill>
                  <a:srgbClr val="787360"/>
                </a:solidFill>
              </a:rPr>
              <a:t>4) Indien uit het geheel der omstandigheden blijkt dat de overeenkomst een </a:t>
            </a:r>
            <a:r>
              <a:rPr lang="nl-NL" sz="2200" b="1" dirty="0">
                <a:solidFill>
                  <a:srgbClr val="787360"/>
                </a:solidFill>
              </a:rPr>
              <a:t>kennelijk nauwere band</a:t>
            </a:r>
            <a:r>
              <a:rPr lang="nl-NL" sz="2200" dirty="0">
                <a:solidFill>
                  <a:srgbClr val="787360"/>
                </a:solidFill>
              </a:rPr>
              <a:t> heeft met een ander dan het in lid 2 of lid 3 bedoelde land, is het recht van dat andere land van toepassing.</a:t>
            </a:r>
          </a:p>
          <a:p>
            <a:pPr marL="0" indent="0" algn="just">
              <a:buNone/>
            </a:pPr>
            <a:endParaRPr lang="nl-NL" dirty="0">
              <a:solidFill>
                <a:srgbClr val="787360"/>
              </a:solidFill>
            </a:endParaRPr>
          </a:p>
          <a:p>
            <a:pPr marL="0" indent="0" algn="just">
              <a:buNone/>
            </a:pPr>
            <a:endParaRPr lang="nl-NL" dirty="0">
              <a:solidFill>
                <a:srgbClr val="787360"/>
              </a:solidFill>
            </a:endParaRPr>
          </a:p>
          <a:p>
            <a:pPr marL="0" indent="0" algn="just">
              <a:buNone/>
            </a:pPr>
            <a:endParaRPr lang="nl-NL" dirty="0">
              <a:solidFill>
                <a:srgbClr val="787360"/>
              </a:solidFill>
            </a:endParaRPr>
          </a:p>
        </p:txBody>
      </p:sp>
    </p:spTree>
    <p:extLst>
      <p:ext uri="{BB962C8B-B14F-4D97-AF65-F5344CB8AC3E}">
        <p14:creationId xmlns:p14="http://schemas.microsoft.com/office/powerpoint/2010/main" val="183660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33EE-DF86-CB43-8F62-4019835B3241}"/>
              </a:ext>
            </a:extLst>
          </p:cNvPr>
          <p:cNvSpPr>
            <a:spLocks noGrp="1"/>
          </p:cNvSpPr>
          <p:nvPr>
            <p:ph type="title"/>
          </p:nvPr>
        </p:nvSpPr>
        <p:spPr/>
        <p:txBody>
          <a:bodyPr/>
          <a:lstStyle/>
          <a:p>
            <a:r>
              <a:rPr lang="nl-NL" dirty="0"/>
              <a:t>Toepasselijk recht in internationaal transport:</a:t>
            </a:r>
            <a:endParaRPr lang="en-NL" dirty="0"/>
          </a:p>
        </p:txBody>
      </p:sp>
      <p:sp>
        <p:nvSpPr>
          <p:cNvPr id="3" name="Content Placeholder 2">
            <a:extLst>
              <a:ext uri="{FF2B5EF4-FFF2-40B4-BE49-F238E27FC236}">
                <a16:creationId xmlns:a16="http://schemas.microsoft.com/office/drawing/2014/main" id="{6F56F915-9EFF-FE47-B615-F18E0CBF7F18}"/>
              </a:ext>
            </a:extLst>
          </p:cNvPr>
          <p:cNvSpPr>
            <a:spLocks noGrp="1"/>
          </p:cNvSpPr>
          <p:nvPr>
            <p:ph idx="1"/>
          </p:nvPr>
        </p:nvSpPr>
        <p:spPr/>
        <p:txBody>
          <a:bodyPr>
            <a:normAutofit lnSpcReduction="10000"/>
          </a:bodyPr>
          <a:lstStyle/>
          <a:p>
            <a:pPr marL="0" indent="0" algn="just">
              <a:buNone/>
            </a:pPr>
            <a:r>
              <a:rPr lang="nl-NL" sz="1400" u="sng" dirty="0">
                <a:solidFill>
                  <a:srgbClr val="787360"/>
                </a:solidFill>
              </a:rPr>
              <a:t>Koelzsch/Luxemburg (HvJ EU 15 maart 2011, C-29/10):</a:t>
            </a:r>
          </a:p>
          <a:p>
            <a:pPr algn="just"/>
            <a:r>
              <a:rPr lang="nl-NL" sz="1400" dirty="0">
                <a:solidFill>
                  <a:srgbClr val="787360"/>
                </a:solidFill>
              </a:rPr>
              <a:t>Criterium ‘gewoonlijk werken’ moet ruim worden uitgelegd;</a:t>
            </a:r>
          </a:p>
          <a:p>
            <a:pPr algn="just"/>
            <a:r>
              <a:rPr lang="nl-NL" sz="1400" dirty="0">
                <a:solidFill>
                  <a:srgbClr val="787360"/>
                </a:solidFill>
              </a:rPr>
              <a:t>“(…) het verwijst naar de plaats waar of van waaruit de werknemer daadwerkelijk zijn beroepswerkzaamheden verricht, en bij gebreke van een centrum van de activiteiten, naar de plaats waar hij het grootste gedeelte van zijn werkzaamheden verricht (…)”</a:t>
            </a:r>
          </a:p>
          <a:p>
            <a:pPr algn="just"/>
            <a:r>
              <a:rPr lang="nl-NL" sz="1400" dirty="0">
                <a:solidFill>
                  <a:srgbClr val="787360"/>
                </a:solidFill>
              </a:rPr>
              <a:t>Meer in het bijzonder heeft het Hof van Justitie bepaald dat wanneer het gaat om arbeid in de internationale transportsector, ter bepaling van de ‘plaats waar, of van waaruit, de werknemer gewoonlijk werkt’ rekening moet worden met de volgende punten: </a:t>
            </a:r>
          </a:p>
          <a:p>
            <a:pPr marL="742950" lvl="1" indent="-285750" algn="just" hangingPunct="0">
              <a:lnSpc>
                <a:spcPct val="150000"/>
              </a:lnSpc>
              <a:buFont typeface="+mj-lt"/>
              <a:buAutoNum type="alphaLcPeriod"/>
            </a:pPr>
            <a:r>
              <a:rPr lang="nl-NL" sz="1400" dirty="0">
                <a:solidFill>
                  <a:srgbClr val="787360"/>
                </a:solidFill>
              </a:rPr>
              <a:t>Waar bevindt zich de plaats van waaruit de werknemer zijn transportopdrachten verricht;</a:t>
            </a:r>
          </a:p>
          <a:p>
            <a:pPr marL="742950" lvl="1" indent="-285750" algn="just" hangingPunct="0">
              <a:lnSpc>
                <a:spcPct val="150000"/>
              </a:lnSpc>
              <a:buFont typeface="+mj-lt"/>
              <a:buAutoNum type="alphaLcPeriod"/>
            </a:pPr>
            <a:r>
              <a:rPr lang="nl-NL" sz="1400" dirty="0">
                <a:solidFill>
                  <a:srgbClr val="787360"/>
                </a:solidFill>
              </a:rPr>
              <a:t>Waar bevindt zich de plaats van waaruit de werknemer zijn instructies voor zijn opdrachten ontvangt;</a:t>
            </a:r>
          </a:p>
          <a:p>
            <a:pPr marL="742950" lvl="1" indent="-285750" algn="just" hangingPunct="0">
              <a:lnSpc>
                <a:spcPct val="150000"/>
              </a:lnSpc>
              <a:buFont typeface="+mj-lt"/>
              <a:buAutoNum type="alphaLcPeriod"/>
            </a:pPr>
            <a:r>
              <a:rPr lang="nl-NL" sz="1400" dirty="0">
                <a:solidFill>
                  <a:srgbClr val="787360"/>
                </a:solidFill>
              </a:rPr>
              <a:t>Waar bevindt zich de plaats van waaruit de werknemer zijn werk organiseert;</a:t>
            </a:r>
          </a:p>
          <a:p>
            <a:pPr marL="742950" lvl="1" indent="-285750" algn="just" hangingPunct="0">
              <a:lnSpc>
                <a:spcPct val="150000"/>
              </a:lnSpc>
              <a:buFont typeface="+mj-lt"/>
              <a:buAutoNum type="alphaLcPeriod"/>
            </a:pPr>
            <a:r>
              <a:rPr lang="nl-NL" sz="1400" dirty="0">
                <a:solidFill>
                  <a:srgbClr val="787360"/>
                </a:solidFill>
              </a:rPr>
              <a:t>In  welke plaats bevinden zich de arbeidsinstrumenten;</a:t>
            </a:r>
          </a:p>
          <a:p>
            <a:pPr marL="742950" lvl="1" indent="-285750" algn="just" hangingPunct="0">
              <a:lnSpc>
                <a:spcPct val="150000"/>
              </a:lnSpc>
              <a:buFont typeface="+mj-lt"/>
              <a:buAutoNum type="alphaLcPeriod"/>
            </a:pPr>
            <a:r>
              <a:rPr lang="nl-NL" sz="1400" dirty="0">
                <a:solidFill>
                  <a:srgbClr val="787360"/>
                </a:solidFill>
              </a:rPr>
              <a:t>In welke plaatsen wordt het vervoer hoofdzakelijk verricht;</a:t>
            </a:r>
          </a:p>
          <a:p>
            <a:pPr marL="742950" lvl="1" indent="-285750" algn="just" hangingPunct="0">
              <a:lnSpc>
                <a:spcPct val="150000"/>
              </a:lnSpc>
              <a:buFont typeface="+mj-lt"/>
              <a:buAutoNum type="alphaLcPeriod"/>
            </a:pPr>
            <a:r>
              <a:rPr lang="nl-NL" sz="1400" dirty="0">
                <a:solidFill>
                  <a:srgbClr val="787360"/>
                </a:solidFill>
              </a:rPr>
              <a:t>In welke plaatsen worden de goederen gelost;</a:t>
            </a:r>
          </a:p>
          <a:p>
            <a:pPr marL="742950" lvl="1" indent="-285750" algn="just" hangingPunct="0">
              <a:lnSpc>
                <a:spcPct val="150000"/>
              </a:lnSpc>
              <a:buFont typeface="+mj-lt"/>
              <a:buAutoNum type="alphaLcPeriod"/>
            </a:pPr>
            <a:r>
              <a:rPr lang="nl-NL" sz="1400" dirty="0">
                <a:solidFill>
                  <a:srgbClr val="787360"/>
                </a:solidFill>
              </a:rPr>
              <a:t>Naar welke plaats keert de werknemer terug na zijn opdrachten.</a:t>
            </a:r>
          </a:p>
        </p:txBody>
      </p:sp>
    </p:spTree>
    <p:extLst>
      <p:ext uri="{BB962C8B-B14F-4D97-AF65-F5344CB8AC3E}">
        <p14:creationId xmlns:p14="http://schemas.microsoft.com/office/powerpoint/2010/main" val="1876382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2336</TotalTime>
  <Words>1610</Words>
  <Application>Microsoft Office PowerPoint</Application>
  <PresentationFormat>Breedbeeld</PresentationFormat>
  <Paragraphs>92</Paragraphs>
  <Slides>14</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Heebo</vt:lpstr>
      <vt:lpstr>Wingdings</vt:lpstr>
      <vt:lpstr>Office Theme</vt:lpstr>
      <vt:lpstr>Internationaal Arbeidsrecht  VRAA – 11 mei 2021 Michelle Maaijen</vt:lpstr>
      <vt:lpstr>Onderwerpen:</vt:lpstr>
      <vt:lpstr>Bevoegde rechter:</vt:lpstr>
      <vt:lpstr>Bevoegde rechter:</vt:lpstr>
      <vt:lpstr>Bevoegde rechter:</vt:lpstr>
      <vt:lpstr>Toepasselijk recht in internationaal transport:</vt:lpstr>
      <vt:lpstr>Toepasselijk recht:</vt:lpstr>
      <vt:lpstr>Toepasselijk recht:</vt:lpstr>
      <vt:lpstr>Toepasselijk recht in internationaal transport:</vt:lpstr>
      <vt:lpstr>Toepasselijk recht in internationaal transport:</vt:lpstr>
      <vt:lpstr>Toepasselijk recht in internationaal transport:</vt:lpstr>
      <vt:lpstr>Toepasselijk recht:</vt:lpstr>
      <vt:lpstr>(Herziene) Detacheringsrichtlijn:</vt:lpstr>
      <vt:lpstr>(Herziene) Detacheringsrichtlijn: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Henk-Jan Berkhoff</dc:creator>
  <cp:lastModifiedBy>Pallas</cp:lastModifiedBy>
  <cp:revision>41</cp:revision>
  <dcterms:created xsi:type="dcterms:W3CDTF">2020-07-14T11:23:27Z</dcterms:created>
  <dcterms:modified xsi:type="dcterms:W3CDTF">2021-05-10T08:54:23Z</dcterms:modified>
</cp:coreProperties>
</file>