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4.xml" ContentType="application/vnd.openxmlformats-officedocument.theme+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5.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theme/theme6.xml" ContentType="application/vnd.openxmlformats-officedocument.theme+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7.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28" r:id="rId2"/>
    <p:sldMasterId id="2147483716" r:id="rId3"/>
    <p:sldMasterId id="2147483704" r:id="rId4"/>
    <p:sldMasterId id="2147483692" r:id="rId5"/>
    <p:sldMasterId id="2147483668" r:id="rId6"/>
    <p:sldMasterId id="2147483680" r:id="rId7"/>
    <p:sldMasterId id="2147483656" r:id="rId8"/>
  </p:sldMasterIdLst>
  <p:notesMasterIdLst>
    <p:notesMasterId r:id="rId41"/>
  </p:notesMasterIdLst>
  <p:handoutMasterIdLst>
    <p:handoutMasterId r:id="rId42"/>
  </p:handoutMasterIdLst>
  <p:sldIdLst>
    <p:sldId id="648" r:id="rId9"/>
    <p:sldId id="257" r:id="rId10"/>
    <p:sldId id="619" r:id="rId11"/>
    <p:sldId id="613" r:id="rId12"/>
    <p:sldId id="618" r:id="rId13"/>
    <p:sldId id="617" r:id="rId14"/>
    <p:sldId id="616" r:id="rId15"/>
    <p:sldId id="649" r:id="rId16"/>
    <p:sldId id="650" r:id="rId17"/>
    <p:sldId id="615" r:id="rId18"/>
    <p:sldId id="614" r:id="rId19"/>
    <p:sldId id="672" r:id="rId20"/>
    <p:sldId id="620" r:id="rId21"/>
    <p:sldId id="651" r:id="rId22"/>
    <p:sldId id="652" r:id="rId23"/>
    <p:sldId id="660" r:id="rId24"/>
    <p:sldId id="661" r:id="rId25"/>
    <p:sldId id="653" r:id="rId26"/>
    <p:sldId id="657" r:id="rId27"/>
    <p:sldId id="662" r:id="rId28"/>
    <p:sldId id="663" r:id="rId29"/>
    <p:sldId id="664" r:id="rId30"/>
    <p:sldId id="665" r:id="rId31"/>
    <p:sldId id="666" r:id="rId32"/>
    <p:sldId id="667" r:id="rId33"/>
    <p:sldId id="668" r:id="rId34"/>
    <p:sldId id="669" r:id="rId35"/>
    <p:sldId id="670" r:id="rId36"/>
    <p:sldId id="671" r:id="rId37"/>
    <p:sldId id="486" r:id="rId38"/>
    <p:sldId id="487" r:id="rId39"/>
    <p:sldId id="295" r:id="rId40"/>
  </p:sldIdLst>
  <p:sldSz cx="9144000" cy="6858000" type="screen4x3"/>
  <p:notesSz cx="6805613" cy="9944100"/>
  <p:defaultTextStyle>
    <a:defPPr>
      <a:defRPr lang="nl-NL"/>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96" userDrawn="1">
          <p15:clr>
            <a:srgbClr val="A4A3A4"/>
          </p15:clr>
        </p15:guide>
        <p15:guide id="2" pos="2767" userDrawn="1">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996" autoAdjust="0"/>
    <p:restoredTop sz="94660"/>
  </p:normalViewPr>
  <p:slideViewPr>
    <p:cSldViewPr snapToGrid="0" showGuides="1">
      <p:cViewPr varScale="1">
        <p:scale>
          <a:sx n="78" d="100"/>
          <a:sy n="78" d="100"/>
        </p:scale>
        <p:origin x="624" y="60"/>
      </p:cViewPr>
      <p:guideLst>
        <p:guide orient="horz" pos="96"/>
        <p:guide pos="2767"/>
      </p:guideLst>
    </p:cSldViewPr>
  </p:slideViewPr>
  <p:notesTextViewPr>
    <p:cViewPr>
      <p:scale>
        <a:sx n="100" d="100"/>
        <a:sy n="100" d="100"/>
      </p:scale>
      <p:origin x="0" y="0"/>
    </p:cViewPr>
  </p:notesTextViewPr>
  <p:sorterViewPr>
    <p:cViewPr>
      <p:scale>
        <a:sx n="100" d="100"/>
        <a:sy n="100" d="100"/>
      </p:scale>
      <p:origin x="0" y="-3984"/>
    </p:cViewPr>
  </p:sorterViewPr>
  <p:notesViewPr>
    <p:cSldViewPr snapToGrid="0" showGuides="1">
      <p:cViewPr varScale="1">
        <p:scale>
          <a:sx n="98" d="100"/>
          <a:sy n="98" d="100"/>
        </p:scale>
        <p:origin x="3516" y="84"/>
      </p:cViewPr>
      <p:guideLst>
        <p:guide orient="horz" pos="3133"/>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slide" Target="slides/slide31.xml"/><Relationship Id="rId3" Type="http://schemas.openxmlformats.org/officeDocument/2006/relationships/slideMaster" Target="slideMasters/slideMaster3.xml"/><Relationship Id="rId21" Type="http://schemas.openxmlformats.org/officeDocument/2006/relationships/slide" Target="slides/slide13.xml"/><Relationship Id="rId34" Type="http://schemas.openxmlformats.org/officeDocument/2006/relationships/slide" Target="slides/slide26.xml"/><Relationship Id="rId42" Type="http://schemas.openxmlformats.org/officeDocument/2006/relationships/handoutMaster" Target="handoutMasters/handoutMaster1.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slide" Target="slides/slide25.xml"/><Relationship Id="rId38" Type="http://schemas.openxmlformats.org/officeDocument/2006/relationships/slide" Target="slides/slide30.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slide" Target="slides/slide29.xml"/><Relationship Id="rId40" Type="http://schemas.openxmlformats.org/officeDocument/2006/relationships/slide" Target="slides/slide32.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slide" Target="slides/slide28.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slide" Target="slides/slide27.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42" name="sHeader"/>
          <p:cNvSpPr>
            <a:spLocks noGrp="1" noChangeArrowheads="1"/>
          </p:cNvSpPr>
          <p:nvPr>
            <p:ph type="hdr" sz="quarter"/>
          </p:nvPr>
        </p:nvSpPr>
        <p:spPr bwMode="auto">
          <a:xfrm>
            <a:off x="754605" y="390168"/>
            <a:ext cx="5293255"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14343" name="sDateTime"/>
          <p:cNvSpPr>
            <a:spLocks noGrp="1" noChangeArrowheads="1"/>
          </p:cNvSpPr>
          <p:nvPr>
            <p:ph type="dt" sz="quarter" idx="1"/>
          </p:nvPr>
        </p:nvSpPr>
        <p:spPr bwMode="auto">
          <a:xfrm>
            <a:off x="1466674" y="9357123"/>
            <a:ext cx="4222000"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smtClean="0"/>
              <a:t>PALA 1 november 2019</a:t>
            </a:r>
            <a:endParaRPr lang="nl-NL"/>
          </a:p>
        </p:txBody>
      </p:sp>
      <p:sp>
        <p:nvSpPr>
          <p:cNvPr id="14346" name="sFooter"/>
          <p:cNvSpPr>
            <a:spLocks noGrp="1" noChangeArrowheads="1"/>
          </p:cNvSpPr>
          <p:nvPr>
            <p:ph type="ftr" sz="quarter" idx="2"/>
          </p:nvPr>
        </p:nvSpPr>
        <p:spPr bwMode="auto">
          <a:xfrm>
            <a:off x="1466672" y="9162039"/>
            <a:ext cx="4579610" cy="1950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smtClean="0"/>
              <a:t>Ontslag op staande voet en arbeidsprocesrecht</a:t>
            </a:r>
            <a:endParaRPr lang="nl-NL"/>
          </a:p>
        </p:txBody>
      </p:sp>
      <p:sp>
        <p:nvSpPr>
          <p:cNvPr id="14347" name="sSlideNumber"/>
          <p:cNvSpPr>
            <a:spLocks noGrp="1" noChangeArrowheads="1"/>
          </p:cNvSpPr>
          <p:nvPr>
            <p:ph type="sldNum" sz="quarter" idx="3"/>
          </p:nvPr>
        </p:nvSpPr>
        <p:spPr bwMode="auto">
          <a:xfrm>
            <a:off x="5688674" y="9357123"/>
            <a:ext cx="357609"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BB1C8681-22B9-4900-BB9E-403373184B6B}" type="slidenum">
              <a:rPr lang="nl-NL"/>
              <a:pPr/>
              <a:t>‹nr.›</a:t>
            </a:fld>
            <a:endParaRPr lang="nl-NL"/>
          </a:p>
        </p:txBody>
      </p:sp>
      <p:sp>
        <p:nvSpPr>
          <p:cNvPr id="14348" name="sFooterHeading"/>
          <p:cNvSpPr txBox="1">
            <a:spLocks noChangeArrowheads="1"/>
          </p:cNvSpPr>
          <p:nvPr/>
        </p:nvSpPr>
        <p:spPr bwMode="auto">
          <a:xfrm>
            <a:off x="753029" y="9162039"/>
            <a:ext cx="713645" cy="1950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35996" rIns="179982" bIns="0"/>
          <a:lstStyle/>
          <a:p>
            <a:pPr algn="r">
              <a:spcBef>
                <a:spcPct val="50000"/>
              </a:spcBef>
            </a:pPr>
            <a:r>
              <a:rPr lang="nl-NL" sz="800"/>
              <a:t>Titel</a:t>
            </a:r>
          </a:p>
        </p:txBody>
      </p:sp>
      <p:sp>
        <p:nvSpPr>
          <p:cNvPr id="14349" name="sDateTimeHeading"/>
          <p:cNvSpPr txBox="1">
            <a:spLocks noChangeArrowheads="1"/>
          </p:cNvSpPr>
          <p:nvPr/>
        </p:nvSpPr>
        <p:spPr bwMode="auto">
          <a:xfrm>
            <a:off x="753029" y="9357123"/>
            <a:ext cx="713645"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35996" rIns="179982" bIns="0"/>
          <a:lstStyle/>
          <a:p>
            <a:pPr algn="r">
              <a:spcBef>
                <a:spcPct val="50000"/>
              </a:spcBef>
            </a:pPr>
            <a:r>
              <a:rPr lang="nl-NL" sz="800"/>
              <a:t>Datum</a:t>
            </a:r>
          </a:p>
        </p:txBody>
      </p:sp>
    </p:spTree>
    <p:extLst>
      <p:ext uri="{BB962C8B-B14F-4D97-AF65-F5344CB8AC3E}">
        <p14:creationId xmlns:p14="http://schemas.microsoft.com/office/powerpoint/2010/main" val="210544321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506413" y="744538"/>
            <a:ext cx="5792787" cy="4344987"/>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8197" name="Rectangle 5"/>
          <p:cNvSpPr>
            <a:spLocks noGrp="1" noChangeArrowheads="1"/>
          </p:cNvSpPr>
          <p:nvPr>
            <p:ph type="body" sz="quarter" idx="3"/>
          </p:nvPr>
        </p:nvSpPr>
        <p:spPr bwMode="auto">
          <a:xfrm>
            <a:off x="753029" y="5521048"/>
            <a:ext cx="5293255" cy="33664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smtClean="0"/>
              <a:t>Click to edit Master text styles</a:t>
            </a:r>
          </a:p>
          <a:p>
            <a:pPr lvl="1"/>
            <a:r>
              <a:rPr lang="nl-NL" smtClean="0"/>
              <a:t>Second level</a:t>
            </a:r>
          </a:p>
          <a:p>
            <a:pPr lvl="2"/>
            <a:r>
              <a:rPr lang="nl-NL" smtClean="0"/>
              <a:t>Third level</a:t>
            </a:r>
          </a:p>
          <a:p>
            <a:pPr lvl="3"/>
            <a:r>
              <a:rPr lang="nl-NL" smtClean="0"/>
              <a:t>Fourth level</a:t>
            </a:r>
          </a:p>
          <a:p>
            <a:pPr lvl="4"/>
            <a:r>
              <a:rPr lang="nl-NL" smtClean="0"/>
              <a:t>Fifth level</a:t>
            </a:r>
          </a:p>
        </p:txBody>
      </p:sp>
      <p:sp>
        <p:nvSpPr>
          <p:cNvPr id="8200" name="sHeader"/>
          <p:cNvSpPr>
            <a:spLocks noGrp="1" noChangeArrowheads="1"/>
          </p:cNvSpPr>
          <p:nvPr>
            <p:ph type="hdr" sz="quarter"/>
          </p:nvPr>
        </p:nvSpPr>
        <p:spPr bwMode="auto">
          <a:xfrm>
            <a:off x="754605" y="390168"/>
            <a:ext cx="5293255"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000"/>
            </a:lvl1pPr>
          </a:lstStyle>
          <a:p>
            <a:endParaRPr lang="nl-NL"/>
          </a:p>
        </p:txBody>
      </p:sp>
      <p:sp>
        <p:nvSpPr>
          <p:cNvPr id="8201" name="sDateTime"/>
          <p:cNvSpPr>
            <a:spLocks noGrp="1" noChangeArrowheads="1"/>
          </p:cNvSpPr>
          <p:nvPr>
            <p:ph type="dt" sz="quarter" idx="1"/>
          </p:nvPr>
        </p:nvSpPr>
        <p:spPr bwMode="auto">
          <a:xfrm>
            <a:off x="1466674" y="9357123"/>
            <a:ext cx="4222000"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smtClean="0"/>
              <a:t>PALA 1 november 2019</a:t>
            </a:r>
            <a:endParaRPr lang="nl-NL"/>
          </a:p>
        </p:txBody>
      </p:sp>
      <p:sp>
        <p:nvSpPr>
          <p:cNvPr id="8206" name="sFooter"/>
          <p:cNvSpPr>
            <a:spLocks noGrp="1" noChangeArrowheads="1"/>
          </p:cNvSpPr>
          <p:nvPr>
            <p:ph type="ftr" sz="quarter" idx="4"/>
          </p:nvPr>
        </p:nvSpPr>
        <p:spPr bwMode="auto">
          <a:xfrm>
            <a:off x="1466672" y="9162039"/>
            <a:ext cx="4579610" cy="1950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defRPr sz="1100">
                <a:latin typeface="Times New Roman" panose="02020603050405020304" pitchFamily="18" charset="0"/>
              </a:defRPr>
            </a:lvl1pPr>
          </a:lstStyle>
          <a:p>
            <a:r>
              <a:rPr lang="nl-NL" smtClean="0"/>
              <a:t>Ontslag op staande voet en arbeidsprocesrecht</a:t>
            </a:r>
            <a:endParaRPr lang="nl-NL"/>
          </a:p>
        </p:txBody>
      </p:sp>
      <p:sp>
        <p:nvSpPr>
          <p:cNvPr id="8207" name="sSlideNumber"/>
          <p:cNvSpPr>
            <a:spLocks noGrp="1" noChangeArrowheads="1"/>
          </p:cNvSpPr>
          <p:nvPr>
            <p:ph type="sldNum" sz="quarter" idx="5"/>
          </p:nvPr>
        </p:nvSpPr>
        <p:spPr bwMode="auto">
          <a:xfrm>
            <a:off x="5688674" y="9357123"/>
            <a:ext cx="357609"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r">
              <a:defRPr sz="1100">
                <a:latin typeface="Times New Roman" panose="02020603050405020304" pitchFamily="18" charset="0"/>
              </a:defRPr>
            </a:lvl1pPr>
          </a:lstStyle>
          <a:p>
            <a:fld id="{CAA5F649-BDE7-4A71-AE77-FDA66D29DD37}" type="slidenum">
              <a:rPr lang="nl-NL"/>
              <a:pPr/>
              <a:t>‹nr.›</a:t>
            </a:fld>
            <a:endParaRPr lang="nl-NL"/>
          </a:p>
        </p:txBody>
      </p:sp>
      <p:sp>
        <p:nvSpPr>
          <p:cNvPr id="8208" name="sFooterHeading"/>
          <p:cNvSpPr txBox="1">
            <a:spLocks noChangeArrowheads="1"/>
          </p:cNvSpPr>
          <p:nvPr/>
        </p:nvSpPr>
        <p:spPr bwMode="auto">
          <a:xfrm>
            <a:off x="753029" y="9162039"/>
            <a:ext cx="713645" cy="19508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35996" rIns="179982" bIns="0"/>
          <a:lstStyle/>
          <a:p>
            <a:pPr algn="r">
              <a:spcBef>
                <a:spcPct val="50000"/>
              </a:spcBef>
            </a:pPr>
            <a:r>
              <a:rPr lang="nl-NL" sz="800"/>
              <a:t>Titel</a:t>
            </a:r>
          </a:p>
        </p:txBody>
      </p:sp>
      <p:sp>
        <p:nvSpPr>
          <p:cNvPr id="8209" name="sDateTimeHeading"/>
          <p:cNvSpPr txBox="1">
            <a:spLocks noChangeArrowheads="1"/>
          </p:cNvSpPr>
          <p:nvPr/>
        </p:nvSpPr>
        <p:spPr bwMode="auto">
          <a:xfrm>
            <a:off x="753029" y="9357123"/>
            <a:ext cx="713645" cy="1950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lIns="0" tIns="35996" rIns="179982" bIns="0"/>
          <a:lstStyle/>
          <a:p>
            <a:pPr algn="r">
              <a:spcBef>
                <a:spcPct val="50000"/>
              </a:spcBef>
            </a:pPr>
            <a:r>
              <a:rPr lang="nl-NL" sz="800"/>
              <a:t>Datum</a:t>
            </a:r>
          </a:p>
        </p:txBody>
      </p:sp>
    </p:spTree>
    <p:extLst>
      <p:ext uri="{BB962C8B-B14F-4D97-AF65-F5344CB8AC3E}">
        <p14:creationId xmlns:p14="http://schemas.microsoft.com/office/powerpoint/2010/main" val="1077576400"/>
      </p:ext>
    </p:extLst>
  </p:cSld>
  <p:clrMap bg1="lt1" tx1="dk1" bg2="lt2" tx2="dk2" accent1="accent1" accent2="accent2" accent3="accent3" accent4="accent4" accent5="accent5" accent6="accent6" hlink="hlink" folHlink="folHlink"/>
  <p:hf hdr="0"/>
  <p:notesStyle>
    <a:lvl1pPr marL="179388"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360363"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539750"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720725" indent="-180975"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900113" indent="-179388"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a:t>
            </a:fld>
            <a:endParaRPr lang="nl-NL"/>
          </a:p>
        </p:txBody>
      </p:sp>
    </p:spTree>
    <p:extLst>
      <p:ext uri="{BB962C8B-B14F-4D97-AF65-F5344CB8AC3E}">
        <p14:creationId xmlns:p14="http://schemas.microsoft.com/office/powerpoint/2010/main" val="25556901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10</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3733028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11</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31889696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12</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667580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13</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3309919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18</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27503339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20</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14556382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29</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680885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30</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29340652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31</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32518580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CAA5F649-BDE7-4A71-AE77-FDA66D29DD37}" type="slidenum">
              <a:rPr lang="nl-NL" smtClean="0"/>
              <a:pPr/>
              <a:t>32</a:t>
            </a:fld>
            <a:endParaRPr lang="nl-NL"/>
          </a:p>
        </p:txBody>
      </p:sp>
      <p:sp>
        <p:nvSpPr>
          <p:cNvPr id="5" name="Tijdelijke aanduiding voor voettekst 4"/>
          <p:cNvSpPr>
            <a:spLocks noGrp="1"/>
          </p:cNvSpPr>
          <p:nvPr>
            <p:ph type="ftr" sz="quarter" idx="11"/>
          </p:nvPr>
        </p:nvSpPr>
        <p:spPr/>
        <p:txBody>
          <a:bodyPr/>
          <a:lstStyle/>
          <a:p>
            <a:r>
              <a:rPr lang="nl-NL" smtClean="0"/>
              <a:t>Ontslag op staande voet en arbeidsprocesrecht</a:t>
            </a:r>
            <a:endParaRPr lang="nl-NL"/>
          </a:p>
        </p:txBody>
      </p:sp>
      <p:sp>
        <p:nvSpPr>
          <p:cNvPr id="6" name="Tijdelijke aanduiding voor datum 5"/>
          <p:cNvSpPr>
            <a:spLocks noGrp="1"/>
          </p:cNvSpPr>
          <p:nvPr>
            <p:ph type="dt" sz="quarter" idx="12"/>
          </p:nvPr>
        </p:nvSpPr>
        <p:spPr/>
        <p:txBody>
          <a:bodyPr/>
          <a:lstStyle/>
          <a:p>
            <a:r>
              <a:rPr lang="nl-NL" smtClean="0"/>
              <a:t>PALA 1 november 2019</a:t>
            </a:r>
            <a:endParaRPr lang="nl-NL"/>
          </a:p>
        </p:txBody>
      </p:sp>
    </p:spTree>
    <p:extLst>
      <p:ext uri="{BB962C8B-B14F-4D97-AF65-F5344CB8AC3E}">
        <p14:creationId xmlns:p14="http://schemas.microsoft.com/office/powerpoint/2010/main" val="3334277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2</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1728272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AA5F649-BDE7-4A71-AE77-FDA66D29DD37}" type="slidenum">
              <a:rPr lang="nl-NL" smtClean="0"/>
              <a:pPr/>
              <a:t>3</a:t>
            </a:fld>
            <a:endParaRPr lang="nl-NL"/>
          </a:p>
        </p:txBody>
      </p:sp>
      <p:sp>
        <p:nvSpPr>
          <p:cNvPr id="4" name="Tijdelijke aanduiding voor voettekst 3"/>
          <p:cNvSpPr>
            <a:spLocks noGrp="1"/>
          </p:cNvSpPr>
          <p:nvPr>
            <p:ph type="ftr" sz="quarter" idx="13"/>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4"/>
          </p:nvPr>
        </p:nvSpPr>
        <p:spPr/>
        <p:txBody>
          <a:bodyPr/>
          <a:lstStyle/>
          <a:p>
            <a:r>
              <a:rPr lang="nl-NL" smtClean="0"/>
              <a:t>PALA 1 november 2019</a:t>
            </a:r>
            <a:endParaRPr lang="nl-NL"/>
          </a:p>
        </p:txBody>
      </p:sp>
    </p:spTree>
    <p:extLst>
      <p:ext uri="{BB962C8B-B14F-4D97-AF65-F5344CB8AC3E}">
        <p14:creationId xmlns:p14="http://schemas.microsoft.com/office/powerpoint/2010/main" val="424476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4</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12644456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5</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3365120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6</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2941447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7</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38540445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8</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849863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7" name="Tijdelijke aanduiding voor dianummer 6"/>
          <p:cNvSpPr>
            <a:spLocks noGrp="1"/>
          </p:cNvSpPr>
          <p:nvPr>
            <p:ph type="sldNum" sz="quarter" idx="13"/>
          </p:nvPr>
        </p:nvSpPr>
        <p:spPr/>
        <p:txBody>
          <a:bodyPr/>
          <a:lstStyle/>
          <a:p>
            <a:fld id="{CAA5F649-BDE7-4A71-AE77-FDA66D29DD37}" type="slidenum">
              <a:rPr lang="nl-NL" smtClean="0"/>
              <a:pPr/>
              <a:t>9</a:t>
            </a:fld>
            <a:endParaRPr lang="nl-NL"/>
          </a:p>
        </p:txBody>
      </p:sp>
      <p:sp>
        <p:nvSpPr>
          <p:cNvPr id="4" name="Tijdelijke aanduiding voor voettekst 3"/>
          <p:cNvSpPr>
            <a:spLocks noGrp="1"/>
          </p:cNvSpPr>
          <p:nvPr>
            <p:ph type="ftr" sz="quarter" idx="14"/>
          </p:nvPr>
        </p:nvSpPr>
        <p:spPr/>
        <p:txBody>
          <a:bodyPr/>
          <a:lstStyle/>
          <a:p>
            <a:r>
              <a:rPr lang="nl-NL" smtClean="0"/>
              <a:t>Ontslag op staande voet en arbeidsprocesrecht</a:t>
            </a:r>
            <a:endParaRPr lang="nl-NL"/>
          </a:p>
        </p:txBody>
      </p:sp>
      <p:sp>
        <p:nvSpPr>
          <p:cNvPr id="5" name="Tijdelijke aanduiding voor datum 4"/>
          <p:cNvSpPr>
            <a:spLocks noGrp="1"/>
          </p:cNvSpPr>
          <p:nvPr>
            <p:ph type="dt" sz="quarter" idx="15"/>
          </p:nvPr>
        </p:nvSpPr>
        <p:spPr/>
        <p:txBody>
          <a:bodyPr/>
          <a:lstStyle/>
          <a:p>
            <a:r>
              <a:rPr lang="nl-NL" smtClean="0"/>
              <a:t>PALA 1 november 2019</a:t>
            </a:r>
            <a:endParaRPr lang="nl-NL"/>
          </a:p>
        </p:txBody>
      </p:sp>
    </p:spTree>
    <p:extLst>
      <p:ext uri="{BB962C8B-B14F-4D97-AF65-F5344CB8AC3E}">
        <p14:creationId xmlns:p14="http://schemas.microsoft.com/office/powerpoint/2010/main" val="121584343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103" name="Rectangle 7"/>
          <p:cNvSpPr>
            <a:spLocks noChangeArrowheads="1"/>
          </p:cNvSpPr>
          <p:nvPr userDrawn="1"/>
        </p:nvSpPr>
        <p:spPr bwMode="auto">
          <a:xfrm>
            <a:off x="0" y="1079500"/>
            <a:ext cx="1524000" cy="304800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4" name="Rectangle 8"/>
          <p:cNvSpPr>
            <a:spLocks noChangeArrowheads="1"/>
          </p:cNvSpPr>
          <p:nvPr userDrawn="1"/>
        </p:nvSpPr>
        <p:spPr bwMode="auto">
          <a:xfrm>
            <a:off x="1524000" y="1079500"/>
            <a:ext cx="1524000" cy="3048000"/>
          </a:xfrm>
          <a:prstGeom prst="rect">
            <a:avLst/>
          </a:prstGeom>
          <a:solidFill>
            <a:srgbClr val="C1C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5" name="Rectangle 9"/>
          <p:cNvSpPr>
            <a:spLocks noChangeArrowheads="1"/>
          </p:cNvSpPr>
          <p:nvPr userDrawn="1"/>
        </p:nvSpPr>
        <p:spPr bwMode="auto">
          <a:xfrm>
            <a:off x="3048000" y="1079500"/>
            <a:ext cx="3048000" cy="3048000"/>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098" name="Rectangle 2"/>
          <p:cNvSpPr>
            <a:spLocks noGrp="1" noChangeArrowheads="1"/>
          </p:cNvSpPr>
          <p:nvPr>
            <p:ph type="ctrTitle"/>
          </p:nvPr>
        </p:nvSpPr>
        <p:spPr>
          <a:xfrm>
            <a:off x="1524000" y="4427538"/>
            <a:ext cx="6096000" cy="730250"/>
          </a:xfrm>
        </p:spPr>
        <p:txBody>
          <a:bodyPr/>
          <a:lstStyle>
            <a:lvl1pPr>
              <a:defRPr sz="2400"/>
            </a:lvl1pPr>
          </a:lstStyle>
          <a:p>
            <a:pPr lvl="0"/>
            <a:r>
              <a:rPr lang="nl-NL" noProof="0" smtClean="0"/>
              <a:t>Klik om de stijl te bewerken</a:t>
            </a:r>
          </a:p>
        </p:txBody>
      </p:sp>
      <p:sp>
        <p:nvSpPr>
          <p:cNvPr id="4099" name="Rectangle 3"/>
          <p:cNvSpPr>
            <a:spLocks noGrp="1" noChangeArrowheads="1"/>
          </p:cNvSpPr>
          <p:nvPr>
            <p:ph type="subTitle" idx="1"/>
          </p:nvPr>
        </p:nvSpPr>
        <p:spPr>
          <a:xfrm>
            <a:off x="1524000" y="5518150"/>
            <a:ext cx="6096000" cy="935038"/>
          </a:xfrm>
        </p:spPr>
        <p:txBody>
          <a:bodyPr/>
          <a:lstStyle>
            <a:lvl1pPr marL="0" indent="0">
              <a:buFont typeface="Arial" panose="020B0604020202020204" pitchFamily="34" charset="0"/>
              <a:buNone/>
              <a:defRPr sz="1800"/>
            </a:lvl1pPr>
          </a:lstStyle>
          <a:p>
            <a:pPr lvl="0"/>
            <a:r>
              <a:rPr lang="nl-NL" noProof="0" smtClean="0"/>
              <a:t>Klik om de ondertitelstijl van het model te bewerken</a:t>
            </a:r>
          </a:p>
        </p:txBody>
      </p:sp>
      <p:sp>
        <p:nvSpPr>
          <p:cNvPr id="4101" name="Rectangle 5"/>
          <p:cNvSpPr>
            <a:spLocks noGrp="1" noChangeArrowheads="1"/>
          </p:cNvSpPr>
          <p:nvPr>
            <p:ph type="ftr" sz="quarter" idx="3"/>
          </p:nvPr>
        </p:nvSpPr>
        <p:spPr>
          <a:xfrm>
            <a:off x="1524000" y="863600"/>
            <a:ext cx="6096000" cy="168275"/>
          </a:xfrm>
        </p:spPr>
        <p:txBody>
          <a:bodyPr/>
          <a:lstStyle>
            <a:lvl1pPr>
              <a:defRPr>
                <a:solidFill>
                  <a:srgbClr val="C1C1C1"/>
                </a:solidFill>
              </a:defRPr>
            </a:lvl1pPr>
          </a:lstStyle>
          <a:p>
            <a:endParaRPr lang="nl-NL"/>
          </a:p>
        </p:txBody>
      </p:sp>
      <p:sp>
        <p:nvSpPr>
          <p:cNvPr id="4102" name="Rectangle 6"/>
          <p:cNvSpPr>
            <a:spLocks noGrp="1" noChangeArrowheads="1"/>
          </p:cNvSpPr>
          <p:nvPr>
            <p:ph type="sldNum" sz="quarter" idx="4"/>
          </p:nvPr>
        </p:nvSpPr>
        <p:spPr/>
        <p:txBody>
          <a:bodyPr/>
          <a:lstStyle>
            <a:lvl1pPr>
              <a:defRPr/>
            </a:lvl1pPr>
          </a:lstStyle>
          <a:p>
            <a:fld id="{E5470B6A-C6FC-4660-AC7F-F18C1CF98F7C}" type="slidenum">
              <a:rPr lang="nl-NL"/>
              <a:pPr/>
              <a:t>‹nr.›</a:t>
            </a:fld>
            <a:endParaRPr lang="nl-NL"/>
          </a:p>
        </p:txBody>
      </p:sp>
      <p:sp>
        <p:nvSpPr>
          <p:cNvPr id="4106" name="Rectangle 10"/>
          <p:cNvSpPr>
            <a:spLocks noChangeArrowheads="1"/>
          </p:cNvSpPr>
          <p:nvPr userDrawn="1"/>
        </p:nvSpPr>
        <p:spPr bwMode="auto">
          <a:xfrm>
            <a:off x="6096000" y="1079500"/>
            <a:ext cx="3048000" cy="304800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4100" name="Rectangle 4"/>
          <p:cNvSpPr>
            <a:spLocks noGrp="1" noChangeArrowheads="1"/>
          </p:cNvSpPr>
          <p:nvPr>
            <p:ph type="dt" sz="half" idx="2"/>
          </p:nvPr>
        </p:nvSpPr>
        <p:spPr>
          <a:xfrm>
            <a:off x="0" y="863600"/>
            <a:ext cx="1524000" cy="168275"/>
          </a:xfrm>
        </p:spPr>
        <p:txBody>
          <a:bodyPr/>
          <a:lstStyle>
            <a:lvl1pPr>
              <a:defRPr/>
            </a:lvl1pPr>
          </a:lstStyle>
          <a:p>
            <a:fld id="{EA85B57A-E9DA-4658-8BD2-807C7A7ADCC2}" type="datetime1">
              <a:rPr lang="nl-NL" smtClean="0"/>
              <a:t>20-1-2020</a:t>
            </a:fld>
            <a:endParaRPr lang="nl-NL"/>
          </a:p>
        </p:txBody>
      </p:sp>
      <p:pic>
        <p:nvPicPr>
          <p:cNvPr id="4113" name="Picture 17" descr="A_110364-01-PPT_RvR_DEF_Formaten_300-dpi"/>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572000" y="1079500"/>
            <a:ext cx="3048000" cy="304800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iLogo"/>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66001" y="422097"/>
            <a:ext cx="993600" cy="593103"/>
          </a:xfrm>
          <a:prstGeom prst="rect">
            <a:avLst/>
          </a:prstGeom>
        </p:spPr>
      </p:pic>
      <p:pic>
        <p:nvPicPr>
          <p:cNvPr id="14" name="Afbeelding 13"/>
          <p:cNvPicPr>
            <a:picLocks noChangeAspect="1"/>
          </p:cNvPicPr>
          <p:nvPr userDrawn="1"/>
        </p:nvPicPr>
        <p:blipFill>
          <a:blip r:embed="rId4"/>
          <a:stretch>
            <a:fillRect/>
          </a:stretch>
        </p:blipFill>
        <p:spPr>
          <a:xfrm>
            <a:off x="323528" y="539488"/>
            <a:ext cx="658416" cy="324112"/>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C795848-DD9D-4D80-9FB0-F40381FDBAAE}"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489414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44581B4-F431-4CF5-8F4A-0DB219FE19EE}"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019700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E64399D8-5DE3-4D34-A7CA-DA01BA08B2B4}"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1452299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2249058-29AB-4D3B-A2A3-2003FEC5E307}"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33937411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5D2667A-0D37-412A-9D4F-7D49730C6AE0}"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3696799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1ACBBF1-7555-4CEE-9C37-3D75B01BD59F}"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4339183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0DC1A13-9913-4CBD-8684-9083EE0664D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5334699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7C4FACA0-0BDC-4ABD-A338-A0C903C6B60F}"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16605418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5AC5DC4A-B773-48BA-B937-A81E1C47CE5A}"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8716249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143A499-D924-4835-A1FD-250478323938}"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545784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inhou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Date Placeholder 3"/>
          <p:cNvSpPr>
            <a:spLocks noGrp="1"/>
          </p:cNvSpPr>
          <p:nvPr>
            <p:ph type="dt" sz="half" idx="10"/>
          </p:nvPr>
        </p:nvSpPr>
        <p:spPr/>
        <p:txBody>
          <a:bodyPr/>
          <a:lstStyle>
            <a:lvl1pPr>
              <a:defRPr/>
            </a:lvl1pPr>
          </a:lstStyle>
          <a:p>
            <a:fld id="{8A1A8397-F3E2-4E19-9ED4-9229AE1E50B2}" type="datetime1">
              <a:rPr lang="nl-NL" smtClean="0"/>
              <a:t>20-1-2020</a:t>
            </a:fld>
            <a:endParaRPr lang="nl-NL"/>
          </a:p>
        </p:txBody>
      </p:sp>
      <p:sp>
        <p:nvSpPr>
          <p:cNvPr id="5" name="Footer Placeholder 4"/>
          <p:cNvSpPr>
            <a:spLocks noGrp="1"/>
          </p:cNvSpPr>
          <p:nvPr>
            <p:ph type="ftr" sz="quarter" idx="11"/>
          </p:nvPr>
        </p:nvSpPr>
        <p:spPr/>
        <p:txBody>
          <a:bodyPr/>
          <a:lstStyle>
            <a:lvl1pPr>
              <a:defRPr/>
            </a:lvl1pPr>
          </a:lstStyle>
          <a:p>
            <a:endParaRPr lang="nl-NL"/>
          </a:p>
        </p:txBody>
      </p:sp>
      <p:sp>
        <p:nvSpPr>
          <p:cNvPr id="6" name="Slide Number Placeholder 5"/>
          <p:cNvSpPr>
            <a:spLocks noGrp="1"/>
          </p:cNvSpPr>
          <p:nvPr>
            <p:ph type="sldNum" sz="quarter" idx="12"/>
          </p:nvPr>
        </p:nvSpPr>
        <p:spPr/>
        <p:txBody>
          <a:bodyPr/>
          <a:lstStyle>
            <a:lvl1pPr>
              <a:defRPr/>
            </a:lvl1pPr>
          </a:lstStyle>
          <a:p>
            <a:fld id="{204CA5A0-4B1D-4A14-8811-788AE825D559}" type="slidenum">
              <a:rPr lang="nl-NL"/>
              <a:pPr/>
              <a:t>‹nr.›</a:t>
            </a:fld>
            <a:endParaRPr lang="nl-NL"/>
          </a:p>
        </p:txBody>
      </p:sp>
      <p:pic>
        <p:nvPicPr>
          <p:cNvPr id="7" name="Afbeelding 6"/>
          <p:cNvPicPr>
            <a:picLocks noChangeAspect="1"/>
          </p:cNvPicPr>
          <p:nvPr userDrawn="1"/>
        </p:nvPicPr>
        <p:blipFill>
          <a:blip r:embed="rId2"/>
          <a:stretch>
            <a:fillRect/>
          </a:stretch>
        </p:blipFill>
        <p:spPr>
          <a:xfrm>
            <a:off x="323528" y="539488"/>
            <a:ext cx="658416" cy="324112"/>
          </a:xfrm>
          <a:prstGeom prst="rect">
            <a:avLst/>
          </a:prstGeom>
        </p:spPr>
      </p:pic>
    </p:spTree>
    <p:extLst>
      <p:ext uri="{BB962C8B-B14F-4D97-AF65-F5344CB8AC3E}">
        <p14:creationId xmlns:p14="http://schemas.microsoft.com/office/powerpoint/2010/main" val="39120299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2F7C5B8-C2B5-4E1D-992D-41EE9FD477B5}"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0455550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5DC7C8FD-7F82-429B-BF4D-D094A1CFDB54}"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322274573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962BF091-325E-4250-BB2C-B7DCCD44E270}"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37393405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E5EBA26-B257-44D7-93C1-318A83CC29B2}"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1598450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23866541-CECA-4DDE-A3BD-71BFB912C373}"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9025952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D1E1B297-E3B8-431E-BAC9-87AC8DBA514D}"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88745445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38B6E4B-9C15-45CB-83F1-22452B7CEED1}"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17164876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3682EF5-975C-4A0B-AC0C-8F7B1CE79740}"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23155669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3933D64B-2F53-4953-9300-6A4424E7BCBA}"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37154B55-820F-4F77-888E-5B85A90B3F18}" type="slidenum">
              <a:rPr lang="nl-NL" smtClean="0"/>
              <a:t>‹nr.›</a:t>
            </a:fld>
            <a:endParaRPr lang="nl-NL"/>
          </a:p>
        </p:txBody>
      </p:sp>
    </p:spTree>
    <p:extLst>
      <p:ext uri="{BB962C8B-B14F-4D97-AF65-F5344CB8AC3E}">
        <p14:creationId xmlns:p14="http://schemas.microsoft.com/office/powerpoint/2010/main" val="429428445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DB1C0E1-2EC5-4ECE-9E5F-6704CAAC1390}"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2075388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Content Placeholder 2"/>
          <p:cNvSpPr>
            <a:spLocks noGrp="1"/>
          </p:cNvSpPr>
          <p:nvPr>
            <p:ph sz="half" idx="1"/>
          </p:nvPr>
        </p:nvSpPr>
        <p:spPr>
          <a:xfrm>
            <a:off x="1524000" y="2987675"/>
            <a:ext cx="2971800" cy="35480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4" name="Content Placeholder 3"/>
          <p:cNvSpPr>
            <a:spLocks noGrp="1"/>
          </p:cNvSpPr>
          <p:nvPr>
            <p:ph sz="half" idx="2"/>
          </p:nvPr>
        </p:nvSpPr>
        <p:spPr>
          <a:xfrm>
            <a:off x="4648200" y="2987675"/>
            <a:ext cx="2971800" cy="3548063"/>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Date Placeholder 4"/>
          <p:cNvSpPr>
            <a:spLocks noGrp="1"/>
          </p:cNvSpPr>
          <p:nvPr>
            <p:ph type="dt" sz="half" idx="10"/>
          </p:nvPr>
        </p:nvSpPr>
        <p:spPr/>
        <p:txBody>
          <a:bodyPr/>
          <a:lstStyle>
            <a:lvl1pPr>
              <a:defRPr/>
            </a:lvl1pPr>
          </a:lstStyle>
          <a:p>
            <a:fld id="{7D8570D3-D44E-457C-9371-8A35EC262962}" type="datetime1">
              <a:rPr lang="nl-NL" smtClean="0"/>
              <a:t>20-1-2020</a:t>
            </a:fld>
            <a:endParaRPr lang="nl-NL"/>
          </a:p>
        </p:txBody>
      </p:sp>
      <p:sp>
        <p:nvSpPr>
          <p:cNvPr id="6" name="Footer Placeholder 5"/>
          <p:cNvSpPr>
            <a:spLocks noGrp="1"/>
          </p:cNvSpPr>
          <p:nvPr>
            <p:ph type="ftr" sz="quarter" idx="11"/>
          </p:nvPr>
        </p:nvSpPr>
        <p:spPr/>
        <p:txBody>
          <a:bodyPr/>
          <a:lstStyle>
            <a:lvl1pPr>
              <a:defRPr/>
            </a:lvl1pPr>
          </a:lstStyle>
          <a:p>
            <a:endParaRPr lang="nl-NL"/>
          </a:p>
        </p:txBody>
      </p:sp>
      <p:sp>
        <p:nvSpPr>
          <p:cNvPr id="7" name="Slide Number Placeholder 6"/>
          <p:cNvSpPr>
            <a:spLocks noGrp="1"/>
          </p:cNvSpPr>
          <p:nvPr>
            <p:ph type="sldNum" sz="quarter" idx="12"/>
          </p:nvPr>
        </p:nvSpPr>
        <p:spPr/>
        <p:txBody>
          <a:bodyPr/>
          <a:lstStyle>
            <a:lvl1pPr>
              <a:defRPr/>
            </a:lvl1pPr>
          </a:lstStyle>
          <a:p>
            <a:fld id="{88ED7BD2-2969-4CBD-8DB1-AFD361988617}" type="slidenum">
              <a:rPr lang="nl-NL"/>
              <a:pPr/>
              <a:t>‹nr.›</a:t>
            </a:fld>
            <a:endParaRPr lang="nl-NL"/>
          </a:p>
        </p:txBody>
      </p:sp>
    </p:spTree>
    <p:extLst>
      <p:ext uri="{BB962C8B-B14F-4D97-AF65-F5344CB8AC3E}">
        <p14:creationId xmlns:p14="http://schemas.microsoft.com/office/powerpoint/2010/main" val="2988911186"/>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D968A50-E698-4D0B-BF76-D9F74FDAE86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20033648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878E7D66-EA4A-4D79-8CD3-1C7241E85308}"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91453009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D57AF847-AD52-416D-9748-49BB773082AF}"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6491347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25B7FDC3-5D48-4EA6-ACEA-EFC48B7D37A2}"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13088303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C0A25986-D883-4932-BD27-599F52A3E7E1}"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297970684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9659B5D-69D3-4B02-9852-2AD9FFFA8FE9}"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8196173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88442722-13FE-40D4-8AF0-1DA54B8F81F4}"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04618565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1AB91BE9-E4CE-4A1C-908E-E2C3D4EE55B6}"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62745903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5D2AC505-12E3-42DE-96E3-927564FF3185}"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34806804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9E08361-B5C2-4882-AA93-0DDB920B8266}"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49695E1-B3D5-4922-94A4-82BFEF3C7C56}" type="slidenum">
              <a:rPr lang="nl-NL" smtClean="0"/>
              <a:t>‹nr.›</a:t>
            </a:fld>
            <a:endParaRPr lang="nl-NL"/>
          </a:p>
        </p:txBody>
      </p:sp>
    </p:spTree>
    <p:extLst>
      <p:ext uri="{BB962C8B-B14F-4D97-AF65-F5344CB8AC3E}">
        <p14:creationId xmlns:p14="http://schemas.microsoft.com/office/powerpoint/2010/main" val="1974871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22200" y="2988000"/>
            <a:ext cx="2973600" cy="744819"/>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5" name="Text Placeholder 4"/>
          <p:cNvSpPr>
            <a:spLocks noGrp="1"/>
          </p:cNvSpPr>
          <p:nvPr>
            <p:ph type="body" sz="quarter" idx="3"/>
          </p:nvPr>
        </p:nvSpPr>
        <p:spPr>
          <a:xfrm>
            <a:off x="4647600" y="2988000"/>
            <a:ext cx="2973600" cy="745200"/>
          </a:xfrm>
        </p:spPr>
        <p:txBody>
          <a:bodyPr anchor="b">
            <a:noAutofit/>
          </a:bodyPr>
          <a:lstStyle>
            <a:lvl1pPr marL="0" indent="0">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7" name="Date Placeholder 6"/>
          <p:cNvSpPr>
            <a:spLocks noGrp="1"/>
          </p:cNvSpPr>
          <p:nvPr>
            <p:ph type="dt" sz="half" idx="10"/>
          </p:nvPr>
        </p:nvSpPr>
        <p:spPr/>
        <p:txBody>
          <a:bodyPr/>
          <a:lstStyle>
            <a:lvl1pPr>
              <a:defRPr/>
            </a:lvl1pPr>
          </a:lstStyle>
          <a:p>
            <a:fld id="{C8A417AD-D30C-46EF-AB28-79331D61DB97}" type="datetime1">
              <a:rPr lang="nl-NL" smtClean="0"/>
              <a:t>20-1-2020</a:t>
            </a:fld>
            <a:endParaRPr lang="nl-NL"/>
          </a:p>
        </p:txBody>
      </p:sp>
      <p:sp>
        <p:nvSpPr>
          <p:cNvPr id="8" name="Footer Placeholder 7"/>
          <p:cNvSpPr>
            <a:spLocks noGrp="1"/>
          </p:cNvSpPr>
          <p:nvPr>
            <p:ph type="ftr" sz="quarter" idx="11"/>
          </p:nvPr>
        </p:nvSpPr>
        <p:spPr/>
        <p:txBody>
          <a:bodyPr/>
          <a:lstStyle>
            <a:lvl1pPr>
              <a:defRPr/>
            </a:lvl1pPr>
          </a:lstStyle>
          <a:p>
            <a:endParaRPr lang="nl-NL"/>
          </a:p>
        </p:txBody>
      </p:sp>
      <p:sp>
        <p:nvSpPr>
          <p:cNvPr id="9" name="Slide Number Placeholder 8"/>
          <p:cNvSpPr>
            <a:spLocks noGrp="1"/>
          </p:cNvSpPr>
          <p:nvPr>
            <p:ph type="sldNum" sz="quarter" idx="12"/>
          </p:nvPr>
        </p:nvSpPr>
        <p:spPr/>
        <p:txBody>
          <a:bodyPr/>
          <a:lstStyle>
            <a:lvl1pPr>
              <a:defRPr/>
            </a:lvl1pPr>
          </a:lstStyle>
          <a:p>
            <a:fld id="{510FD4BD-C0E1-478E-AE19-8BE19D545F73}" type="slidenum">
              <a:rPr lang="nl-NL"/>
              <a:pPr/>
              <a:t>‹nr.›</a:t>
            </a:fld>
            <a:endParaRPr lang="nl-NL"/>
          </a:p>
        </p:txBody>
      </p:sp>
      <p:sp>
        <p:nvSpPr>
          <p:cNvPr id="10" name="Title 9"/>
          <p:cNvSpPr>
            <a:spLocks noGrp="1"/>
          </p:cNvSpPr>
          <p:nvPr>
            <p:ph type="title"/>
          </p:nvPr>
        </p:nvSpPr>
        <p:spPr/>
        <p:txBody>
          <a:bodyPr/>
          <a:lstStyle/>
          <a:p>
            <a:r>
              <a:rPr lang="nl-NL" smtClean="0"/>
              <a:t>Klik om de stijl te bewerken</a:t>
            </a:r>
            <a:endParaRPr lang="nl-NL"/>
          </a:p>
        </p:txBody>
      </p:sp>
      <p:sp>
        <p:nvSpPr>
          <p:cNvPr id="11" name="Content Placeholder 2"/>
          <p:cNvSpPr>
            <a:spLocks noGrp="1"/>
          </p:cNvSpPr>
          <p:nvPr>
            <p:ph sz="half" idx="13"/>
          </p:nvPr>
        </p:nvSpPr>
        <p:spPr>
          <a:xfrm>
            <a:off x="1524000" y="3823200"/>
            <a:ext cx="2971800" cy="2725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
        <p:nvSpPr>
          <p:cNvPr id="12" name="Content Placeholder 3"/>
          <p:cNvSpPr>
            <a:spLocks noGrp="1"/>
          </p:cNvSpPr>
          <p:nvPr>
            <p:ph sz="half" idx="2"/>
          </p:nvPr>
        </p:nvSpPr>
        <p:spPr>
          <a:xfrm>
            <a:off x="4648200" y="3823200"/>
            <a:ext cx="2971800" cy="2725200"/>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dirty="0"/>
          </a:p>
        </p:txBody>
      </p:sp>
    </p:spTree>
    <p:extLst>
      <p:ext uri="{BB962C8B-B14F-4D97-AF65-F5344CB8AC3E}">
        <p14:creationId xmlns:p14="http://schemas.microsoft.com/office/powerpoint/2010/main" val="2598208539"/>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7BF3378D-9ED0-45DA-BCA6-857D60196F7A}"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73021211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3B2EB23-4A04-49F3-B3CA-05A08D3651E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203890227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7AFF7CB0-2751-46CB-9377-7F3FFA3102C5}"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3354682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DE8BC02-F74A-4781-969E-918098039767}"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425765509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CBEE891C-1D4C-4688-891E-9F10331ED60F}"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07928948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1F5FAAD0-A880-46B4-8F5C-AA2FAA66B513}"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72352864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8EDC62AC-B961-44EE-97FF-716EC6932AF5}"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29535834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1CEADFC-819A-43EC-B774-F502B61A7258}"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517330327"/>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95AC06C1-9E1C-4EFB-9B56-DD2493317C14}"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238616141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C88BF02B-427C-4534-BFC8-09E9DD1A2950}"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1562035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nl-NL"/>
          </a:p>
        </p:txBody>
      </p:sp>
      <p:sp>
        <p:nvSpPr>
          <p:cNvPr id="3" name="Date Placeholder 2"/>
          <p:cNvSpPr>
            <a:spLocks noGrp="1"/>
          </p:cNvSpPr>
          <p:nvPr>
            <p:ph type="dt" sz="half" idx="10"/>
          </p:nvPr>
        </p:nvSpPr>
        <p:spPr/>
        <p:txBody>
          <a:bodyPr/>
          <a:lstStyle>
            <a:lvl1pPr>
              <a:defRPr/>
            </a:lvl1pPr>
          </a:lstStyle>
          <a:p>
            <a:fld id="{BD526B8B-5873-4EC8-A7F5-DE7BFCCF017F}" type="datetime1">
              <a:rPr lang="nl-NL" smtClean="0"/>
              <a:t>20-1-2020</a:t>
            </a:fld>
            <a:endParaRPr lang="nl-NL"/>
          </a:p>
        </p:txBody>
      </p:sp>
      <p:sp>
        <p:nvSpPr>
          <p:cNvPr id="4" name="Footer Placeholder 3"/>
          <p:cNvSpPr>
            <a:spLocks noGrp="1"/>
          </p:cNvSpPr>
          <p:nvPr>
            <p:ph type="ftr" sz="quarter" idx="11"/>
          </p:nvPr>
        </p:nvSpPr>
        <p:spPr/>
        <p:txBody>
          <a:bodyPr/>
          <a:lstStyle>
            <a:lvl1pPr>
              <a:defRPr/>
            </a:lvl1pPr>
          </a:lstStyle>
          <a:p>
            <a:endParaRPr lang="nl-NL"/>
          </a:p>
        </p:txBody>
      </p:sp>
      <p:sp>
        <p:nvSpPr>
          <p:cNvPr id="5" name="Slide Number Placeholder 4"/>
          <p:cNvSpPr>
            <a:spLocks noGrp="1"/>
          </p:cNvSpPr>
          <p:nvPr>
            <p:ph type="sldNum" sz="quarter" idx="12"/>
          </p:nvPr>
        </p:nvSpPr>
        <p:spPr/>
        <p:txBody>
          <a:bodyPr/>
          <a:lstStyle>
            <a:lvl1pPr>
              <a:defRPr/>
            </a:lvl1pPr>
          </a:lstStyle>
          <a:p>
            <a:fld id="{A506F0F0-378F-4762-B7D9-C580A6F91655}" type="slidenum">
              <a:rPr lang="nl-NL"/>
              <a:pPr/>
              <a:t>‹nr.›</a:t>
            </a:fld>
            <a:endParaRPr lang="nl-NL"/>
          </a:p>
        </p:txBody>
      </p:sp>
    </p:spTree>
    <p:extLst>
      <p:ext uri="{BB962C8B-B14F-4D97-AF65-F5344CB8AC3E}">
        <p14:creationId xmlns:p14="http://schemas.microsoft.com/office/powerpoint/2010/main" val="2534872283"/>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60705514-F556-48A4-9C1C-067379A6BD3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5AEA6F20-28C8-4689-9949-60F157D2719B}" type="slidenum">
              <a:rPr lang="nl-NL" smtClean="0"/>
              <a:t>‹nr.›</a:t>
            </a:fld>
            <a:endParaRPr lang="nl-NL"/>
          </a:p>
        </p:txBody>
      </p:sp>
    </p:spTree>
    <p:extLst>
      <p:ext uri="{BB962C8B-B14F-4D97-AF65-F5344CB8AC3E}">
        <p14:creationId xmlns:p14="http://schemas.microsoft.com/office/powerpoint/2010/main" val="621297127"/>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736370-4771-4C1F-A43E-14F2DB14B4A3}"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78765694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8BED89E-0EC3-4D17-85B1-1A6B92D032CD}"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26199843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C300F9F7-5B66-46AA-8F79-7948D40848A6}"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40577315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6A2765D4-F1A1-4BF5-AF15-679658A472BF}"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011514928"/>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B166C0CE-5F17-4458-BE1A-6C546CCDB83F}"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390718468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68416A38-3937-435D-B456-C059F1976C7A}"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850133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96DEAC4B-F077-4618-AD22-6741DC128814}"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6967004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7B74FBA9-CE9A-43BE-A94C-60F0D22F6F6D}"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186025802"/>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C39D2560-B31D-4FAC-BAD0-3A99024DE047}"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27414905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445C6AD-A935-4EE5-8D56-D3C4518DF751}" type="datetime1">
              <a:rPr lang="nl-NL" smtClean="0"/>
              <a:t>20-1-2020</a:t>
            </a:fld>
            <a:endParaRPr lang="nl-NL"/>
          </a:p>
        </p:txBody>
      </p:sp>
      <p:sp>
        <p:nvSpPr>
          <p:cNvPr id="3" name="Footer Placeholder 2"/>
          <p:cNvSpPr>
            <a:spLocks noGrp="1"/>
          </p:cNvSpPr>
          <p:nvPr>
            <p:ph type="ftr" sz="quarter" idx="11"/>
          </p:nvPr>
        </p:nvSpPr>
        <p:spPr/>
        <p:txBody>
          <a:bodyPr/>
          <a:lstStyle>
            <a:lvl1pPr>
              <a:defRPr/>
            </a:lvl1pPr>
          </a:lstStyle>
          <a:p>
            <a:endParaRPr lang="nl-NL"/>
          </a:p>
        </p:txBody>
      </p:sp>
      <p:sp>
        <p:nvSpPr>
          <p:cNvPr id="4" name="Slide Number Placeholder 3"/>
          <p:cNvSpPr>
            <a:spLocks noGrp="1"/>
          </p:cNvSpPr>
          <p:nvPr>
            <p:ph type="sldNum" sz="quarter" idx="12"/>
          </p:nvPr>
        </p:nvSpPr>
        <p:spPr/>
        <p:txBody>
          <a:bodyPr/>
          <a:lstStyle>
            <a:lvl1pPr>
              <a:defRPr/>
            </a:lvl1pPr>
          </a:lstStyle>
          <a:p>
            <a:fld id="{7D42650C-8C65-4F3F-AFCB-9DFD34A689A0}" type="slidenum">
              <a:rPr lang="nl-NL"/>
              <a:pPr/>
              <a:t>‹nr.›</a:t>
            </a:fld>
            <a:endParaRPr lang="nl-NL"/>
          </a:p>
        </p:txBody>
      </p:sp>
    </p:spTree>
    <p:extLst>
      <p:ext uri="{BB962C8B-B14F-4D97-AF65-F5344CB8AC3E}">
        <p14:creationId xmlns:p14="http://schemas.microsoft.com/office/powerpoint/2010/main" val="198124412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B900EB30-3CD7-43A8-97AE-4AB0F7FCE179}"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1298404593"/>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0084995-B61D-44E4-8143-6DC6615E804A}"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A9DF6B8-34D4-4FA2-AF2D-11474541124C}" type="slidenum">
              <a:rPr lang="nl-NL" smtClean="0"/>
              <a:t>‹nr.›</a:t>
            </a:fld>
            <a:endParaRPr lang="nl-NL"/>
          </a:p>
        </p:txBody>
      </p:sp>
    </p:spTree>
    <p:extLst>
      <p:ext uri="{BB962C8B-B14F-4D97-AF65-F5344CB8AC3E}">
        <p14:creationId xmlns:p14="http://schemas.microsoft.com/office/powerpoint/2010/main" val="89551136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8F9FF0A3-60AA-4179-8A9B-4B326CEE8D60}"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437598205"/>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8A382185-922D-4E09-8562-51A462D07612}"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757808759"/>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230F548B-E427-4972-80AA-6275089C824E}"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88893570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91B42BF6-616A-4D31-8C17-4EC307E65DD5}"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2546456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AD03C1E0-0A57-486F-B266-1B92B7A4FB28}"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613848687"/>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58C1F43C-9FF8-42D7-926D-FD5360367910}"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241842283"/>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1A2BC87F-0F42-4F1B-BFE7-9F0A4D31C014}"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129240574"/>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B9936D3-09D2-4EE3-93DE-389F5E78D5D3}"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68150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CB94F297-38E6-4B43-A3E4-B2D4F8660066}"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9796435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D111DC7-0E2E-450D-8D4C-6B3C261AB16B}"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202091481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10E7987-1C5F-4162-AA38-6A172FBD6509}"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960153132"/>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184A4A1-2226-4755-8265-91595194FE7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70B104AE-75B2-48C9-93BF-D318B3DC4819}" type="slidenum">
              <a:rPr lang="nl-NL" smtClean="0"/>
              <a:t>‹nr.›</a:t>
            </a:fld>
            <a:endParaRPr lang="nl-NL"/>
          </a:p>
        </p:txBody>
      </p:sp>
    </p:spTree>
    <p:extLst>
      <p:ext uri="{BB962C8B-B14F-4D97-AF65-F5344CB8AC3E}">
        <p14:creationId xmlns:p14="http://schemas.microsoft.com/office/powerpoint/2010/main" val="191338777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17D25C4A-8489-4C27-85DB-537725265244}"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73957138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DADB37D-F3BE-4F57-B48F-4E6D880AD71B}"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8824711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5EFFB11-41B9-4BC3-B254-F15E8B463942}"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128509299"/>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62865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825625"/>
            <a:ext cx="386715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B3E1AE1E-0883-47E8-80A3-E4663DE45764}"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2493832142"/>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630238" y="2505075"/>
            <a:ext cx="386873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29150" y="2505075"/>
            <a:ext cx="38877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E648F74F-028D-48A2-847C-3F8EB53427C5}" type="datetime1">
              <a:rPr lang="nl-NL" smtClean="0"/>
              <a:t>20-1-2020</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15135887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A87CF564-E81D-4FC2-818A-B6D181B95EA9}" type="datetime1">
              <a:rPr lang="nl-NL" smtClean="0"/>
              <a:t>20-1-2020</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459953997"/>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596D35D0-39BF-48D3-8546-8958B9AAEA95}" type="datetime1">
              <a:rPr lang="nl-NL" smtClean="0"/>
              <a:t>20-1-2020</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305432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128AA923-B0C9-4488-9FA0-C2B9BE4993F7}"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950699322"/>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F7D8ADC-2FA3-4978-A86D-A2ABB16DBCE2}"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323918479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E5F80BAE-F470-4509-AE6A-AD9FD8931101}" type="datetime1">
              <a:rPr lang="nl-NL" smtClean="0"/>
              <a:t>20-1-2020</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95705419"/>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93900AC6-7185-4F62-BEA4-C4762F27521F}"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75907978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543675" y="365125"/>
            <a:ext cx="1971675"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628650" y="365125"/>
            <a:ext cx="5762625"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D0E4D265-9314-4E64-9933-EB813B6894DD}"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2B44FF8D-4DA2-49D8-8063-A1FA666FBB06}" type="slidenum">
              <a:rPr lang="nl-NL" smtClean="0"/>
              <a:t>‹nr.›</a:t>
            </a:fld>
            <a:endParaRPr lang="nl-NL"/>
          </a:p>
        </p:txBody>
      </p:sp>
    </p:spTree>
    <p:extLst>
      <p:ext uri="{BB962C8B-B14F-4D97-AF65-F5344CB8AC3E}">
        <p14:creationId xmlns:p14="http://schemas.microsoft.com/office/powerpoint/2010/main" val="17608601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18030625-0576-464D-A61C-2FA9A7BE7D7F}" type="datetime1">
              <a:rPr lang="nl-NL" smtClean="0"/>
              <a:t>20-1-2020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4D58A1ED-CA3A-458F-863D-8F41BAA30687}" type="slidenum">
              <a:rPr lang="nl-NL" smtClean="0"/>
              <a:t>‹nr.›</a:t>
            </a:fld>
            <a:endParaRPr lang="nl-NL"/>
          </a:p>
        </p:txBody>
      </p:sp>
    </p:spTree>
    <p:extLst>
      <p:ext uri="{BB962C8B-B14F-4D97-AF65-F5344CB8AC3E}">
        <p14:creationId xmlns:p14="http://schemas.microsoft.com/office/powerpoint/2010/main" val="273273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3.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4.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7.xml"/><Relationship Id="rId3" Type="http://schemas.openxmlformats.org/officeDocument/2006/relationships/slideLayout" Target="../slideLayouts/slideLayout42.xml"/><Relationship Id="rId7" Type="http://schemas.openxmlformats.org/officeDocument/2006/relationships/slideLayout" Target="../slideLayouts/slideLayout46.xml"/><Relationship Id="rId12" Type="http://schemas.openxmlformats.org/officeDocument/2006/relationships/theme" Target="../theme/theme5.xml"/><Relationship Id="rId2" Type="http://schemas.openxmlformats.org/officeDocument/2006/relationships/slideLayout" Target="../slideLayouts/slideLayout41.xml"/><Relationship Id="rId1" Type="http://schemas.openxmlformats.org/officeDocument/2006/relationships/slideLayout" Target="../slideLayouts/slideLayout40.xml"/><Relationship Id="rId6" Type="http://schemas.openxmlformats.org/officeDocument/2006/relationships/slideLayout" Target="../slideLayouts/slideLayout45.xml"/><Relationship Id="rId11" Type="http://schemas.openxmlformats.org/officeDocument/2006/relationships/slideLayout" Target="../slideLayouts/slideLayout50.xml"/><Relationship Id="rId5" Type="http://schemas.openxmlformats.org/officeDocument/2006/relationships/slideLayout" Target="../slideLayouts/slideLayout44.xml"/><Relationship Id="rId10" Type="http://schemas.openxmlformats.org/officeDocument/2006/relationships/slideLayout" Target="../slideLayouts/slideLayout49.xml"/><Relationship Id="rId4" Type="http://schemas.openxmlformats.org/officeDocument/2006/relationships/slideLayout" Target="../slideLayouts/slideLayout43.xml"/><Relationship Id="rId9" Type="http://schemas.openxmlformats.org/officeDocument/2006/relationships/slideLayout" Target="../slideLayouts/slideLayout48.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image" Target="../media/image4.png"/><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theme" Target="../theme/theme6.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9.xml"/><Relationship Id="rId3" Type="http://schemas.openxmlformats.org/officeDocument/2006/relationships/slideLayout" Target="../slideLayouts/slideLayout64.xml"/><Relationship Id="rId7" Type="http://schemas.openxmlformats.org/officeDocument/2006/relationships/slideLayout" Target="../slideLayouts/slideLayout68.xml"/><Relationship Id="rId12" Type="http://schemas.openxmlformats.org/officeDocument/2006/relationships/theme" Target="../theme/theme7.xml"/><Relationship Id="rId2" Type="http://schemas.openxmlformats.org/officeDocument/2006/relationships/slideLayout" Target="../slideLayouts/slideLayout63.xml"/><Relationship Id="rId1" Type="http://schemas.openxmlformats.org/officeDocument/2006/relationships/slideLayout" Target="../slideLayouts/slideLayout62.xml"/><Relationship Id="rId6" Type="http://schemas.openxmlformats.org/officeDocument/2006/relationships/slideLayout" Target="../slideLayouts/slideLayout67.xml"/><Relationship Id="rId11" Type="http://schemas.openxmlformats.org/officeDocument/2006/relationships/slideLayout" Target="../slideLayouts/slideLayout72.xml"/><Relationship Id="rId5" Type="http://schemas.openxmlformats.org/officeDocument/2006/relationships/slideLayout" Target="../slideLayouts/slideLayout66.xml"/><Relationship Id="rId10" Type="http://schemas.openxmlformats.org/officeDocument/2006/relationships/slideLayout" Target="../slideLayouts/slideLayout71.xml"/><Relationship Id="rId4" Type="http://schemas.openxmlformats.org/officeDocument/2006/relationships/slideLayout" Target="../slideLayouts/slideLayout65.xml"/><Relationship Id="rId9" Type="http://schemas.openxmlformats.org/officeDocument/2006/relationships/slideLayout" Target="../slideLayouts/slideLayout70.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theme" Target="../theme/theme8.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0" Type="http://schemas.openxmlformats.org/officeDocument/2006/relationships/slideLayout" Target="../slideLayouts/slideLayout82.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0" y="1906588"/>
            <a:ext cx="6096000" cy="6699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smtClean="0"/>
              <a:t>Klik om het opmaakprofiel te bewerken</a:t>
            </a:r>
          </a:p>
        </p:txBody>
      </p:sp>
      <p:sp>
        <p:nvSpPr>
          <p:cNvPr id="1027" name="Rectangle 3"/>
          <p:cNvSpPr>
            <a:spLocks noGrp="1" noChangeArrowheads="1"/>
          </p:cNvSpPr>
          <p:nvPr>
            <p:ph type="body" idx="1"/>
          </p:nvPr>
        </p:nvSpPr>
        <p:spPr bwMode="auto">
          <a:xfrm>
            <a:off x="1524000" y="2987675"/>
            <a:ext cx="6096000" cy="35480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l-NL" noProof="0" dirty="0" smtClean="0"/>
              <a:t>Klik om de opmaakprofielen van de </a:t>
            </a:r>
            <a:r>
              <a:rPr lang="nl-NL" noProof="0" dirty="0" err="1" smtClean="0"/>
              <a:t>modeltekst</a:t>
            </a:r>
            <a:r>
              <a:rPr lang="nl-NL" noProof="0" dirty="0" smtClean="0"/>
              <a:t> te bewerken</a:t>
            </a:r>
          </a:p>
          <a:p>
            <a:pPr lvl="1"/>
            <a:r>
              <a:rPr lang="nl-NL" noProof="0" dirty="0" smtClean="0"/>
              <a:t>Tweede niveau</a:t>
            </a:r>
          </a:p>
          <a:p>
            <a:pPr lvl="2"/>
            <a:r>
              <a:rPr lang="nl-NL" noProof="0" dirty="0" smtClean="0"/>
              <a:t>Derde niveau</a:t>
            </a:r>
          </a:p>
          <a:p>
            <a:pPr lvl="3"/>
            <a:r>
              <a:rPr lang="nl-NL" noProof="0" dirty="0" smtClean="0"/>
              <a:t>Vierde niveau</a:t>
            </a:r>
          </a:p>
          <a:p>
            <a:pPr lvl="4"/>
            <a:r>
              <a:rPr lang="nl-NL" noProof="0" dirty="0" smtClean="0"/>
              <a:t>Vijfde niveau</a:t>
            </a:r>
          </a:p>
          <a:p>
            <a:pPr lvl="5"/>
            <a:r>
              <a:rPr lang="nl-NL" noProof="0" dirty="0" smtClean="0"/>
              <a:t>Zesde niveau</a:t>
            </a:r>
          </a:p>
          <a:p>
            <a:pPr lvl="6"/>
            <a:r>
              <a:rPr lang="nl-NL" noProof="0" dirty="0" smtClean="0"/>
              <a:t>Zevende niveau</a:t>
            </a:r>
          </a:p>
          <a:p>
            <a:pPr lvl="7"/>
            <a:r>
              <a:rPr lang="nl-NL" noProof="0" dirty="0" smtClean="0"/>
              <a:t>Achtste niveau</a:t>
            </a:r>
          </a:p>
          <a:p>
            <a:pPr lvl="8"/>
            <a:r>
              <a:rPr lang="nl-NL" noProof="0" dirty="0" smtClean="0"/>
              <a:t>Negende niveau</a:t>
            </a:r>
          </a:p>
        </p:txBody>
      </p:sp>
      <p:sp>
        <p:nvSpPr>
          <p:cNvPr id="1028" name="Rectangle 4"/>
          <p:cNvSpPr>
            <a:spLocks noGrp="1" noChangeArrowheads="1"/>
          </p:cNvSpPr>
          <p:nvPr>
            <p:ph type="dt" sz="half" idx="2"/>
          </p:nvPr>
        </p:nvSpPr>
        <p:spPr bwMode="auto">
          <a:xfrm>
            <a:off x="0" y="863600"/>
            <a:ext cx="1524000" cy="169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lgn="ctr">
              <a:defRPr sz="1000">
                <a:solidFill>
                  <a:schemeClr val="accent2"/>
                </a:solidFill>
              </a:defRPr>
            </a:lvl1pPr>
          </a:lstStyle>
          <a:p>
            <a:fld id="{B1AF69C3-30C2-4C34-A42A-75D1533CAA8E}" type="datetime1">
              <a:rPr lang="nl-NL" smtClean="0"/>
              <a:t>20-1-2020</a:t>
            </a:fld>
            <a:endParaRPr lang="nl-NL"/>
          </a:p>
        </p:txBody>
      </p:sp>
      <p:sp>
        <p:nvSpPr>
          <p:cNvPr id="1029" name="Rectangle 5"/>
          <p:cNvSpPr>
            <a:spLocks noGrp="1" noChangeArrowheads="1"/>
          </p:cNvSpPr>
          <p:nvPr>
            <p:ph type="ftr" sz="quarter" idx="3"/>
          </p:nvPr>
        </p:nvSpPr>
        <p:spPr bwMode="auto">
          <a:xfrm>
            <a:off x="1524000" y="863600"/>
            <a:ext cx="6096000" cy="169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bodyPr>
          <a:lstStyle>
            <a:lvl1pPr>
              <a:defRPr sz="1000" b="1">
                <a:solidFill>
                  <a:schemeClr val="hlink"/>
                </a:solidFill>
              </a:defRPr>
            </a:lvl1pPr>
          </a:lstStyle>
          <a:p>
            <a:endParaRPr lang="nl-NL"/>
          </a:p>
        </p:txBody>
      </p:sp>
      <p:sp>
        <p:nvSpPr>
          <p:cNvPr id="1030" name="Rectangle 6"/>
          <p:cNvSpPr>
            <a:spLocks noGrp="1" noChangeArrowheads="1"/>
          </p:cNvSpPr>
          <p:nvPr>
            <p:ph type="sldNum" sz="quarter" idx="4"/>
          </p:nvPr>
        </p:nvSpPr>
        <p:spPr bwMode="auto">
          <a:xfrm>
            <a:off x="8201025" y="6480175"/>
            <a:ext cx="360363" cy="1698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lvl1pPr algn="ctr">
              <a:defRPr sz="1000" b="1">
                <a:solidFill>
                  <a:schemeClr val="tx2"/>
                </a:solidFill>
              </a:defRPr>
            </a:lvl1pPr>
          </a:lstStyle>
          <a:p>
            <a:fld id="{A46CB8E9-5EF0-4736-B2DB-097EB46EBB33}" type="slidenum">
              <a:rPr lang="nl-NL"/>
              <a:pPr/>
              <a:t>‹nr.›</a:t>
            </a:fld>
            <a:endParaRPr lang="nl-NL"/>
          </a:p>
        </p:txBody>
      </p:sp>
      <p:sp>
        <p:nvSpPr>
          <p:cNvPr id="1032" name="Rectangle 8"/>
          <p:cNvSpPr>
            <a:spLocks noChangeArrowheads="1"/>
          </p:cNvSpPr>
          <p:nvPr userDrawn="1"/>
        </p:nvSpPr>
        <p:spPr bwMode="auto">
          <a:xfrm>
            <a:off x="0" y="1079500"/>
            <a:ext cx="1524000" cy="539750"/>
          </a:xfrm>
          <a:prstGeom prst="rect">
            <a:avLst/>
          </a:prstGeom>
          <a:solidFill>
            <a:schemeClr val="accent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3" name="Rectangle 9"/>
          <p:cNvSpPr>
            <a:spLocks noChangeArrowheads="1"/>
          </p:cNvSpPr>
          <p:nvPr userDrawn="1"/>
        </p:nvSpPr>
        <p:spPr bwMode="auto">
          <a:xfrm>
            <a:off x="1524000" y="1079500"/>
            <a:ext cx="1524000" cy="539750"/>
          </a:xfrm>
          <a:prstGeom prst="rect">
            <a:avLst/>
          </a:prstGeom>
          <a:solidFill>
            <a:srgbClr val="C1C1C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4" name="Rectangle 10"/>
          <p:cNvSpPr>
            <a:spLocks noChangeArrowheads="1"/>
          </p:cNvSpPr>
          <p:nvPr userDrawn="1"/>
        </p:nvSpPr>
        <p:spPr bwMode="auto">
          <a:xfrm>
            <a:off x="3048000" y="1079500"/>
            <a:ext cx="3048000" cy="539750"/>
          </a:xfrm>
          <a:prstGeom prst="rect">
            <a:avLst/>
          </a:prstGeom>
          <a:solidFill>
            <a:schemeClr val="folHlink"/>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sp>
        <p:nvSpPr>
          <p:cNvPr id="1035" name="Rectangle 11"/>
          <p:cNvSpPr>
            <a:spLocks noChangeArrowheads="1"/>
          </p:cNvSpPr>
          <p:nvPr userDrawn="1"/>
        </p:nvSpPr>
        <p:spPr bwMode="auto">
          <a:xfrm>
            <a:off x="6096000" y="1079500"/>
            <a:ext cx="3048000" cy="539750"/>
          </a:xfrm>
          <a:prstGeom prst="rect">
            <a:avLst/>
          </a:prstGeom>
          <a:solidFill>
            <a:schemeClr val="tx2"/>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nl-NL"/>
          </a:p>
        </p:txBody>
      </p:sp>
      <p:pic>
        <p:nvPicPr>
          <p:cNvPr id="1038" name="Picture 14" descr="A_110364-01-PPT_RvR_DEF_Formaten_300-dpi2"/>
          <p:cNvPicPr>
            <a:picLocks noChangeAspect="1" noChangeArrowheads="1"/>
          </p:cNvPicPr>
          <p:nvPr userDrawn="1"/>
        </p:nvPicPr>
        <p:blipFill>
          <a:blip r:embed="rId8" cstate="print">
            <a:extLst>
              <a:ext uri="{28A0092B-C50C-407E-A947-70E740481C1C}">
                <a14:useLocalDpi xmlns:a14="http://schemas.microsoft.com/office/drawing/2010/main" val="0"/>
              </a:ext>
            </a:extLst>
          </a:blip>
          <a:srcRect/>
          <a:stretch>
            <a:fillRect/>
          </a:stretch>
        </p:blipFill>
        <p:spPr bwMode="auto">
          <a:xfrm>
            <a:off x="4570413" y="1079500"/>
            <a:ext cx="3048000" cy="539750"/>
          </a:xfrm>
          <a:prstGeom prst="rect">
            <a:avLst/>
          </a:prstGeom>
          <a:noFill/>
          <a:extLst>
            <a:ext uri="{909E8E84-426E-40dd-AFC4-6F175D3DCCD1}">
              <a14:hiddenFill xmlns="" xmlns:a14="http://schemas.microsoft.com/office/drawing/2010/main">
                <a:solidFill>
                  <a:srgbClr val="FFFFFF"/>
                </a:solidFill>
              </a14:hiddenFill>
            </a:ext>
          </a:extLst>
        </p:spPr>
      </p:pic>
      <p:pic>
        <p:nvPicPr>
          <p:cNvPr id="2" name="iLogo"/>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a:off x="7866001" y="422097"/>
            <a:ext cx="993600" cy="593103"/>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p:timing>
    <p:tnLst>
      <p:par>
        <p:cTn id="1" dur="indefinite" restart="never" nodeType="tmRoot"/>
      </p:par>
    </p:tnLst>
  </p:timing>
  <p:hf hdr="0" ftr="0" dt="0"/>
  <p:txStyles>
    <p:titleStyle>
      <a:lvl1pPr algn="l" rtl="0" eaLnBrk="1" fontAlgn="base" hangingPunct="1">
        <a:spcBef>
          <a:spcPct val="0"/>
        </a:spcBef>
        <a:spcAft>
          <a:spcPct val="0"/>
        </a:spcAft>
        <a:defRPr sz="2200" b="1" kern="1200">
          <a:solidFill>
            <a:schemeClr val="tx2"/>
          </a:solidFill>
          <a:latin typeface="+mj-lt"/>
          <a:ea typeface="+mj-ea"/>
          <a:cs typeface="+mj-cs"/>
        </a:defRPr>
      </a:lvl1pPr>
      <a:lvl2pPr algn="l" rtl="0" eaLnBrk="1" fontAlgn="base" hangingPunct="1">
        <a:spcBef>
          <a:spcPct val="0"/>
        </a:spcBef>
        <a:spcAft>
          <a:spcPct val="0"/>
        </a:spcAft>
        <a:defRPr sz="2200" b="1">
          <a:solidFill>
            <a:schemeClr val="tx2"/>
          </a:solidFill>
          <a:latin typeface="Arial" panose="020B0604020202020204" pitchFamily="34" charset="0"/>
        </a:defRPr>
      </a:lvl2pPr>
      <a:lvl3pPr algn="l" rtl="0" eaLnBrk="1" fontAlgn="base" hangingPunct="1">
        <a:spcBef>
          <a:spcPct val="0"/>
        </a:spcBef>
        <a:spcAft>
          <a:spcPct val="0"/>
        </a:spcAft>
        <a:defRPr sz="2200" b="1">
          <a:solidFill>
            <a:schemeClr val="tx2"/>
          </a:solidFill>
          <a:latin typeface="Arial" panose="020B0604020202020204" pitchFamily="34" charset="0"/>
        </a:defRPr>
      </a:lvl3pPr>
      <a:lvl4pPr algn="l" rtl="0" eaLnBrk="1" fontAlgn="base" hangingPunct="1">
        <a:spcBef>
          <a:spcPct val="0"/>
        </a:spcBef>
        <a:spcAft>
          <a:spcPct val="0"/>
        </a:spcAft>
        <a:defRPr sz="2200" b="1">
          <a:solidFill>
            <a:schemeClr val="tx2"/>
          </a:solidFill>
          <a:latin typeface="Arial" panose="020B0604020202020204" pitchFamily="34" charset="0"/>
        </a:defRPr>
      </a:lvl4pPr>
      <a:lvl5pPr algn="l" rtl="0" eaLnBrk="1" fontAlgn="base" hangingPunct="1">
        <a:spcBef>
          <a:spcPct val="0"/>
        </a:spcBef>
        <a:spcAft>
          <a:spcPct val="0"/>
        </a:spcAft>
        <a:defRPr sz="2200" b="1">
          <a:solidFill>
            <a:schemeClr val="tx2"/>
          </a:solidFill>
          <a:latin typeface="Arial" panose="020B0604020202020204" pitchFamily="34" charset="0"/>
        </a:defRPr>
      </a:lvl5pPr>
      <a:lvl6pPr marL="457200" algn="l" rtl="0" eaLnBrk="1" fontAlgn="base" hangingPunct="1">
        <a:spcBef>
          <a:spcPct val="0"/>
        </a:spcBef>
        <a:spcAft>
          <a:spcPct val="0"/>
        </a:spcAft>
        <a:defRPr sz="2200" b="1">
          <a:solidFill>
            <a:schemeClr val="tx2"/>
          </a:solidFill>
          <a:latin typeface="Arial" panose="020B0604020202020204" pitchFamily="34" charset="0"/>
        </a:defRPr>
      </a:lvl6pPr>
      <a:lvl7pPr marL="914400" algn="l" rtl="0" eaLnBrk="1" fontAlgn="base" hangingPunct="1">
        <a:spcBef>
          <a:spcPct val="0"/>
        </a:spcBef>
        <a:spcAft>
          <a:spcPct val="0"/>
        </a:spcAft>
        <a:defRPr sz="2200" b="1">
          <a:solidFill>
            <a:schemeClr val="tx2"/>
          </a:solidFill>
          <a:latin typeface="Arial" panose="020B0604020202020204" pitchFamily="34" charset="0"/>
        </a:defRPr>
      </a:lvl7pPr>
      <a:lvl8pPr marL="1371600" algn="l" rtl="0" eaLnBrk="1" fontAlgn="base" hangingPunct="1">
        <a:spcBef>
          <a:spcPct val="0"/>
        </a:spcBef>
        <a:spcAft>
          <a:spcPct val="0"/>
        </a:spcAft>
        <a:defRPr sz="2200" b="1">
          <a:solidFill>
            <a:schemeClr val="tx2"/>
          </a:solidFill>
          <a:latin typeface="Arial" panose="020B0604020202020204" pitchFamily="34" charset="0"/>
        </a:defRPr>
      </a:lvl8pPr>
      <a:lvl9pPr marL="1828800" algn="l" rtl="0" eaLnBrk="1" fontAlgn="base" hangingPunct="1">
        <a:spcBef>
          <a:spcPct val="0"/>
        </a:spcBef>
        <a:spcAft>
          <a:spcPct val="0"/>
        </a:spcAft>
        <a:defRPr sz="2200" b="1">
          <a:solidFill>
            <a:schemeClr val="tx2"/>
          </a:solidFill>
          <a:latin typeface="Arial" panose="020B0604020202020204" pitchFamily="34" charset="0"/>
        </a:defRPr>
      </a:lvl9pPr>
    </p:titleStyle>
    <p:bodyStyle>
      <a:lvl1pPr marL="270000" indent="-270000" algn="l" rtl="0" eaLnBrk="1" fontAlgn="base" hangingPunct="1">
        <a:spcBef>
          <a:spcPct val="20000"/>
        </a:spcBef>
        <a:spcAft>
          <a:spcPct val="0"/>
        </a:spcAft>
        <a:buFont typeface="Arial" panose="020B0604020202020204" pitchFamily="34" charset="0"/>
        <a:buChar char="•"/>
        <a:defRPr sz="2200" kern="1200">
          <a:solidFill>
            <a:schemeClr val="tx1"/>
          </a:solidFill>
          <a:latin typeface="+mn-lt"/>
          <a:ea typeface="+mn-ea"/>
          <a:cs typeface="+mn-cs"/>
        </a:defRPr>
      </a:lvl1pPr>
      <a:lvl2pPr marL="54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810000" indent="-2700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08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4pPr>
      <a:lvl5pPr marL="1350000" indent="-270000" algn="l" rtl="0" eaLnBrk="1" fontAlgn="base" hangingPunct="1">
        <a:lnSpc>
          <a:spcPct val="100000"/>
        </a:lnSpc>
        <a:spcBef>
          <a:spcPts val="432"/>
        </a:spcBef>
        <a:spcAft>
          <a:spcPct val="0"/>
        </a:spcAft>
        <a:buFont typeface="Arial" panose="020B0604020202020204" pitchFamily="34" charset="0"/>
        <a:buChar char="-"/>
        <a:defRPr kern="1200">
          <a:solidFill>
            <a:schemeClr val="tx1"/>
          </a:solidFill>
          <a:latin typeface="+mn-lt"/>
          <a:ea typeface="+mn-ea"/>
          <a:cs typeface="+mn-cs"/>
        </a:defRPr>
      </a:lvl5pPr>
      <a:lvl6pPr marL="162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6pPr>
      <a:lvl7pPr marL="189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7pPr>
      <a:lvl8pPr marL="216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8pPr>
      <a:lvl9pPr marL="2430000" indent="-270000" algn="l" defTabSz="914400" rtl="0" eaLnBrk="1" latinLnBrk="0" hangingPunct="1">
        <a:lnSpc>
          <a:spcPct val="100000"/>
        </a:lnSpc>
        <a:spcBef>
          <a:spcPts val="432"/>
        </a:spcBef>
        <a:buFont typeface="Arial" panose="020B0604020202020204" pitchFamily="34" charset="0"/>
        <a:buChar char="-"/>
        <a:defRPr sz="1800" kern="1200" baseline="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95345B-E1E5-455E-9823-A5B40BEE799F}"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58A1ED-CA3A-458F-863D-8F41BAA30687}" type="slidenum">
              <a:rPr lang="nl-NL" smtClean="0"/>
              <a:t>‹nr.›</a:t>
            </a:fld>
            <a:endParaRPr lang="nl-NL"/>
          </a:p>
        </p:txBody>
      </p:sp>
    </p:spTree>
    <p:extLst>
      <p:ext uri="{BB962C8B-B14F-4D97-AF65-F5344CB8AC3E}">
        <p14:creationId xmlns:p14="http://schemas.microsoft.com/office/powerpoint/2010/main" val="3383844726"/>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66A670-26B6-4BD3-AF0A-138E3B0E76F8}"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154B55-820F-4F77-888E-5B85A90B3F18}" type="slidenum">
              <a:rPr lang="nl-NL" smtClean="0"/>
              <a:t>‹nr.›</a:t>
            </a:fld>
            <a:endParaRPr lang="nl-NL"/>
          </a:p>
        </p:txBody>
      </p:sp>
    </p:spTree>
    <p:extLst>
      <p:ext uri="{BB962C8B-B14F-4D97-AF65-F5344CB8AC3E}">
        <p14:creationId xmlns:p14="http://schemas.microsoft.com/office/powerpoint/2010/main" val="2193360357"/>
      </p:ext>
    </p:extLst>
  </p:cSld>
  <p:clrMap bg1="lt1" tx1="dk1" bg2="lt2" tx2="dk2" accent1="accent1" accent2="accent2" accent3="accent3" accent4="accent4" accent5="accent5" accent6="accent6" hlink="hlink" folHlink="folHlink"/>
  <p:sldLayoutIdLst>
    <p:sldLayoutId id="2147483717" r:id="rId1"/>
    <p:sldLayoutId id="2147483718" r:id="rId2"/>
    <p:sldLayoutId id="2147483719" r:id="rId3"/>
    <p:sldLayoutId id="2147483720" r:id="rId4"/>
    <p:sldLayoutId id="2147483721" r:id="rId5"/>
    <p:sldLayoutId id="2147483722" r:id="rId6"/>
    <p:sldLayoutId id="2147483723" r:id="rId7"/>
    <p:sldLayoutId id="2147483724" r:id="rId8"/>
    <p:sldLayoutId id="2147483725" r:id="rId9"/>
    <p:sldLayoutId id="2147483726" r:id="rId10"/>
    <p:sldLayoutId id="214748372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0E1D0F-B7F3-4831-A5DE-6E8ACC9E8B9A}"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695E1-B3D5-4922-94A4-82BFEF3C7C56}" type="slidenum">
              <a:rPr lang="nl-NL" smtClean="0"/>
              <a:t>‹nr.›</a:t>
            </a:fld>
            <a:endParaRPr lang="nl-NL"/>
          </a:p>
        </p:txBody>
      </p:sp>
    </p:spTree>
    <p:extLst>
      <p:ext uri="{BB962C8B-B14F-4D97-AF65-F5344CB8AC3E}">
        <p14:creationId xmlns:p14="http://schemas.microsoft.com/office/powerpoint/2010/main" val="290793622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622EFF-1DC4-48FD-8BBD-E7BE05D11A2C}"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EA6F20-28C8-4689-9949-60F157D2719B}" type="slidenum">
              <a:rPr lang="nl-NL" smtClean="0"/>
              <a:t>‹nr.›</a:t>
            </a:fld>
            <a:endParaRPr lang="nl-NL"/>
          </a:p>
        </p:txBody>
      </p:sp>
    </p:spTree>
    <p:extLst>
      <p:ext uri="{BB962C8B-B14F-4D97-AF65-F5344CB8AC3E}">
        <p14:creationId xmlns:p14="http://schemas.microsoft.com/office/powerpoint/2010/main" val="3613195305"/>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4DC3F1-1573-4A37-9CB8-8E196F078F4E}"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A9DF6B8-34D4-4FA2-AF2D-11474541124C}" type="slidenum">
              <a:rPr lang="nl-NL" smtClean="0"/>
              <a:t>‹nr.›</a:t>
            </a:fld>
            <a:endParaRPr lang="nl-NL"/>
          </a:p>
        </p:txBody>
      </p:sp>
      <p:pic>
        <p:nvPicPr>
          <p:cNvPr id="7" name="Afbeelding 6"/>
          <p:cNvPicPr>
            <a:picLocks noChangeAspect="1"/>
          </p:cNvPicPr>
          <p:nvPr userDrawn="1"/>
        </p:nvPicPr>
        <p:blipFill>
          <a:blip r:embed="rId13"/>
          <a:stretch>
            <a:fillRect/>
          </a:stretch>
        </p:blipFill>
        <p:spPr>
          <a:xfrm>
            <a:off x="457200" y="6214801"/>
            <a:ext cx="658416" cy="324112"/>
          </a:xfrm>
          <a:prstGeom prst="rect">
            <a:avLst/>
          </a:prstGeom>
        </p:spPr>
      </p:pic>
    </p:spTree>
    <p:extLst>
      <p:ext uri="{BB962C8B-B14F-4D97-AF65-F5344CB8AC3E}">
        <p14:creationId xmlns:p14="http://schemas.microsoft.com/office/powerpoint/2010/main" val="2461972669"/>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CB3DF1-99E5-4278-ABD8-2D5A98ECB375}"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B104AE-75B2-48C9-93BF-D318B3DC4819}" type="slidenum">
              <a:rPr lang="nl-NL" smtClean="0"/>
              <a:t>‹nr.›</a:t>
            </a:fld>
            <a:endParaRPr lang="nl-NL"/>
          </a:p>
        </p:txBody>
      </p:sp>
    </p:spTree>
    <p:extLst>
      <p:ext uri="{BB962C8B-B14F-4D97-AF65-F5344CB8AC3E}">
        <p14:creationId xmlns:p14="http://schemas.microsoft.com/office/powerpoint/2010/main" val="3025341632"/>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00C89D-1524-4DFC-B748-CA77BEB6E3F2}" type="datetime1">
              <a:rPr lang="nl-NL" smtClean="0"/>
              <a:t>20-1-2020</a:t>
            </a:fld>
            <a:endParaRPr lang="nl-NL"/>
          </a:p>
        </p:txBody>
      </p:sp>
      <p:sp>
        <p:nvSpPr>
          <p:cNvPr id="5" name="Tijdelijke aanduiding voor voettekst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44FF8D-4DA2-49D8-8063-A1FA666FBB06}" type="slidenum">
              <a:rPr lang="nl-NL" smtClean="0"/>
              <a:t>‹nr.›</a:t>
            </a:fld>
            <a:endParaRPr lang="nl-NL"/>
          </a:p>
        </p:txBody>
      </p:sp>
    </p:spTree>
    <p:extLst>
      <p:ext uri="{BB962C8B-B14F-4D97-AF65-F5344CB8AC3E}">
        <p14:creationId xmlns:p14="http://schemas.microsoft.com/office/powerpoint/2010/main" val="1279942347"/>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0678" y="4229252"/>
            <a:ext cx="8613321" cy="432048"/>
          </a:xfrm>
        </p:spPr>
        <p:txBody>
          <a:bodyPr/>
          <a:lstStyle/>
          <a:p>
            <a:pPr>
              <a:tabLst>
                <a:tab pos="92075" algn="l"/>
              </a:tabLst>
            </a:pPr>
            <a:r>
              <a:rPr lang="nl-NL" noProof="1" smtClean="0">
                <a:latin typeface="Helvetica Neue" charset="0"/>
                <a:ea typeface="ＭＳ Ｐゴシック" charset="0"/>
                <a:cs typeface="ＭＳ Ｐゴシック" charset="0"/>
              </a:rPr>
              <a:t>Procederen in arbeidszaken in eerste aanleg en hoger beroep incl. de WAB </a:t>
            </a:r>
            <a:br>
              <a:rPr lang="nl-NL" noProof="1" smtClean="0">
                <a:latin typeface="Helvetica Neue" charset="0"/>
                <a:ea typeface="ＭＳ Ｐゴシック" charset="0"/>
                <a:cs typeface="ＭＳ Ｐゴシック" charset="0"/>
              </a:rPr>
            </a:br>
            <a:r>
              <a:rPr lang="nl-NL" noProof="1" smtClean="0">
                <a:latin typeface="Helvetica Neue" charset="0"/>
                <a:ea typeface="ＭＳ Ｐゴシック" charset="0"/>
                <a:cs typeface="ＭＳ Ｐゴシック" charset="0"/>
              </a:rPr>
              <a:t/>
            </a:r>
            <a:br>
              <a:rPr lang="nl-NL" noProof="1" smtClean="0">
                <a:latin typeface="Helvetica Neue" charset="0"/>
                <a:ea typeface="ＭＳ Ｐゴシック" charset="0"/>
                <a:cs typeface="ＭＳ Ｐゴシック" charset="0"/>
              </a:rPr>
            </a:br>
            <a:r>
              <a:rPr lang="nl-NL" noProof="1" smtClean="0">
                <a:latin typeface="Helvetica Neue" charset="0"/>
                <a:ea typeface="ＭＳ Ｐゴシック" charset="0"/>
                <a:cs typeface="ＭＳ Ｐゴシック" charset="0"/>
              </a:rPr>
              <a:t>VRAA Rotterdam, donderdag 23 januari 2020</a:t>
            </a:r>
            <a:r>
              <a:rPr lang="nl-NL" noProof="1">
                <a:latin typeface="Helvetica Neue" charset="0"/>
                <a:ea typeface="ＭＳ Ｐゴシック" charset="0"/>
                <a:cs typeface="ＭＳ Ｐゴシック" charset="0"/>
              </a:rPr>
              <a:t/>
            </a:r>
            <a:br>
              <a:rPr lang="nl-NL" noProof="1">
                <a:latin typeface="Helvetica Neue" charset="0"/>
                <a:ea typeface="ＭＳ Ｐゴシック" charset="0"/>
                <a:cs typeface="ＭＳ Ｐゴシック" charset="0"/>
              </a:rPr>
            </a:br>
            <a:r>
              <a:rPr lang="nl-NL" noProof="1" smtClean="0">
                <a:latin typeface="Helvetica Neue" charset="0"/>
                <a:ea typeface="ＭＳ Ｐゴシック" charset="0"/>
                <a:cs typeface="ＭＳ Ｐゴシック" charset="0"/>
              </a:rPr>
              <a:t/>
            </a:r>
            <a:br>
              <a:rPr lang="nl-NL" noProof="1" smtClean="0">
                <a:latin typeface="Helvetica Neue" charset="0"/>
                <a:ea typeface="ＭＳ Ｐゴシック" charset="0"/>
                <a:cs typeface="ＭＳ Ｐゴシック" charset="0"/>
              </a:rPr>
            </a:br>
            <a:r>
              <a:rPr lang="nl-NL" sz="2000" b="0" i="1" noProof="1" smtClean="0">
                <a:solidFill>
                  <a:schemeClr val="tx1"/>
                </a:solidFill>
                <a:latin typeface="Helvetica Neue" charset="0"/>
                <a:ea typeface="ＭＳ Ｐゴシック" charset="0"/>
                <a:cs typeface="ＭＳ Ｐゴシック" charset="0"/>
              </a:rPr>
              <a:t>mr. W.J.J. (Wim) Wetzels, kantonrechter/ senior rechter A te Rotterdam, tevens raadsheer-plv. Hof Amsterdam.</a:t>
            </a:r>
            <a:r>
              <a:rPr lang="nl-NL" noProof="1" smtClean="0">
                <a:latin typeface="Helvetica Neue" charset="0"/>
                <a:ea typeface="ＭＳ Ｐゴシック" charset="0"/>
                <a:cs typeface="ＭＳ Ｐゴシック" charset="0"/>
              </a:rPr>
              <a:t/>
            </a:r>
            <a:br>
              <a:rPr lang="nl-NL" noProof="1" smtClean="0">
                <a:latin typeface="Helvetica Neue" charset="0"/>
                <a:ea typeface="ＭＳ Ｐゴシック" charset="0"/>
                <a:cs typeface="ＭＳ Ｐゴシック" charset="0"/>
              </a:rPr>
            </a:br>
            <a:r>
              <a:rPr lang="nl-NL" noProof="1" smtClean="0">
                <a:latin typeface="Helvetica Neue" charset="0"/>
                <a:ea typeface="ＭＳ Ｐゴシック" charset="0"/>
                <a:cs typeface="ＭＳ Ｐゴシック" charset="0"/>
              </a:rPr>
              <a:t/>
            </a:r>
            <a:br>
              <a:rPr lang="nl-NL" noProof="1" smtClean="0">
                <a:latin typeface="Helvetica Neue" charset="0"/>
                <a:ea typeface="ＭＳ Ｐゴシック" charset="0"/>
                <a:cs typeface="ＭＳ Ｐゴシック" charset="0"/>
              </a:rPr>
            </a:br>
            <a:endParaRPr lang="nl-NL" noProof="1">
              <a:latin typeface="Helvetica Neue" charset="0"/>
              <a:ea typeface="ＭＳ Ｐゴシック" charset="0"/>
              <a:cs typeface="ＭＳ Ｐゴシック" charset="0"/>
            </a:endParaRPr>
          </a:p>
        </p:txBody>
      </p:sp>
      <p:sp>
        <p:nvSpPr>
          <p:cNvPr id="3" name="Ondertitel 2"/>
          <p:cNvSpPr>
            <a:spLocks noGrp="1"/>
          </p:cNvSpPr>
          <p:nvPr>
            <p:ph type="subTitle" idx="1"/>
          </p:nvPr>
        </p:nvSpPr>
        <p:spPr>
          <a:xfrm>
            <a:off x="539552" y="1196752"/>
            <a:ext cx="7704856" cy="2788727"/>
          </a:xfrm>
        </p:spPr>
        <p:txBody>
          <a:bodyPr/>
          <a:lstStyle/>
          <a:p>
            <a:pPr algn="ctr"/>
            <a:endParaRPr lang="nl-NL" noProof="1" smtClean="0">
              <a:latin typeface="Helvetica Neue" charset="0"/>
              <a:ea typeface="ＭＳ Ｐゴシック" charset="0"/>
              <a:cs typeface="ＭＳ Ｐゴシック" charset="0"/>
            </a:endParaRPr>
          </a:p>
        </p:txBody>
      </p:sp>
      <p:sp>
        <p:nvSpPr>
          <p:cNvPr id="4" name="Tekstvak 3"/>
          <p:cNvSpPr txBox="1"/>
          <p:nvPr/>
        </p:nvSpPr>
        <p:spPr>
          <a:xfrm>
            <a:off x="251520" y="476672"/>
            <a:ext cx="864096" cy="432048"/>
          </a:xfrm>
          <a:prstGeom prst="rect">
            <a:avLst/>
          </a:prstGeom>
          <a:solidFill>
            <a:schemeClr val="bg1"/>
          </a:solidFill>
        </p:spPr>
        <p:txBody>
          <a:bodyPr wrap="square" rtlCol="0">
            <a:spAutoFit/>
          </a:bodyPr>
          <a:lstStyle/>
          <a:p>
            <a:endParaRPr lang="nl-NL" dirty="0"/>
          </a:p>
        </p:txBody>
      </p:sp>
    </p:spTree>
    <p:extLst>
      <p:ext uri="{BB962C8B-B14F-4D97-AF65-F5344CB8AC3E}">
        <p14:creationId xmlns:p14="http://schemas.microsoft.com/office/powerpoint/2010/main" val="2508876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(7)</a:t>
            </a:r>
            <a:endParaRPr lang="nl-NL" sz="2800" dirty="0"/>
          </a:p>
        </p:txBody>
      </p:sp>
      <p:sp>
        <p:nvSpPr>
          <p:cNvPr id="3" name="Tijdelijke aanduiding voor inhoud 2"/>
          <p:cNvSpPr>
            <a:spLocks noGrp="1"/>
          </p:cNvSpPr>
          <p:nvPr>
            <p:ph idx="1"/>
          </p:nvPr>
        </p:nvSpPr>
        <p:spPr>
          <a:xfrm>
            <a:off x="494318" y="2328262"/>
            <a:ext cx="8352928" cy="4529738"/>
          </a:xfrm>
        </p:spPr>
        <p:txBody>
          <a:bodyPr/>
          <a:lstStyle/>
          <a:p>
            <a:pPr marL="0" indent="0">
              <a:lnSpc>
                <a:spcPct val="80000"/>
              </a:lnSpc>
              <a:buNone/>
            </a:pPr>
            <a:endParaRPr lang="nl-NL" sz="2400" dirty="0" smtClean="0"/>
          </a:p>
          <a:p>
            <a:pPr marL="609600" indent="-609600">
              <a:lnSpc>
                <a:spcPct val="80000"/>
              </a:lnSpc>
            </a:pPr>
            <a:r>
              <a:rPr lang="nl-NL" sz="2400" dirty="0"/>
              <a:t>Bij ontbinding i- grond en toekenning van extra vergoeding moet </a:t>
            </a:r>
            <a:r>
              <a:rPr lang="nl-NL" sz="2400" dirty="0" err="1"/>
              <a:t>ktr</a:t>
            </a:r>
            <a:r>
              <a:rPr lang="nl-NL" sz="2400" dirty="0"/>
              <a:t>. intrekkingstermijn bieden aan </a:t>
            </a:r>
            <a:r>
              <a:rPr lang="nl-NL" sz="2400" dirty="0" err="1"/>
              <a:t>wg</a:t>
            </a:r>
            <a:r>
              <a:rPr lang="nl-NL" sz="2400" dirty="0"/>
              <a:t>.</a:t>
            </a:r>
            <a:br>
              <a:rPr lang="nl-NL" sz="2400" dirty="0"/>
            </a:br>
            <a:endParaRPr lang="nl-NL" sz="2400" dirty="0"/>
          </a:p>
          <a:p>
            <a:pPr marL="609600" indent="-609600">
              <a:lnSpc>
                <a:spcPct val="80000"/>
              </a:lnSpc>
            </a:pPr>
            <a:r>
              <a:rPr lang="nl-NL" sz="2400" dirty="0" err="1"/>
              <a:t>K</a:t>
            </a:r>
            <a:r>
              <a:rPr lang="nl-NL" sz="2400" dirty="0" err="1" smtClean="0"/>
              <a:t>tr</a:t>
            </a:r>
            <a:r>
              <a:rPr lang="nl-NL" sz="2400" dirty="0" smtClean="0"/>
              <a:t>. kan </a:t>
            </a:r>
            <a:r>
              <a:rPr lang="nl-NL" sz="2400" dirty="0"/>
              <a:t>ook ambtshalve op de i – grond ontbinden – </a:t>
            </a:r>
            <a:r>
              <a:rPr lang="nl-NL" sz="2400" dirty="0" smtClean="0"/>
              <a:t>volgt uit </a:t>
            </a:r>
            <a:r>
              <a:rPr lang="nl-NL" sz="2400" dirty="0"/>
              <a:t>art. 25 </a:t>
            </a:r>
            <a:r>
              <a:rPr lang="nl-NL" sz="2400" dirty="0" smtClean="0"/>
              <a:t>Rv – </a:t>
            </a:r>
            <a:r>
              <a:rPr lang="nl-NL" sz="2400" dirty="0" err="1" smtClean="0"/>
              <a:t>ktr</a:t>
            </a:r>
            <a:r>
              <a:rPr lang="nl-NL" sz="2400" dirty="0" smtClean="0"/>
              <a:t>. moet rechtsgronden aanvullen – niet de rechtsfeiten!! </a:t>
            </a:r>
          </a:p>
          <a:p>
            <a:pPr marL="609600" indent="-609600">
              <a:lnSpc>
                <a:spcPct val="80000"/>
              </a:lnSpc>
            </a:pPr>
            <a:endParaRPr lang="nl-NL" sz="2400" dirty="0"/>
          </a:p>
          <a:p>
            <a:pPr marL="609600" indent="-609600">
              <a:lnSpc>
                <a:spcPct val="80000"/>
              </a:lnSpc>
            </a:pPr>
            <a:r>
              <a:rPr lang="nl-NL" sz="2400" dirty="0" smtClean="0"/>
              <a:t>Rechter dient wel </a:t>
            </a:r>
            <a:r>
              <a:rPr lang="nl-NL" sz="2400" dirty="0" smtClean="0"/>
              <a:t>verrassingsbeslissingen zoveel mogelijk </a:t>
            </a:r>
            <a:r>
              <a:rPr lang="nl-NL" sz="2400" dirty="0" smtClean="0"/>
              <a:t>te voorkomen – toepassing van de i-grond bespreken op de zitting</a:t>
            </a:r>
            <a:r>
              <a:rPr lang="nl-NL" sz="2400" dirty="0"/>
              <a:t/>
            </a:r>
            <a:br>
              <a:rPr lang="nl-NL" sz="2400" dirty="0"/>
            </a:br>
            <a:endParaRPr lang="nl-NL" sz="2400" dirty="0"/>
          </a:p>
          <a:p>
            <a:pPr marL="609600" indent="-609600">
              <a:lnSpc>
                <a:spcPct val="80000"/>
              </a:lnSpc>
            </a:pPr>
            <a:endParaRPr lang="nl-NL" sz="2400" dirty="0" smtClean="0"/>
          </a:p>
          <a:p>
            <a:pPr marL="0" indent="0">
              <a:lnSpc>
                <a:spcPct val="80000"/>
              </a:lnSpc>
              <a:buNone/>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10</a:t>
            </a:fld>
            <a:endParaRPr lang="nl-NL"/>
          </a:p>
        </p:txBody>
      </p:sp>
    </p:spTree>
    <p:extLst>
      <p:ext uri="{BB962C8B-B14F-4D97-AF65-F5344CB8AC3E}">
        <p14:creationId xmlns:p14="http://schemas.microsoft.com/office/powerpoint/2010/main" val="30658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 grond (8)</a:t>
            </a:r>
            <a:endParaRPr lang="nl-NL" sz="2800" dirty="0"/>
          </a:p>
        </p:txBody>
      </p:sp>
      <p:sp>
        <p:nvSpPr>
          <p:cNvPr id="3" name="Tijdelijke aanduiding voor inhoud 2"/>
          <p:cNvSpPr>
            <a:spLocks noGrp="1"/>
          </p:cNvSpPr>
          <p:nvPr>
            <p:ph idx="1"/>
          </p:nvPr>
        </p:nvSpPr>
        <p:spPr>
          <a:xfrm>
            <a:off x="215153" y="1967112"/>
            <a:ext cx="8668970" cy="4890888"/>
          </a:xfrm>
        </p:spPr>
        <p:txBody>
          <a:bodyPr/>
          <a:lstStyle/>
          <a:p>
            <a:pPr marL="0" indent="0">
              <a:lnSpc>
                <a:spcPct val="80000"/>
              </a:lnSpc>
              <a:buNone/>
            </a:pPr>
            <a:endParaRPr lang="nl-NL" sz="2400" dirty="0" smtClean="0"/>
          </a:p>
          <a:p>
            <a:pPr marL="0" indent="0">
              <a:lnSpc>
                <a:spcPct val="80000"/>
              </a:lnSpc>
              <a:buNone/>
            </a:pPr>
            <a:r>
              <a:rPr lang="nl-NL" sz="2400" dirty="0"/>
              <a:t>B</a:t>
            </a:r>
            <a:r>
              <a:rPr lang="nl-NL" sz="2400" dirty="0" smtClean="0"/>
              <a:t>ij </a:t>
            </a:r>
            <a:r>
              <a:rPr lang="nl-NL" sz="2400" dirty="0"/>
              <a:t>ontbinding op de i-grond dus drie vergoedingen </a:t>
            </a:r>
            <a:r>
              <a:rPr lang="nl-NL" sz="2400" dirty="0" smtClean="0"/>
              <a:t>denkbaar, met ieder een afzonderlijke grondslag:</a:t>
            </a:r>
            <a:r>
              <a:rPr lang="nl-NL" sz="2400" dirty="0"/>
              <a:t/>
            </a:r>
            <a:br>
              <a:rPr lang="nl-NL" sz="2400" dirty="0"/>
            </a:br>
            <a:r>
              <a:rPr lang="nl-NL" sz="2400" dirty="0"/>
              <a:t/>
            </a:r>
            <a:br>
              <a:rPr lang="nl-NL" sz="2400" dirty="0"/>
            </a:br>
            <a:r>
              <a:rPr lang="nl-NL" sz="2400" dirty="0"/>
              <a:t>1. transitievergoeding = van werk naar werk en 	compensatie ontslag</a:t>
            </a:r>
            <a:br>
              <a:rPr lang="nl-NL" sz="2400" dirty="0"/>
            </a:br>
            <a:r>
              <a:rPr lang="nl-NL" sz="2400" dirty="0"/>
              <a:t/>
            </a:r>
            <a:br>
              <a:rPr lang="nl-NL" sz="2400" dirty="0"/>
            </a:br>
            <a:r>
              <a:rPr lang="nl-NL" sz="2400" dirty="0"/>
              <a:t>2. 50% additionele vergoeding = compensatie voor 	onvoldragen grond</a:t>
            </a:r>
            <a:br>
              <a:rPr lang="nl-NL" sz="2400" dirty="0"/>
            </a:br>
            <a:r>
              <a:rPr lang="nl-NL" sz="2400" dirty="0"/>
              <a:t/>
            </a:r>
            <a:br>
              <a:rPr lang="nl-NL" sz="2400" dirty="0"/>
            </a:br>
            <a:r>
              <a:rPr lang="nl-NL" sz="2400" dirty="0"/>
              <a:t>3. billijke vergoeding = compensatie voor ernstig 	verwijtbaar handelen</a:t>
            </a:r>
          </a:p>
          <a:p>
            <a:pPr marL="609600" indent="-609600">
              <a:lnSpc>
                <a:spcPct val="80000"/>
              </a:lnSpc>
            </a:pPr>
            <a:endParaRPr lang="nl-NL" sz="2400" dirty="0"/>
          </a:p>
          <a:p>
            <a:pPr marL="609600" indent="-609600">
              <a:lnSpc>
                <a:spcPct val="80000"/>
              </a:lnSpc>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11</a:t>
            </a:fld>
            <a:endParaRPr lang="nl-NL"/>
          </a:p>
        </p:txBody>
      </p:sp>
    </p:spTree>
    <p:extLst>
      <p:ext uri="{BB962C8B-B14F-4D97-AF65-F5344CB8AC3E}">
        <p14:creationId xmlns:p14="http://schemas.microsoft.com/office/powerpoint/2010/main" val="628767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 grond </a:t>
            </a:r>
            <a:r>
              <a:rPr lang="nl-NL" sz="2800" dirty="0" smtClean="0"/>
              <a:t>(9)</a:t>
            </a:r>
            <a:endParaRPr lang="nl-NL" sz="2800" dirty="0"/>
          </a:p>
        </p:txBody>
      </p:sp>
      <p:sp>
        <p:nvSpPr>
          <p:cNvPr id="3" name="Tijdelijke aanduiding voor inhoud 2"/>
          <p:cNvSpPr>
            <a:spLocks noGrp="1"/>
          </p:cNvSpPr>
          <p:nvPr>
            <p:ph idx="1"/>
          </p:nvPr>
        </p:nvSpPr>
        <p:spPr>
          <a:xfrm>
            <a:off x="215153" y="1967112"/>
            <a:ext cx="8668970" cy="4890888"/>
          </a:xfrm>
        </p:spPr>
        <p:txBody>
          <a:bodyPr/>
          <a:lstStyle/>
          <a:p>
            <a:pPr marL="0" indent="0">
              <a:lnSpc>
                <a:spcPct val="80000"/>
              </a:lnSpc>
              <a:buNone/>
            </a:pPr>
            <a:endParaRPr lang="nl-NL" sz="2400" dirty="0" smtClean="0"/>
          </a:p>
          <a:p>
            <a:pPr>
              <a:lnSpc>
                <a:spcPct val="80000"/>
              </a:lnSpc>
            </a:pPr>
            <a:r>
              <a:rPr lang="nl-NL" sz="2400" dirty="0" smtClean="0"/>
              <a:t>Overgangsrecht </a:t>
            </a:r>
          </a:p>
          <a:p>
            <a:pPr>
              <a:lnSpc>
                <a:spcPct val="80000"/>
              </a:lnSpc>
            </a:pPr>
            <a:endParaRPr lang="nl-NL" sz="2400" dirty="0"/>
          </a:p>
          <a:p>
            <a:pPr>
              <a:lnSpc>
                <a:spcPct val="80000"/>
              </a:lnSpc>
            </a:pPr>
            <a:r>
              <a:rPr lang="nl-NL" sz="2400" dirty="0" smtClean="0"/>
              <a:t>Bepalend is datum indiening verzoekschrift – voor of na 1 januari 2020</a:t>
            </a:r>
          </a:p>
          <a:p>
            <a:pPr>
              <a:lnSpc>
                <a:spcPct val="80000"/>
              </a:lnSpc>
            </a:pPr>
            <a:endParaRPr lang="nl-NL" sz="2400" dirty="0"/>
          </a:p>
          <a:p>
            <a:pPr>
              <a:lnSpc>
                <a:spcPct val="80000"/>
              </a:lnSpc>
            </a:pPr>
            <a:r>
              <a:rPr lang="nl-NL" sz="2400" dirty="0" smtClean="0"/>
              <a:t>Als </a:t>
            </a:r>
            <a:r>
              <a:rPr lang="nl-NL" sz="2400" dirty="0" err="1" smtClean="0"/>
              <a:t>appèl</a:t>
            </a:r>
            <a:r>
              <a:rPr lang="nl-NL" sz="2400" dirty="0" smtClean="0"/>
              <a:t> wordt aangetekend tegen beslissing </a:t>
            </a:r>
            <a:r>
              <a:rPr lang="nl-NL" sz="2400" dirty="0" err="1" smtClean="0"/>
              <a:t>ktr</a:t>
            </a:r>
            <a:r>
              <a:rPr lang="nl-NL" sz="2400" dirty="0" smtClean="0"/>
              <a:t>.,  blijft bepalend de datum waarop de zaak in eerste aanleg aanhangig is gemaakt</a:t>
            </a:r>
            <a:endParaRPr lang="nl-NL" sz="2400" dirty="0"/>
          </a:p>
          <a:p>
            <a:pPr marL="609600" indent="-609600">
              <a:lnSpc>
                <a:spcPct val="80000"/>
              </a:lnSpc>
            </a:pPr>
            <a:endParaRPr lang="nl-NL" sz="2400" dirty="0"/>
          </a:p>
          <a:p>
            <a:pPr marL="609600" indent="-609600">
              <a:lnSpc>
                <a:spcPct val="80000"/>
              </a:lnSpc>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12</a:t>
            </a:fld>
            <a:endParaRPr lang="nl-NL"/>
          </a:p>
        </p:txBody>
      </p:sp>
    </p:spTree>
    <p:extLst>
      <p:ext uri="{BB962C8B-B14F-4D97-AF65-F5344CB8AC3E}">
        <p14:creationId xmlns:p14="http://schemas.microsoft.com/office/powerpoint/2010/main" val="33650874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3362" y="1716807"/>
            <a:ext cx="8677275" cy="669925"/>
          </a:xfrm>
        </p:spPr>
        <p:txBody>
          <a:bodyPr/>
          <a:lstStyle/>
          <a:p>
            <a:endParaRPr lang="nl-NL" sz="2800" dirty="0"/>
          </a:p>
        </p:txBody>
      </p:sp>
      <p:sp>
        <p:nvSpPr>
          <p:cNvPr id="3" name="Tijdelijke aanduiding voor inhoud 2"/>
          <p:cNvSpPr>
            <a:spLocks noGrp="1"/>
          </p:cNvSpPr>
          <p:nvPr>
            <p:ph idx="1"/>
          </p:nvPr>
        </p:nvSpPr>
        <p:spPr>
          <a:xfrm>
            <a:off x="352425" y="2219325"/>
            <a:ext cx="8791574" cy="4524375"/>
          </a:xfrm>
        </p:spPr>
        <p:txBody>
          <a:bodyPr/>
          <a:lstStyle/>
          <a:p>
            <a:r>
              <a:rPr lang="nl-NL" sz="1800" dirty="0"/>
              <a:t/>
            </a:r>
            <a:br>
              <a:rPr lang="nl-NL" sz="1800" dirty="0"/>
            </a:br>
            <a:r>
              <a:rPr lang="nl-NL" sz="1800" dirty="0">
                <a:solidFill>
                  <a:srgbClr val="003366"/>
                </a:solidFill>
              </a:rPr>
              <a:t/>
            </a:r>
            <a:br>
              <a:rPr lang="nl-NL" sz="1800" dirty="0">
                <a:solidFill>
                  <a:srgbClr val="003366"/>
                </a:solidFill>
              </a:rPr>
            </a:br>
            <a:endParaRPr lang="nl-NL" sz="1800" dirty="0" smtClean="0">
              <a:solidFill>
                <a:srgbClr val="003366"/>
              </a:solidFill>
            </a:endParaRPr>
          </a:p>
          <a:p>
            <a:endParaRPr lang="nl-NL" sz="1800" dirty="0">
              <a:solidFill>
                <a:srgbClr val="003366"/>
              </a:solidFill>
            </a:endParaRPr>
          </a:p>
          <a:p>
            <a:r>
              <a:rPr lang="nl-NL" sz="3200" dirty="0" smtClean="0">
                <a:solidFill>
                  <a:srgbClr val="003366"/>
                </a:solidFill>
              </a:rPr>
              <a:t>Vervaltermijnen</a:t>
            </a:r>
            <a:endParaRPr lang="nl-NL" sz="3200" dirty="0">
              <a:solidFill>
                <a:srgbClr val="003366"/>
              </a:solidFill>
            </a:endParaRPr>
          </a:p>
          <a:p>
            <a:endParaRPr lang="nl-NL" sz="2000" dirty="0" smtClean="0"/>
          </a:p>
          <a:p>
            <a:pPr marL="270000" lvl="1" indent="0">
              <a:buNone/>
            </a:pPr>
            <a:endParaRPr lang="nl-NL" sz="2000" dirty="0"/>
          </a:p>
          <a:p>
            <a:pPr marL="270000" lvl="1" indent="0">
              <a:buNone/>
            </a:pPr>
            <a:endParaRPr lang="nl-NL" sz="2000" dirty="0"/>
          </a:p>
          <a:p>
            <a:pPr marL="270000" lvl="1"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13</a:t>
            </a:fld>
            <a:endParaRPr lang="nl-NL"/>
          </a:p>
        </p:txBody>
      </p:sp>
    </p:spTree>
    <p:extLst>
      <p:ext uri="{BB962C8B-B14F-4D97-AF65-F5344CB8AC3E}">
        <p14:creationId xmlns:p14="http://schemas.microsoft.com/office/powerpoint/2010/main" val="40552660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31792" y="276625"/>
            <a:ext cx="6096000" cy="699247"/>
          </a:xfrm>
        </p:spPr>
        <p:txBody>
          <a:bodyPr/>
          <a:lstStyle/>
          <a:p>
            <a:r>
              <a:rPr lang="nl-NL" sz="2800" dirty="0"/>
              <a:t>Vervaltermijn art. 7:686a BW (1)</a:t>
            </a:r>
          </a:p>
        </p:txBody>
      </p:sp>
      <p:sp>
        <p:nvSpPr>
          <p:cNvPr id="3" name="Tijdelijke aanduiding voor inhoud 2"/>
          <p:cNvSpPr>
            <a:spLocks noGrp="1"/>
          </p:cNvSpPr>
          <p:nvPr>
            <p:ph idx="1"/>
          </p:nvPr>
        </p:nvSpPr>
        <p:spPr>
          <a:xfrm>
            <a:off x="499152" y="2008801"/>
            <a:ext cx="7992888" cy="4176464"/>
          </a:xfrm>
        </p:spPr>
        <p:txBody>
          <a:bodyPr/>
          <a:lstStyle/>
          <a:p>
            <a:pPr>
              <a:lnSpc>
                <a:spcPct val="80000"/>
              </a:lnSpc>
            </a:pPr>
            <a:r>
              <a:rPr lang="nl-NL" sz="2000" dirty="0"/>
              <a:t>t</a:t>
            </a:r>
            <a:r>
              <a:rPr lang="nl-NL" sz="2000" dirty="0" smtClean="0"/>
              <a:t>ot 1 januari 2019 was de Algemene </a:t>
            </a:r>
            <a:r>
              <a:rPr lang="nl-NL" sz="2000" dirty="0"/>
              <a:t>Termijnenwet </a:t>
            </a:r>
            <a:r>
              <a:rPr lang="nl-NL" sz="2000" dirty="0" smtClean="0"/>
              <a:t>niet </a:t>
            </a:r>
            <a:r>
              <a:rPr lang="nl-NL" sz="2000" dirty="0"/>
              <a:t>van toepassing – </a:t>
            </a:r>
            <a:r>
              <a:rPr lang="nl-NL" sz="2000" dirty="0" smtClean="0"/>
              <a:t>volgde </a:t>
            </a:r>
            <a:r>
              <a:rPr lang="nl-NL" sz="2000" dirty="0"/>
              <a:t>uit art.7A: 2031 </a:t>
            </a:r>
            <a:r>
              <a:rPr lang="nl-NL" sz="2000" dirty="0" smtClean="0"/>
              <a:t>BW</a:t>
            </a:r>
            <a:br>
              <a:rPr lang="nl-NL" sz="2000" dirty="0" smtClean="0"/>
            </a:br>
            <a:endParaRPr lang="nl-NL" sz="2000" dirty="0"/>
          </a:p>
          <a:p>
            <a:r>
              <a:rPr lang="nl-NL" sz="2000" i="1" dirty="0" smtClean="0"/>
              <a:t>Kamerstukken II </a:t>
            </a:r>
            <a:r>
              <a:rPr lang="nl-NL" sz="2000" dirty="0" smtClean="0"/>
              <a:t>1962/63, 7113, MvT, nr. 3:</a:t>
            </a:r>
            <a:r>
              <a:rPr lang="nl-NL" sz="2000" dirty="0"/>
              <a:t/>
            </a:r>
            <a:br>
              <a:rPr lang="nl-NL" sz="2000" dirty="0"/>
            </a:br>
            <a:r>
              <a:rPr lang="nl-NL" sz="2000" i="1" dirty="0" smtClean="0"/>
              <a:t>“</a:t>
            </a:r>
            <a:r>
              <a:rPr lang="nl-NL" sz="1800" i="1" dirty="0" smtClean="0"/>
              <a:t>Deze </a:t>
            </a:r>
            <a:r>
              <a:rPr lang="nl-NL" sz="1800" i="1" dirty="0"/>
              <a:t>termijnen lenen zich slecht voor toepassing van die wet, omdat dan in vele gevallen het verband, dat bestaat tussen de tijdstippen, waarop het loon wordt uitbetaald, en </a:t>
            </a:r>
            <a:r>
              <a:rPr lang="nl-NL" sz="1800" i="1" dirty="0" smtClean="0"/>
              <a:t>die waarop </a:t>
            </a:r>
            <a:r>
              <a:rPr lang="nl-NL" sz="1800" i="1" dirty="0"/>
              <a:t>die termijnen aflopen, zou worden verbroken. Dit zou tot ongewenste gevolgen </a:t>
            </a:r>
            <a:r>
              <a:rPr lang="nl-NL" sz="1800" i="1" dirty="0" smtClean="0"/>
              <a:t>leiden” </a:t>
            </a:r>
            <a:br>
              <a:rPr lang="nl-NL" sz="1800" i="1" dirty="0" smtClean="0"/>
            </a:br>
            <a:endParaRPr lang="nl-NL" sz="1800" i="1" dirty="0"/>
          </a:p>
          <a:p>
            <a:r>
              <a:rPr lang="nl-NL" sz="1800" dirty="0"/>
              <a:t>d</a:t>
            </a:r>
            <a:r>
              <a:rPr lang="nl-NL" sz="1800" dirty="0" smtClean="0"/>
              <a:t>us het werd als</a:t>
            </a:r>
            <a:r>
              <a:rPr lang="nl-NL" sz="1800" i="1" dirty="0" smtClean="0"/>
              <a:t> </a:t>
            </a:r>
            <a:r>
              <a:rPr lang="nl-NL" sz="2000" dirty="0" smtClean="0"/>
              <a:t>onwenselijk ervaren </a:t>
            </a:r>
            <a:r>
              <a:rPr lang="nl-NL" sz="2000" dirty="0"/>
              <a:t>dat het loon </a:t>
            </a:r>
            <a:r>
              <a:rPr lang="nl-NL" sz="2000" dirty="0" smtClean="0"/>
              <a:t>als </a:t>
            </a:r>
            <a:r>
              <a:rPr lang="nl-NL" sz="2000" dirty="0"/>
              <a:t>gevolg van weekend- of feestdagen later betaald kon </a:t>
            </a:r>
            <a:r>
              <a:rPr lang="nl-NL" sz="2000" dirty="0" smtClean="0"/>
              <a:t>worden</a:t>
            </a:r>
          </a:p>
          <a:p>
            <a:endParaRPr lang="nl-NL" sz="2000" dirty="0"/>
          </a:p>
          <a:p>
            <a:pPr marL="0" indent="0">
              <a:buNone/>
            </a:pPr>
            <a:endParaRPr lang="nl-NL" sz="2000" dirty="0"/>
          </a:p>
          <a:p>
            <a:endParaRPr lang="nl-NL" sz="2000" i="1" dirty="0"/>
          </a:p>
          <a:p>
            <a:pPr marL="0" indent="0">
              <a:lnSpc>
                <a:spcPct val="80000"/>
              </a:lnSpc>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14</a:t>
            </a:fld>
            <a:endParaRPr lang="nl-NL"/>
          </a:p>
        </p:txBody>
      </p:sp>
    </p:spTree>
    <p:extLst>
      <p:ext uri="{BB962C8B-B14F-4D97-AF65-F5344CB8AC3E}">
        <p14:creationId xmlns:p14="http://schemas.microsoft.com/office/powerpoint/2010/main" val="41953858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6423" y="492726"/>
            <a:ext cx="6096000" cy="669925"/>
          </a:xfrm>
        </p:spPr>
        <p:txBody>
          <a:bodyPr/>
          <a:lstStyle/>
          <a:p>
            <a:r>
              <a:rPr lang="nl-NL" sz="2800" dirty="0"/>
              <a:t>Vervaltermijn art. 7:686a BW </a:t>
            </a:r>
            <a:r>
              <a:rPr lang="nl-NL" sz="2800" dirty="0" smtClean="0"/>
              <a:t>(2)</a:t>
            </a:r>
            <a:endParaRPr lang="nl-NL" sz="2800" dirty="0"/>
          </a:p>
        </p:txBody>
      </p:sp>
      <p:sp>
        <p:nvSpPr>
          <p:cNvPr id="3" name="Tijdelijke aanduiding voor inhoud 2"/>
          <p:cNvSpPr>
            <a:spLocks noGrp="1"/>
          </p:cNvSpPr>
          <p:nvPr>
            <p:ph idx="1"/>
          </p:nvPr>
        </p:nvSpPr>
        <p:spPr>
          <a:xfrm>
            <a:off x="252853" y="1973871"/>
            <a:ext cx="8762999" cy="4884129"/>
          </a:xfrm>
        </p:spPr>
        <p:txBody>
          <a:bodyPr/>
          <a:lstStyle/>
          <a:p>
            <a:pPr marL="342900" indent="-342900">
              <a:lnSpc>
                <a:spcPct val="80000"/>
              </a:lnSpc>
            </a:pPr>
            <a:endParaRPr lang="nl-NL" sz="2000" dirty="0"/>
          </a:p>
          <a:p>
            <a:pPr marL="342900" indent="-342900">
              <a:lnSpc>
                <a:spcPct val="80000"/>
              </a:lnSpc>
            </a:pPr>
            <a:r>
              <a:rPr lang="nl-NL" sz="2000" dirty="0" smtClean="0"/>
              <a:t>Art. 7A:2031 BW luidt sedert 1 januari 2019:</a:t>
            </a:r>
          </a:p>
          <a:p>
            <a:pPr marL="0" indent="0">
              <a:lnSpc>
                <a:spcPct val="80000"/>
              </a:lnSpc>
              <a:buNone/>
            </a:pPr>
            <a:r>
              <a:rPr lang="nl-NL" sz="2000" dirty="0" smtClean="0"/>
              <a:t>	</a:t>
            </a:r>
            <a:r>
              <a:rPr lang="nl-NL" sz="2000" i="1" dirty="0" smtClean="0"/>
              <a:t>“De Algemene Termijnenwet is niet van toepassing op de 	termijnen gesteld in de artikelen 280, onder b en 281, met 	uitzondering van de termijnen gesteld in artikel 686a, lid 	4 van </a:t>
            </a:r>
            <a:br>
              <a:rPr lang="nl-NL" sz="2000" i="1" dirty="0" smtClean="0"/>
            </a:br>
            <a:r>
              <a:rPr lang="nl-NL" sz="2000" i="1" dirty="0" smtClean="0"/>
              <a:t>	Boek 7”.</a:t>
            </a:r>
            <a:r>
              <a:rPr lang="nl-NL" sz="2000" dirty="0" smtClean="0"/>
              <a:t/>
            </a:r>
            <a:br>
              <a:rPr lang="nl-NL" sz="2000" dirty="0" smtClean="0"/>
            </a:br>
            <a:endParaRPr lang="nl-NL" sz="2000" dirty="0" smtClean="0"/>
          </a:p>
          <a:p>
            <a:pPr marL="342900" indent="-342900">
              <a:lnSpc>
                <a:spcPct val="80000"/>
              </a:lnSpc>
            </a:pPr>
            <a:r>
              <a:rPr lang="nl-NL" sz="2000" dirty="0" smtClean="0"/>
              <a:t>Toch nog vaak fouten </a:t>
            </a:r>
            <a:r>
              <a:rPr lang="nl-NL" sz="2000" dirty="0" err="1" smtClean="0"/>
              <a:t>mbt</a:t>
            </a:r>
            <a:r>
              <a:rPr lang="nl-NL" sz="2000" dirty="0" smtClean="0"/>
              <a:t> de vervaltermijnen</a:t>
            </a:r>
          </a:p>
          <a:p>
            <a:pPr marL="342900" indent="-342900">
              <a:lnSpc>
                <a:spcPct val="80000"/>
              </a:lnSpc>
            </a:pPr>
            <a:r>
              <a:rPr lang="nl-NL" sz="2000" dirty="0" smtClean="0"/>
              <a:t>Zie recent Hof Arnhem-Leeuwarden 11 december 2019, ECLI:NL:GHARL:2019:10662</a:t>
            </a:r>
          </a:p>
          <a:p>
            <a:pPr marL="342900" indent="-342900">
              <a:lnSpc>
                <a:spcPct val="80000"/>
              </a:lnSpc>
            </a:pPr>
            <a:r>
              <a:rPr lang="nl-NL" sz="2000" dirty="0" smtClean="0"/>
              <a:t>Tussen </a:t>
            </a:r>
            <a:r>
              <a:rPr lang="nl-NL" sz="2000" dirty="0" err="1" smtClean="0"/>
              <a:t>ppt</a:t>
            </a:r>
            <a:r>
              <a:rPr lang="nl-NL" sz="2000" dirty="0" smtClean="0"/>
              <a:t>. is niet in geschil dat de termijn verstreek op 24 dec 2018</a:t>
            </a:r>
            <a:br>
              <a:rPr lang="nl-NL" sz="2000" dirty="0" smtClean="0"/>
            </a:br>
            <a:r>
              <a:rPr lang="nl-NL" sz="2000" dirty="0" smtClean="0"/>
              <a:t>Op zich wel gek want </a:t>
            </a:r>
            <a:r>
              <a:rPr lang="nl-NL" sz="2000" dirty="0" err="1" smtClean="0"/>
              <a:t>oosv</a:t>
            </a:r>
            <a:r>
              <a:rPr lang="nl-NL" sz="2000" dirty="0" smtClean="0"/>
              <a:t> is gegeven op 26 oktober 2018 en schriftelijk bevestigd op 30 oktober 2018</a:t>
            </a:r>
          </a:p>
          <a:p>
            <a:pPr marL="342900" indent="-342900">
              <a:lnSpc>
                <a:spcPct val="80000"/>
              </a:lnSpc>
            </a:pPr>
            <a:r>
              <a:rPr lang="nl-NL" sz="2000" dirty="0" smtClean="0"/>
              <a:t>Fax wordt verstuurd op 24 december 2018 om 23.59 uur en wordt door </a:t>
            </a:r>
            <a:r>
              <a:rPr lang="nl-NL" sz="2000" dirty="0" err="1" smtClean="0"/>
              <a:t>ktr</a:t>
            </a:r>
            <a:r>
              <a:rPr lang="nl-NL" sz="2000" dirty="0" smtClean="0"/>
              <a:t>. Amersfoort ontvangen op 25 december 2018 om 12.00.05 uur</a:t>
            </a:r>
          </a:p>
          <a:p>
            <a:pPr marL="342900" indent="-342900">
              <a:lnSpc>
                <a:spcPct val="80000"/>
              </a:lnSpc>
            </a:pPr>
            <a:r>
              <a:rPr lang="nl-NL" sz="2000" dirty="0" err="1" smtClean="0"/>
              <a:t>Ktr</a:t>
            </a:r>
            <a:r>
              <a:rPr lang="nl-NL" sz="2000" dirty="0" smtClean="0"/>
              <a:t>. acht </a:t>
            </a:r>
            <a:r>
              <a:rPr lang="nl-NL" sz="2000" dirty="0" err="1" smtClean="0"/>
              <a:t>wn</a:t>
            </a:r>
            <a:r>
              <a:rPr lang="nl-NL" sz="2000" dirty="0" smtClean="0"/>
              <a:t>. ontvankelijk in het verzoek</a:t>
            </a:r>
          </a:p>
          <a:p>
            <a:pPr marL="342900" indent="-342900">
              <a:lnSpc>
                <a:spcPct val="80000"/>
              </a:lnSpc>
            </a:pPr>
            <a:r>
              <a:rPr lang="nl-NL" sz="2000" dirty="0" smtClean="0"/>
              <a:t>Hof vernietigt en wijst op digitaal faxsysteem</a:t>
            </a:r>
            <a:br>
              <a:rPr lang="nl-NL" sz="2000" dirty="0" smtClean="0"/>
            </a:br>
            <a:endParaRPr lang="nl-NL" sz="2000" dirty="0"/>
          </a:p>
          <a:p>
            <a:pPr marL="0" indent="0">
              <a:lnSpc>
                <a:spcPct val="80000"/>
              </a:lnSpc>
              <a:buNone/>
            </a:pPr>
            <a:endParaRPr lang="nl-NL" sz="2000" dirty="0"/>
          </a:p>
          <a:p>
            <a:pPr marL="0" indent="0">
              <a:lnSpc>
                <a:spcPct val="80000"/>
              </a:lnSpc>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15</a:t>
            </a:fld>
            <a:endParaRPr lang="nl-NL"/>
          </a:p>
        </p:txBody>
      </p:sp>
    </p:spTree>
    <p:extLst>
      <p:ext uri="{BB962C8B-B14F-4D97-AF65-F5344CB8AC3E}">
        <p14:creationId xmlns:p14="http://schemas.microsoft.com/office/powerpoint/2010/main" val="16106746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6423" y="492726"/>
            <a:ext cx="6096000" cy="669925"/>
          </a:xfrm>
        </p:spPr>
        <p:txBody>
          <a:bodyPr/>
          <a:lstStyle/>
          <a:p>
            <a:r>
              <a:rPr lang="nl-NL" sz="2800" dirty="0"/>
              <a:t>Vervaltermijn art. 7:686a BW </a:t>
            </a:r>
            <a:r>
              <a:rPr lang="nl-NL" sz="2800" dirty="0" smtClean="0"/>
              <a:t>(3)</a:t>
            </a:r>
            <a:endParaRPr lang="nl-NL" sz="2800" dirty="0"/>
          </a:p>
        </p:txBody>
      </p:sp>
      <p:sp>
        <p:nvSpPr>
          <p:cNvPr id="3" name="Tijdelijke aanduiding voor inhoud 2"/>
          <p:cNvSpPr>
            <a:spLocks noGrp="1"/>
          </p:cNvSpPr>
          <p:nvPr>
            <p:ph idx="1"/>
          </p:nvPr>
        </p:nvSpPr>
        <p:spPr>
          <a:xfrm>
            <a:off x="252853" y="1973871"/>
            <a:ext cx="8762999" cy="4884129"/>
          </a:xfrm>
        </p:spPr>
        <p:txBody>
          <a:bodyPr/>
          <a:lstStyle/>
          <a:p>
            <a:pPr marL="0" indent="0">
              <a:lnSpc>
                <a:spcPct val="80000"/>
              </a:lnSpc>
              <a:buNone/>
            </a:pPr>
            <a:endParaRPr lang="nl-NL" sz="2000" dirty="0" smtClean="0"/>
          </a:p>
          <a:p>
            <a:pPr marL="342900" indent="-342900">
              <a:lnSpc>
                <a:spcPct val="80000"/>
              </a:lnSpc>
            </a:pPr>
            <a:r>
              <a:rPr lang="nl-NL" sz="1600" dirty="0" smtClean="0"/>
              <a:t>“Het </a:t>
            </a:r>
            <a:r>
              <a:rPr lang="nl-NL" sz="1600" dirty="0"/>
              <a:t>hof heeft dit faxexemplaar bij gelegenheid van de mondelinge behandeling ter hand gesteld aan partijen met de toelichting, verkort weergegeven, dat naar mededeling van de ICT-afdeling IVO de Rechtspraak reeds enige jaren gebruik maakt van een elektronische fax, genaamd </a:t>
            </a:r>
            <a:r>
              <a:rPr lang="nl-NL" sz="1600" dirty="0" err="1"/>
              <a:t>Faxination</a:t>
            </a:r>
            <a:r>
              <a:rPr lang="nl-NL" sz="1600" dirty="0"/>
              <a:t>, die aldus werkt: een fax komt binnen op een faxserver waarvoor de Rechtspraak de verantwoordelijkheid draagt. Een fax wordt op die faxserver opgeslagen in de vorm van een pdf, als pakketje, en dus niet zoals in het verleden bij een analoge fax pagina voor pagina. Op dit (eerste) moment van binnenkomst in de Rechtspraakomgeving wordt op het document in het groen een ontvangstdatum en -tijdstip geplaatst. Daarna wordt het faxbericht per e-mail doorgestuurd naar het gerecht waarvoor het is bestemd, in dit geval het kantongerecht Amersfoort . Ook als daarmee enige tijd zou zijn gemoeid, heeft dat geen effect op de reeds in het groen geplaatste ontvangstbevestiging. Deze blijft staan op het oorspronkelijke ontvangsttijdstip. </a:t>
            </a:r>
            <a:r>
              <a:rPr lang="nl-NL" sz="1800" dirty="0"/>
              <a:t/>
            </a:r>
            <a:br>
              <a:rPr lang="nl-NL" sz="1800" dirty="0"/>
            </a:br>
            <a:r>
              <a:rPr lang="nl-NL" sz="1800" dirty="0"/>
              <a:t/>
            </a:r>
            <a:br>
              <a:rPr lang="nl-NL" sz="1800" dirty="0"/>
            </a:br>
            <a:r>
              <a:rPr lang="nl-NL" sz="1600" dirty="0"/>
              <a:t>Tegen deze achtergrond en nu uit de door het hof aan partijen getoonde exemplaar, afkomstig van de Rechtspraaksystemen, blijkt dat het verzoekschrift pas op 25 december 2018 om 00:05:33 uur is ontvangen, is het hof mede gelet op het onder 5.5 aangehaalde arrest, van oordeel dat het verzoekschrift niet tijdig, immers uiterlijk op 24 december te 24.00 uur, door het kantongerecht is ontvangen. [appellant] gebruikte immers een juist faxnummer, er is sprake van een ontvangstlogboek bij het gerecht en het betreffende bericht komt daarin voor. De ontvangst wordt dan geacht te hebben plaatsgevonden op de ontvangstdatum en op het ontvangsttijdstip dat in groen is vermeld. Een verzendbericht met een afwijkend tijdstip biedt hier in beginsel geen soelaas</a:t>
            </a:r>
            <a:r>
              <a:rPr lang="nl-NL" sz="1800" dirty="0" smtClean="0"/>
              <a:t/>
            </a:r>
            <a:br>
              <a:rPr lang="nl-NL" sz="1800" dirty="0" smtClean="0"/>
            </a:br>
            <a:endParaRPr lang="nl-NL" sz="1800" dirty="0"/>
          </a:p>
          <a:p>
            <a:pPr marL="0" indent="0">
              <a:lnSpc>
                <a:spcPct val="80000"/>
              </a:lnSpc>
              <a:buNone/>
            </a:pPr>
            <a:endParaRPr lang="nl-NL" sz="2000" dirty="0"/>
          </a:p>
          <a:p>
            <a:pPr marL="0" indent="0">
              <a:lnSpc>
                <a:spcPct val="80000"/>
              </a:lnSpc>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16</a:t>
            </a:fld>
            <a:endParaRPr lang="nl-NL"/>
          </a:p>
        </p:txBody>
      </p:sp>
    </p:spTree>
    <p:extLst>
      <p:ext uri="{BB962C8B-B14F-4D97-AF65-F5344CB8AC3E}">
        <p14:creationId xmlns:p14="http://schemas.microsoft.com/office/powerpoint/2010/main" val="42016758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16423" y="492726"/>
            <a:ext cx="6096000" cy="669925"/>
          </a:xfrm>
        </p:spPr>
        <p:txBody>
          <a:bodyPr/>
          <a:lstStyle/>
          <a:p>
            <a:r>
              <a:rPr lang="nl-NL" sz="2800" dirty="0"/>
              <a:t>Vervaltermijn art. 7:686a BW </a:t>
            </a:r>
            <a:r>
              <a:rPr lang="nl-NL" sz="2800" dirty="0" smtClean="0"/>
              <a:t>(4)</a:t>
            </a:r>
            <a:endParaRPr lang="nl-NL" sz="2800" dirty="0"/>
          </a:p>
        </p:txBody>
      </p:sp>
      <p:sp>
        <p:nvSpPr>
          <p:cNvPr id="3" name="Tijdelijke aanduiding voor inhoud 2"/>
          <p:cNvSpPr>
            <a:spLocks noGrp="1"/>
          </p:cNvSpPr>
          <p:nvPr>
            <p:ph idx="1"/>
          </p:nvPr>
        </p:nvSpPr>
        <p:spPr>
          <a:xfrm>
            <a:off x="252853" y="1973871"/>
            <a:ext cx="8762999" cy="4884129"/>
          </a:xfrm>
        </p:spPr>
        <p:txBody>
          <a:bodyPr/>
          <a:lstStyle/>
          <a:p>
            <a:pPr marL="0" indent="0">
              <a:lnSpc>
                <a:spcPct val="80000"/>
              </a:lnSpc>
              <a:buNone/>
            </a:pPr>
            <a:endParaRPr lang="nl-NL" sz="2000" dirty="0" smtClean="0"/>
          </a:p>
          <a:p>
            <a:pPr marL="342900" indent="-342900">
              <a:lnSpc>
                <a:spcPct val="80000"/>
              </a:lnSpc>
            </a:pPr>
            <a:r>
              <a:rPr lang="nl-NL" sz="2000" dirty="0" smtClean="0"/>
              <a:t>Discussie over vraag of ontvangst van eerste of laatste pagina beslissend is, speelt dus niet meer</a:t>
            </a:r>
          </a:p>
          <a:p>
            <a:pPr marL="342900" indent="-342900">
              <a:lnSpc>
                <a:spcPct val="80000"/>
              </a:lnSpc>
            </a:pPr>
            <a:endParaRPr lang="nl-NL" sz="2000" dirty="0"/>
          </a:p>
          <a:p>
            <a:pPr marL="342900" indent="-342900">
              <a:lnSpc>
                <a:spcPct val="80000"/>
              </a:lnSpc>
            </a:pPr>
            <a:r>
              <a:rPr lang="nl-NL" sz="2000" dirty="0" smtClean="0"/>
              <a:t>Zaak uit Arnhem-Leeuwarden doet denken aan andere zaak uit Midden-Nederland, </a:t>
            </a:r>
            <a:r>
              <a:rPr lang="nl-NL" sz="2000" dirty="0"/>
              <a:t>te </a:t>
            </a:r>
            <a:r>
              <a:rPr lang="nl-NL" sz="2000" dirty="0" smtClean="0"/>
              <a:t>weten </a:t>
            </a:r>
            <a:r>
              <a:rPr lang="nl-NL" sz="2000" dirty="0" err="1" smtClean="0"/>
              <a:t>Ktr</a:t>
            </a:r>
            <a:r>
              <a:rPr lang="nl-NL" sz="2000" dirty="0"/>
              <a:t>. Almere 31 maart 2016, JAR 2016, </a:t>
            </a:r>
            <a:r>
              <a:rPr lang="nl-NL" sz="2000" dirty="0" smtClean="0"/>
              <a:t>101</a:t>
            </a:r>
            <a:br>
              <a:rPr lang="nl-NL" sz="2000" dirty="0" smtClean="0"/>
            </a:br>
            <a:endParaRPr lang="nl-NL" sz="2000" dirty="0" smtClean="0"/>
          </a:p>
          <a:p>
            <a:pPr marL="342900" indent="-342900">
              <a:lnSpc>
                <a:spcPct val="80000"/>
              </a:lnSpc>
            </a:pPr>
            <a:r>
              <a:rPr lang="nl-NL" sz="2000" dirty="0" smtClean="0"/>
              <a:t>opzegging </a:t>
            </a:r>
            <a:r>
              <a:rPr lang="nl-NL" sz="2000" dirty="0"/>
              <a:t>miv 1 nov 2015, verzoekschrift per fax ingediend 1 januari 2016 om 00.00 uur – 1 seconde te laat – werknemer niet-ontvankelijk, behoudens </a:t>
            </a:r>
            <a:r>
              <a:rPr lang="nl-NL" sz="2000" dirty="0" smtClean="0"/>
              <a:t>aanspraak op transitievergoeding</a:t>
            </a:r>
            <a:r>
              <a:rPr lang="nl-NL" sz="2000" dirty="0"/>
              <a:t/>
            </a:r>
            <a:br>
              <a:rPr lang="nl-NL" sz="2000" dirty="0"/>
            </a:br>
            <a:endParaRPr lang="nl-NL" sz="2000" dirty="0"/>
          </a:p>
          <a:p>
            <a:pPr marL="0" indent="0">
              <a:lnSpc>
                <a:spcPct val="80000"/>
              </a:lnSpc>
              <a:buNone/>
            </a:pPr>
            <a:r>
              <a:rPr lang="nl-NL" sz="2000" dirty="0" smtClean="0"/>
              <a:t/>
            </a:r>
            <a:br>
              <a:rPr lang="nl-NL" sz="2000" dirty="0" smtClean="0"/>
            </a:br>
            <a:endParaRPr lang="nl-NL" sz="2000" dirty="0"/>
          </a:p>
          <a:p>
            <a:pPr marL="0" indent="0">
              <a:lnSpc>
                <a:spcPct val="80000"/>
              </a:lnSpc>
              <a:buNone/>
            </a:pPr>
            <a:endParaRPr lang="nl-NL" sz="2000" dirty="0"/>
          </a:p>
          <a:p>
            <a:pPr marL="0" indent="0">
              <a:lnSpc>
                <a:spcPct val="80000"/>
              </a:lnSpc>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17</a:t>
            </a:fld>
            <a:endParaRPr lang="nl-NL"/>
          </a:p>
        </p:txBody>
      </p:sp>
    </p:spTree>
    <p:extLst>
      <p:ext uri="{BB962C8B-B14F-4D97-AF65-F5344CB8AC3E}">
        <p14:creationId xmlns:p14="http://schemas.microsoft.com/office/powerpoint/2010/main" val="236800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77788" y="436945"/>
            <a:ext cx="6096000" cy="669925"/>
          </a:xfrm>
        </p:spPr>
        <p:txBody>
          <a:bodyPr/>
          <a:lstStyle/>
          <a:p>
            <a:r>
              <a:rPr lang="nl-NL" sz="2800" dirty="0"/>
              <a:t>Vervaltermijn art. 7:686a BW </a:t>
            </a:r>
            <a:r>
              <a:rPr lang="nl-NL" sz="2800" dirty="0" smtClean="0"/>
              <a:t>(5)</a:t>
            </a:r>
            <a:endParaRPr lang="nl-NL" sz="2800" dirty="0"/>
          </a:p>
        </p:txBody>
      </p:sp>
      <p:sp>
        <p:nvSpPr>
          <p:cNvPr id="3" name="Tijdelijke aanduiding voor inhoud 2"/>
          <p:cNvSpPr>
            <a:spLocks noGrp="1"/>
          </p:cNvSpPr>
          <p:nvPr>
            <p:ph idx="1"/>
          </p:nvPr>
        </p:nvSpPr>
        <p:spPr>
          <a:xfrm>
            <a:off x="138793" y="1707173"/>
            <a:ext cx="8927886" cy="5020198"/>
          </a:xfrm>
        </p:spPr>
        <p:txBody>
          <a:bodyPr/>
          <a:lstStyle/>
          <a:p>
            <a:pPr marL="342900" indent="-342900">
              <a:lnSpc>
                <a:spcPct val="80000"/>
              </a:lnSpc>
            </a:pPr>
            <a:r>
              <a:rPr lang="nl-NL" sz="2000" dirty="0" smtClean="0"/>
              <a:t>Beroep </a:t>
            </a:r>
            <a:r>
              <a:rPr lang="nl-NL" sz="2000" dirty="0" err="1" smtClean="0"/>
              <a:t>wg</a:t>
            </a:r>
            <a:r>
              <a:rPr lang="nl-NL" sz="2000" dirty="0" smtClean="0"/>
              <a:t>. op termijnoverschrijding kan naar maatstaven van redelijkheid en billijkheid onaanvaardbaar zijn, zie Hof Den Haag 31 juli 2018, ECLI:NL:GHDHA:2018:1862 – art. 7:686a lid 4 BW  bevat geen absolute termijn</a:t>
            </a:r>
            <a:br>
              <a:rPr lang="nl-NL" sz="2000" dirty="0" smtClean="0"/>
            </a:br>
            <a:endParaRPr lang="nl-NL" sz="2000" dirty="0" smtClean="0"/>
          </a:p>
          <a:p>
            <a:pPr>
              <a:lnSpc>
                <a:spcPct val="80000"/>
              </a:lnSpc>
            </a:pPr>
            <a:r>
              <a:rPr lang="nl-NL" sz="2000" dirty="0"/>
              <a:t>Vervaltermijn is echter niet bedoeld om “slechtheid” van werkgever te belonen:</a:t>
            </a:r>
          </a:p>
          <a:p>
            <a:pPr>
              <a:lnSpc>
                <a:spcPct val="80000"/>
              </a:lnSpc>
            </a:pPr>
            <a:r>
              <a:rPr lang="nl-NL" altLang="nl-NL" sz="2000" dirty="0"/>
              <a:t>Zie Hof Den Haag 8 oktober 2019, ECLI:NL:GHDHA:2019:2618</a:t>
            </a:r>
          </a:p>
          <a:p>
            <a:pPr>
              <a:lnSpc>
                <a:spcPct val="80000"/>
              </a:lnSpc>
            </a:pPr>
            <a:r>
              <a:rPr lang="nl-NL" altLang="nl-NL" sz="2000" dirty="0"/>
              <a:t>ontslag </a:t>
            </a:r>
            <a:r>
              <a:rPr lang="nl-NL" altLang="nl-NL" sz="2000" dirty="0" err="1"/>
              <a:t>wn</a:t>
            </a:r>
            <a:r>
              <a:rPr lang="nl-NL" altLang="nl-NL" sz="2000" dirty="0"/>
              <a:t>. a-grond per 1 juli 2016 na UWV toestemming</a:t>
            </a:r>
          </a:p>
          <a:p>
            <a:pPr>
              <a:lnSpc>
                <a:spcPct val="80000"/>
              </a:lnSpc>
            </a:pPr>
            <a:r>
              <a:rPr lang="nl-NL" altLang="nl-NL" sz="2000" dirty="0"/>
              <a:t>in UWV procedure heeft </a:t>
            </a:r>
            <a:r>
              <a:rPr lang="nl-NL" altLang="nl-NL" sz="2000" dirty="0" err="1"/>
              <a:t>wg</a:t>
            </a:r>
            <a:r>
              <a:rPr lang="nl-NL" altLang="nl-NL" sz="2000" dirty="0"/>
              <a:t>. aanspraak </a:t>
            </a:r>
            <a:r>
              <a:rPr lang="nl-NL" altLang="nl-NL" sz="2000" dirty="0" err="1"/>
              <a:t>wn</a:t>
            </a:r>
            <a:r>
              <a:rPr lang="nl-NL" altLang="nl-NL" sz="2000" dirty="0"/>
              <a:t>. op TV erkend</a:t>
            </a:r>
          </a:p>
          <a:p>
            <a:pPr>
              <a:lnSpc>
                <a:spcPct val="80000"/>
              </a:lnSpc>
            </a:pPr>
            <a:r>
              <a:rPr lang="nl-NL" altLang="nl-NL" sz="2000" dirty="0" err="1"/>
              <a:t>wn</a:t>
            </a:r>
            <a:r>
              <a:rPr lang="nl-NL" altLang="nl-NL" sz="2000" dirty="0"/>
              <a:t>. informeert in juli 2016 naar betaling TV en in september sommeert hij de </a:t>
            </a:r>
            <a:r>
              <a:rPr lang="nl-NL" altLang="nl-NL" sz="2000" dirty="0" err="1"/>
              <a:t>wg</a:t>
            </a:r>
            <a:r>
              <a:rPr lang="nl-NL" altLang="nl-NL" sz="2000" dirty="0"/>
              <a:t>. – </a:t>
            </a:r>
            <a:r>
              <a:rPr lang="nl-NL" altLang="nl-NL" sz="2000" dirty="0" err="1"/>
              <a:t>wg</a:t>
            </a:r>
            <a:r>
              <a:rPr lang="nl-NL" altLang="nl-NL" sz="2000" dirty="0"/>
              <a:t>. doet niets en reageert pas na 1 okt dat aanspraak vervallen is</a:t>
            </a:r>
          </a:p>
          <a:p>
            <a:pPr>
              <a:lnSpc>
                <a:spcPct val="80000"/>
              </a:lnSpc>
            </a:pPr>
            <a:r>
              <a:rPr lang="nl-NL" altLang="nl-NL" sz="2000" dirty="0"/>
              <a:t>Hof oordeelt dat beroep op vervaltermijn naar maatstaven van </a:t>
            </a:r>
            <a:r>
              <a:rPr lang="nl-NL" altLang="nl-NL" sz="2000" dirty="0" err="1"/>
              <a:t>redeljkheid</a:t>
            </a:r>
            <a:r>
              <a:rPr lang="nl-NL" altLang="nl-NL" sz="2000" dirty="0"/>
              <a:t> en billijkheid onaanvaardbaar is</a:t>
            </a:r>
            <a:r>
              <a:rPr lang="nl-NL" altLang="nl-NL" sz="2000" dirty="0" smtClean="0"/>
              <a:t>.</a:t>
            </a:r>
            <a:r>
              <a:rPr lang="nl-NL" altLang="nl-NL" sz="2000" dirty="0"/>
              <a:t/>
            </a:r>
            <a:br>
              <a:rPr lang="nl-NL" altLang="nl-NL" sz="2000" dirty="0"/>
            </a:br>
            <a:r>
              <a:rPr lang="nl-NL" altLang="nl-NL" sz="2000" dirty="0"/>
              <a:t>“</a:t>
            </a:r>
            <a:r>
              <a:rPr lang="nl-NL" altLang="nl-NL" sz="1800" i="1" dirty="0"/>
              <a:t>Vervaltermijn is bedoeld om onenigheid over de transitievergoeding op korte termijn te doen beslechten en niet om te speculeren op het ongebruikt verstrijken van die termijn om te trachten aan op de werkgever rustende verplichtingen te ontkomen.”</a:t>
            </a:r>
          </a:p>
          <a:p>
            <a:pPr marL="342900" indent="-342900">
              <a:lnSpc>
                <a:spcPct val="80000"/>
              </a:lnSpc>
            </a:pPr>
            <a:endParaRPr lang="nl-NL" sz="2000" b="1" dirty="0"/>
          </a:p>
          <a:p>
            <a:pPr marL="0" indent="0">
              <a:lnSpc>
                <a:spcPct val="80000"/>
              </a:lnSpc>
              <a:buNone/>
            </a:pPr>
            <a:endParaRPr lang="nl-NL" sz="2000" dirty="0" smtClean="0"/>
          </a:p>
          <a:p>
            <a:pPr marL="342900" indent="-342900">
              <a:lnSpc>
                <a:spcPct val="80000"/>
              </a:lnSpc>
            </a:pPr>
            <a:endParaRPr lang="nl-NL" sz="2000" dirty="0"/>
          </a:p>
          <a:p>
            <a:pPr marL="0" indent="0">
              <a:lnSpc>
                <a:spcPct val="80000"/>
              </a:lnSpc>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18</a:t>
            </a:fld>
            <a:endParaRPr lang="nl-NL"/>
          </a:p>
        </p:txBody>
      </p:sp>
    </p:spTree>
    <p:extLst>
      <p:ext uri="{BB962C8B-B14F-4D97-AF65-F5344CB8AC3E}">
        <p14:creationId xmlns:p14="http://schemas.microsoft.com/office/powerpoint/2010/main" val="19160304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4613" y="368834"/>
            <a:ext cx="6096000" cy="771673"/>
          </a:xfrm>
        </p:spPr>
        <p:txBody>
          <a:bodyPr/>
          <a:lstStyle/>
          <a:p>
            <a:r>
              <a:rPr lang="nl-NL" sz="2800" dirty="0"/>
              <a:t>Vervaltermijn art. 7:686a BW </a:t>
            </a:r>
            <a:r>
              <a:rPr lang="nl-NL" sz="2800" dirty="0" smtClean="0"/>
              <a:t>(7)</a:t>
            </a:r>
            <a:endParaRPr lang="nl-NL" sz="2800" dirty="0"/>
          </a:p>
        </p:txBody>
      </p:sp>
      <p:sp>
        <p:nvSpPr>
          <p:cNvPr id="3" name="Tijdelijke aanduiding voor inhoud 2"/>
          <p:cNvSpPr>
            <a:spLocks noGrp="1"/>
          </p:cNvSpPr>
          <p:nvPr>
            <p:ph idx="1"/>
          </p:nvPr>
        </p:nvSpPr>
        <p:spPr>
          <a:xfrm>
            <a:off x="366541" y="1713538"/>
            <a:ext cx="8663159" cy="5144461"/>
          </a:xfrm>
        </p:spPr>
        <p:txBody>
          <a:bodyPr/>
          <a:lstStyle/>
          <a:p>
            <a:pPr marL="0" indent="0">
              <a:lnSpc>
                <a:spcPct val="80000"/>
              </a:lnSpc>
              <a:buNone/>
            </a:pPr>
            <a:endParaRPr lang="nl-NL" sz="2000" dirty="0" smtClean="0"/>
          </a:p>
          <a:p>
            <a:pPr>
              <a:lnSpc>
                <a:spcPct val="80000"/>
              </a:lnSpc>
            </a:pPr>
            <a:r>
              <a:rPr lang="nl-NL" sz="2000" dirty="0" smtClean="0"/>
              <a:t>HR 14 december 2018, JAR 2019/17 inzake </a:t>
            </a:r>
            <a:r>
              <a:rPr lang="nl-NL" sz="2000" dirty="0" err="1" smtClean="0"/>
              <a:t>Botobe</a:t>
            </a:r>
            <a:r>
              <a:rPr lang="nl-NL" sz="2000" dirty="0" smtClean="0"/>
              <a:t> – art. 7:673d BW – tijdelijke regeling TV kleine </a:t>
            </a:r>
            <a:r>
              <a:rPr lang="nl-NL" sz="2000" dirty="0" err="1" smtClean="0"/>
              <a:t>wg</a:t>
            </a:r>
            <a:r>
              <a:rPr lang="nl-NL" sz="2000" dirty="0"/>
              <a:t> </a:t>
            </a:r>
            <a:r>
              <a:rPr lang="nl-NL" sz="2000" dirty="0" smtClean="0"/>
              <a:t>– regeling is inmiddels vervallen</a:t>
            </a:r>
          </a:p>
          <a:p>
            <a:pPr marL="0" indent="0">
              <a:lnSpc>
                <a:spcPct val="80000"/>
              </a:lnSpc>
              <a:buNone/>
            </a:pPr>
            <a:endParaRPr lang="nl-NL" sz="2000" dirty="0"/>
          </a:p>
          <a:p>
            <a:pPr>
              <a:lnSpc>
                <a:spcPct val="80000"/>
              </a:lnSpc>
            </a:pPr>
            <a:r>
              <a:rPr lang="nl-NL" sz="2000" dirty="0" smtClean="0"/>
              <a:t>HR benadrukt praktisch belang en voorkomen van onnodige procedures</a:t>
            </a:r>
          </a:p>
          <a:p>
            <a:pPr>
              <a:lnSpc>
                <a:spcPct val="80000"/>
              </a:lnSpc>
            </a:pPr>
            <a:endParaRPr lang="nl-NL" sz="2000" dirty="0"/>
          </a:p>
          <a:p>
            <a:pPr>
              <a:lnSpc>
                <a:spcPct val="80000"/>
              </a:lnSpc>
            </a:pPr>
            <a:r>
              <a:rPr lang="nl-NL" sz="2000" dirty="0" smtClean="0"/>
              <a:t>Overweging ten overvloede van HR:</a:t>
            </a:r>
            <a:br>
              <a:rPr lang="nl-NL" sz="2000" dirty="0" smtClean="0"/>
            </a:br>
            <a:r>
              <a:rPr lang="nl-NL" sz="2000" dirty="0" smtClean="0"/>
              <a:t/>
            </a:r>
            <a:br>
              <a:rPr lang="nl-NL" sz="2000" dirty="0" smtClean="0"/>
            </a:br>
            <a:r>
              <a:rPr lang="nl-NL" sz="1800" i="1" dirty="0"/>
              <a:t>De termijn van art. 7:686a, lid 4, aanhef en onder b BW strekt dus tot bescherming van het belang van partijen bij voortvarend procederen over de transitievergoeding. Hij strekt niet ter bescherming van zodanige zwaarwichtige belangen dat hij ongeacht het partijdebat of de bijzondere omstandigheden van het geval ambtshalve door de rechter toegepast zou moeten worden”.</a:t>
            </a:r>
            <a:r>
              <a:rPr lang="nl-NL" sz="1800" dirty="0"/>
              <a:t/>
            </a:r>
            <a:br>
              <a:rPr lang="nl-NL" sz="1800" dirty="0"/>
            </a:br>
            <a:endParaRPr lang="nl-NL" sz="1800" dirty="0"/>
          </a:p>
          <a:p>
            <a:pPr marL="342900" indent="-342900">
              <a:lnSpc>
                <a:spcPct val="80000"/>
              </a:lnSpc>
            </a:pPr>
            <a:r>
              <a:rPr lang="nl-NL" sz="2000" dirty="0" smtClean="0"/>
              <a:t>Landelijk is afgestemd dat die overweging ten overvloede ook geldt voor de 2 maanden termijn in art. 7:686a lid 4 aanhef en onder a</a:t>
            </a:r>
          </a:p>
          <a:p>
            <a:pPr marL="342900" indent="-342900">
              <a:lnSpc>
                <a:spcPct val="80000"/>
              </a:lnSpc>
            </a:pPr>
            <a:endParaRPr lang="nl-NL" sz="2000" dirty="0"/>
          </a:p>
          <a:p>
            <a:pPr marL="342900" indent="-342900">
              <a:lnSpc>
                <a:spcPct val="80000"/>
              </a:lnSpc>
            </a:pPr>
            <a:r>
              <a:rPr lang="nl-NL" sz="2000" dirty="0" smtClean="0"/>
              <a:t>Partijen moeten dus een beroep doen op een eventuele overschrijding van de vervaltermijn!!!</a:t>
            </a: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19</a:t>
            </a:fld>
            <a:endParaRPr lang="nl-NL"/>
          </a:p>
        </p:txBody>
      </p:sp>
    </p:spTree>
    <p:extLst>
      <p:ext uri="{BB962C8B-B14F-4D97-AF65-F5344CB8AC3E}">
        <p14:creationId xmlns:p14="http://schemas.microsoft.com/office/powerpoint/2010/main" val="36853461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44613" y="217789"/>
            <a:ext cx="6096000" cy="514300"/>
          </a:xfrm>
        </p:spPr>
        <p:txBody>
          <a:bodyPr/>
          <a:lstStyle/>
          <a:p>
            <a:r>
              <a:rPr lang="nl-NL" sz="2800" dirty="0" smtClean="0"/>
              <a:t>Mijn onderwerpen vanmiddag</a:t>
            </a:r>
            <a:endParaRPr lang="nl-NL" sz="2800" dirty="0"/>
          </a:p>
        </p:txBody>
      </p:sp>
      <p:sp>
        <p:nvSpPr>
          <p:cNvPr id="3" name="Tijdelijke aanduiding voor inhoud 2"/>
          <p:cNvSpPr>
            <a:spLocks noGrp="1"/>
          </p:cNvSpPr>
          <p:nvPr>
            <p:ph idx="1"/>
          </p:nvPr>
        </p:nvSpPr>
        <p:spPr>
          <a:xfrm>
            <a:off x="494318" y="2328262"/>
            <a:ext cx="8352928" cy="4529738"/>
          </a:xfrm>
        </p:spPr>
        <p:txBody>
          <a:bodyPr/>
          <a:lstStyle/>
          <a:p>
            <a:pPr marL="0" indent="0">
              <a:lnSpc>
                <a:spcPct val="80000"/>
              </a:lnSpc>
              <a:buNone/>
            </a:pPr>
            <a:endParaRPr lang="nl-NL" sz="2400" dirty="0" smtClean="0"/>
          </a:p>
          <a:p>
            <a:pPr marL="609600" indent="-609600">
              <a:lnSpc>
                <a:spcPct val="80000"/>
              </a:lnSpc>
            </a:pPr>
            <a:r>
              <a:rPr lang="nl-NL" sz="2400" dirty="0" smtClean="0"/>
              <a:t>WAB en ontbinding op de i-grond</a:t>
            </a:r>
            <a:r>
              <a:rPr lang="nl-NL" sz="2400" dirty="0" smtClean="0"/>
              <a:t/>
            </a:r>
            <a:br>
              <a:rPr lang="nl-NL" sz="2400" dirty="0" smtClean="0"/>
            </a:br>
            <a:endParaRPr lang="nl-NL" sz="2400" dirty="0" smtClean="0"/>
          </a:p>
          <a:p>
            <a:pPr marL="609600" indent="-609600">
              <a:lnSpc>
                <a:spcPct val="80000"/>
              </a:lnSpc>
            </a:pPr>
            <a:r>
              <a:rPr lang="nl-NL" sz="2400" dirty="0" smtClean="0"/>
              <a:t>Vervaltermijnen</a:t>
            </a:r>
            <a:br>
              <a:rPr lang="nl-NL" sz="2400" dirty="0" smtClean="0"/>
            </a:br>
            <a:endParaRPr lang="nl-NL" sz="2400" dirty="0" smtClean="0"/>
          </a:p>
          <a:p>
            <a:pPr marL="609600" indent="-609600">
              <a:lnSpc>
                <a:spcPct val="80000"/>
              </a:lnSpc>
            </a:pPr>
            <a:r>
              <a:rPr lang="nl-NL" sz="2400" dirty="0" smtClean="0"/>
              <a:t>Wijzigingen Rv per 1 oktober 2019</a:t>
            </a:r>
          </a:p>
          <a:p>
            <a:pPr marL="609600" indent="-609600">
              <a:lnSpc>
                <a:spcPct val="80000"/>
              </a:lnSpc>
            </a:pPr>
            <a:endParaRPr lang="nl-NL" sz="2400" dirty="0"/>
          </a:p>
          <a:p>
            <a:pPr marL="609600" indent="-609600">
              <a:lnSpc>
                <a:spcPct val="80000"/>
              </a:lnSpc>
            </a:pPr>
            <a:r>
              <a:rPr lang="nl-NL" sz="2400" dirty="0"/>
              <a:t>B</a:t>
            </a:r>
            <a:r>
              <a:rPr lang="nl-NL" sz="2400" dirty="0" smtClean="0"/>
              <a:t>ewijsrecht – tips</a:t>
            </a:r>
          </a:p>
          <a:p>
            <a:pPr marL="609600" indent="-609600">
              <a:lnSpc>
                <a:spcPct val="80000"/>
              </a:lnSpc>
            </a:pPr>
            <a:endParaRPr lang="nl-NL" sz="2400" dirty="0"/>
          </a:p>
          <a:p>
            <a:pPr marL="609600" indent="-609600">
              <a:lnSpc>
                <a:spcPct val="80000"/>
              </a:lnSpc>
            </a:pPr>
            <a:r>
              <a:rPr lang="nl-NL" sz="2400" dirty="0" smtClean="0"/>
              <a:t>Tips voor formulering werknemersverzoek tot vernietiging opzegging arbeidsovereenkomst</a:t>
            </a:r>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2</a:t>
            </a:fld>
            <a:endParaRPr lang="nl-NL"/>
          </a:p>
        </p:txBody>
      </p:sp>
    </p:spTree>
    <p:extLst>
      <p:ext uri="{BB962C8B-B14F-4D97-AF65-F5344CB8AC3E}">
        <p14:creationId xmlns:p14="http://schemas.microsoft.com/office/powerpoint/2010/main" val="200985515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3362" y="1716807"/>
            <a:ext cx="8677275" cy="669925"/>
          </a:xfrm>
        </p:spPr>
        <p:txBody>
          <a:bodyPr/>
          <a:lstStyle/>
          <a:p>
            <a:endParaRPr lang="nl-NL" sz="2800" dirty="0"/>
          </a:p>
        </p:txBody>
      </p:sp>
      <p:sp>
        <p:nvSpPr>
          <p:cNvPr id="3" name="Tijdelijke aanduiding voor inhoud 2"/>
          <p:cNvSpPr>
            <a:spLocks noGrp="1"/>
          </p:cNvSpPr>
          <p:nvPr>
            <p:ph idx="1"/>
          </p:nvPr>
        </p:nvSpPr>
        <p:spPr>
          <a:xfrm>
            <a:off x="352425" y="2219325"/>
            <a:ext cx="8791574" cy="4524375"/>
          </a:xfrm>
        </p:spPr>
        <p:txBody>
          <a:bodyPr/>
          <a:lstStyle/>
          <a:p>
            <a:r>
              <a:rPr lang="nl-NL" sz="1800" dirty="0"/>
              <a:t/>
            </a:r>
            <a:br>
              <a:rPr lang="nl-NL" sz="1800" dirty="0"/>
            </a:br>
            <a:r>
              <a:rPr lang="nl-NL" sz="1800" dirty="0">
                <a:solidFill>
                  <a:srgbClr val="003366"/>
                </a:solidFill>
              </a:rPr>
              <a:t/>
            </a:r>
            <a:br>
              <a:rPr lang="nl-NL" sz="1800" dirty="0">
                <a:solidFill>
                  <a:srgbClr val="003366"/>
                </a:solidFill>
              </a:rPr>
            </a:br>
            <a:endParaRPr lang="nl-NL" sz="1800" dirty="0" smtClean="0">
              <a:solidFill>
                <a:srgbClr val="003366"/>
              </a:solidFill>
            </a:endParaRPr>
          </a:p>
          <a:p>
            <a:endParaRPr lang="nl-NL" sz="1800" dirty="0">
              <a:solidFill>
                <a:srgbClr val="003366"/>
              </a:solidFill>
            </a:endParaRPr>
          </a:p>
          <a:p>
            <a:r>
              <a:rPr lang="nl-NL" sz="3200" dirty="0" smtClean="0">
                <a:solidFill>
                  <a:srgbClr val="003366"/>
                </a:solidFill>
              </a:rPr>
              <a:t>Wijzigingen in Wetboek van Burgerlijke Rechtsvordering per 1 oktober 2019</a:t>
            </a:r>
            <a:endParaRPr lang="nl-NL" sz="2000" dirty="0" smtClean="0"/>
          </a:p>
          <a:p>
            <a:pPr marL="270000" lvl="1" indent="0">
              <a:buNone/>
            </a:pPr>
            <a:endParaRPr lang="nl-NL" sz="2000" dirty="0"/>
          </a:p>
          <a:p>
            <a:pPr marL="270000" lvl="1" indent="0">
              <a:buNone/>
            </a:pPr>
            <a:endParaRPr lang="nl-NL" sz="2000" dirty="0"/>
          </a:p>
          <a:p>
            <a:pPr marL="270000" lvl="1"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20</a:t>
            </a:fld>
            <a:endParaRPr lang="nl-NL"/>
          </a:p>
        </p:txBody>
      </p:sp>
    </p:spTree>
    <p:extLst>
      <p:ext uri="{BB962C8B-B14F-4D97-AF65-F5344CB8AC3E}">
        <p14:creationId xmlns:p14="http://schemas.microsoft.com/office/powerpoint/2010/main" val="16331823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(I)</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r>
              <a:rPr lang="nl-NL" sz="2000" dirty="0" smtClean="0"/>
              <a:t>Staatsblad 2019, 241</a:t>
            </a:r>
          </a:p>
          <a:p>
            <a:r>
              <a:rPr lang="nl-NL" sz="2000" dirty="0" smtClean="0"/>
              <a:t>Comparitie van partijen wordt mondelinge behandeling</a:t>
            </a:r>
            <a:endParaRPr lang="nl-NL" sz="2000" dirty="0"/>
          </a:p>
          <a:p>
            <a:r>
              <a:rPr lang="nl-NL" sz="2000" dirty="0" smtClean="0"/>
              <a:t>Art. 87 lid 2 Rv:</a:t>
            </a:r>
            <a:br>
              <a:rPr lang="nl-NL" sz="2000" dirty="0" smtClean="0"/>
            </a:br>
            <a:r>
              <a:rPr lang="nl-NL" sz="2000" i="1" dirty="0" smtClean="0"/>
              <a:t>“Tijdens </a:t>
            </a:r>
            <a:r>
              <a:rPr lang="nl-NL" sz="2000" i="1" dirty="0"/>
              <a:t>de mondelinge behandeling stelt de rechter partijen in de gelegenheid hun stellingen toe te lichten en kan de rechter: </a:t>
            </a:r>
          </a:p>
          <a:p>
            <a:pPr lvl="1"/>
            <a:r>
              <a:rPr lang="nl-NL" sz="2000" i="1" dirty="0"/>
              <a:t>a. partijen verzoeken hem inlichtingen te geven, </a:t>
            </a:r>
          </a:p>
          <a:p>
            <a:pPr lvl="1"/>
            <a:r>
              <a:rPr lang="nl-NL" sz="2000" i="1" dirty="0"/>
              <a:t>b. partijen gelegenheid geven hun stellingen nader te onderbouwen, </a:t>
            </a:r>
          </a:p>
          <a:p>
            <a:pPr lvl="1"/>
            <a:r>
              <a:rPr lang="nl-NL" sz="2000" i="1" dirty="0"/>
              <a:t>c. een schikking beproeven, </a:t>
            </a:r>
          </a:p>
          <a:p>
            <a:pPr lvl="1"/>
            <a:r>
              <a:rPr lang="nl-NL" sz="2000" i="1" dirty="0"/>
              <a:t>d. met partijen overleggen hoe het vervolg van de procedure zal verlopen, en </a:t>
            </a:r>
          </a:p>
          <a:p>
            <a:pPr lvl="1"/>
            <a:r>
              <a:rPr lang="nl-NL" sz="2000" i="1" dirty="0"/>
              <a:t>e. die aanwijzingen geven of die proceshandelingen bevelen die hij geraden acht, voor zover de rechter dit in overeenstemming acht met de eisen van een goede </a:t>
            </a:r>
            <a:r>
              <a:rPr lang="nl-NL" sz="2000" i="1" dirty="0" smtClean="0"/>
              <a:t>procesorde”.</a:t>
            </a:r>
            <a:br>
              <a:rPr lang="nl-NL" sz="2000" i="1" dirty="0" smtClean="0"/>
            </a:br>
            <a:r>
              <a:rPr lang="nl-NL" dirty="0" smtClean="0"/>
              <a:t/>
            </a:r>
            <a:br>
              <a:rPr lang="nl-NL" dirty="0" smtClean="0"/>
            </a:br>
            <a:endParaRPr lang="nl-NL"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3395409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(II)</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r>
              <a:rPr lang="nl-NL" sz="2000" dirty="0" smtClean="0"/>
              <a:t>Lid 3. “</a:t>
            </a:r>
            <a:r>
              <a:rPr lang="nl-NL" sz="2000" i="1" dirty="0" smtClean="0"/>
              <a:t>Met </a:t>
            </a:r>
            <a:r>
              <a:rPr lang="nl-NL" sz="2000" i="1" dirty="0"/>
              <a:t>voorafgaande toestemming van de rechter kunnen tijdens de mondelinge behandeling getuigen en partijdeskundigen worden gehoord. De negende afdeling van de tweede titel is van overeenkomstige toepassing, onverminderd artikel 284, eerste </a:t>
            </a:r>
            <a:r>
              <a:rPr lang="nl-NL" sz="2000" i="1" dirty="0" smtClean="0"/>
              <a:t>lid”.</a:t>
            </a:r>
            <a:endParaRPr lang="nl-NL" sz="2000" i="1" dirty="0"/>
          </a:p>
          <a:p>
            <a:r>
              <a:rPr lang="nl-NL" sz="2000" dirty="0" smtClean="0"/>
              <a:t>Lid 4</a:t>
            </a:r>
            <a:r>
              <a:rPr lang="nl-NL" sz="2000" i="1" dirty="0"/>
              <a:t>. </a:t>
            </a:r>
            <a:r>
              <a:rPr lang="nl-NL" sz="2000" i="1" dirty="0" smtClean="0"/>
              <a:t>“Voor </a:t>
            </a:r>
            <a:r>
              <a:rPr lang="nl-NL" sz="2000" i="1" dirty="0"/>
              <a:t>zover mogelijk bericht de griffier partijen tevoren over het doel van de mondelinge </a:t>
            </a:r>
            <a:r>
              <a:rPr lang="nl-NL" sz="2000" i="1" dirty="0" smtClean="0"/>
              <a:t>behandeling”. </a:t>
            </a:r>
            <a:endParaRPr lang="nl-NL" sz="2000" i="1" dirty="0"/>
          </a:p>
          <a:p>
            <a:r>
              <a:rPr lang="nl-NL" sz="2000" dirty="0" smtClean="0"/>
              <a:t>Lid 5</a:t>
            </a:r>
            <a:r>
              <a:rPr lang="nl-NL" sz="2000" dirty="0"/>
              <a:t>. </a:t>
            </a:r>
            <a:r>
              <a:rPr lang="nl-NL" sz="2000" i="1" dirty="0" smtClean="0"/>
              <a:t>“Partijen </a:t>
            </a:r>
            <a:r>
              <a:rPr lang="nl-NL" sz="2000" i="1" dirty="0"/>
              <a:t>verschijnen op de mondelinge behandeling in persoon of bij gemachtigde. In zaken waarin zij niet in persoon kunnen procederen, verschijnen zij bij advocaat. De rechter kan verschijning in persoon bevelen. Partijen die op de mondelinge behandeling in persoon verschijnen, mogen zich laten bijstaan door hun gemachtigde. In zaken waarin partijen niet in persoon kunnen procederen, is de gemachtigde een </a:t>
            </a:r>
            <a:r>
              <a:rPr lang="nl-NL" sz="2000" i="1" dirty="0" smtClean="0"/>
              <a:t>advocaat”. </a:t>
            </a:r>
            <a:endParaRPr lang="nl-NL" sz="2000" i="1"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11626297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(III)</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r>
              <a:rPr lang="nl-NL" sz="2000" dirty="0" smtClean="0"/>
              <a:t>Lid 6 </a:t>
            </a:r>
            <a:r>
              <a:rPr lang="nl-NL" sz="2000" i="1" dirty="0" smtClean="0"/>
              <a:t>“Onverminderd </a:t>
            </a:r>
            <a:r>
              <a:rPr lang="nl-NL" sz="2000" i="1" dirty="0"/>
              <a:t>artikel 85, worden processtukken en andere stukken zoveel mogelijk onmiddellijk bij dagvaarding dan wel conclusie van antwoord en tot uiterlijk tien dagen voor de mondelinge behandeling in het geding gebracht, tenzij de wet een andere termijn voorschrijft. Stukken die na die termijn of ter zitting in het geding worden gebracht, worden door de rechter buiten beschouwing gelaten, tenzij de goede procesorde zich daartegen </a:t>
            </a:r>
            <a:r>
              <a:rPr lang="nl-NL" sz="2000" i="1" dirty="0" smtClean="0"/>
              <a:t>verzet”. </a:t>
            </a:r>
            <a:endParaRPr lang="nl-NL" sz="2000" i="1" dirty="0"/>
          </a:p>
          <a:p>
            <a:r>
              <a:rPr lang="nl-NL" sz="2000" dirty="0" smtClean="0"/>
              <a:t>Lid 7</a:t>
            </a:r>
            <a:r>
              <a:rPr lang="nl-NL" sz="2000" dirty="0"/>
              <a:t>. </a:t>
            </a:r>
            <a:r>
              <a:rPr lang="nl-NL" sz="2000" i="1" dirty="0" smtClean="0"/>
              <a:t>“Indien </a:t>
            </a:r>
            <a:r>
              <a:rPr lang="nl-NL" sz="2000" i="1" dirty="0"/>
              <a:t>met het oog op de mondelinge behandeling een bevel als bedoeld in artikel 22 wordt gegeven, moeten de stukken uiterlijk op een door de rechter te bepalen dag vóór de datum van de mondelinge behandeling zijn ingediend en aan de wederpartij ter beschikking zijn </a:t>
            </a:r>
            <a:r>
              <a:rPr lang="nl-NL" sz="2000" i="1" dirty="0" smtClean="0"/>
              <a:t>gesteld”. </a:t>
            </a:r>
            <a:endParaRPr lang="nl-NL" sz="2000" i="1" dirty="0"/>
          </a:p>
          <a:p>
            <a:r>
              <a:rPr lang="nl-NL" sz="2000" dirty="0" smtClean="0"/>
              <a:t>Lid 8</a:t>
            </a:r>
            <a:r>
              <a:rPr lang="nl-NL" sz="2000" dirty="0"/>
              <a:t>. </a:t>
            </a:r>
            <a:r>
              <a:rPr lang="nl-NL" sz="2000" i="1" dirty="0" smtClean="0"/>
              <a:t>“Heeft </a:t>
            </a:r>
            <a:r>
              <a:rPr lang="nl-NL" sz="2000" i="1" dirty="0"/>
              <a:t>geen mondelinge behandeling plaatsgevonden, dan biedt de rechter voordat hij over de zaak beslist, aan partijen desverlangd gelegenheid hun standpunt mondeling uiteen te </a:t>
            </a:r>
            <a:r>
              <a:rPr lang="nl-NL" sz="2000" i="1" dirty="0" smtClean="0"/>
              <a:t>zetten”. </a:t>
            </a:r>
            <a:endParaRPr lang="nl-NL" sz="2000" i="1" dirty="0"/>
          </a:p>
          <a:p>
            <a:pPr>
              <a:defRPr/>
            </a:pPr>
            <a:endParaRPr lang="nl-NL" altLang="nl-NL" sz="2000" dirty="0">
              <a:latin typeface="Arial" panose="020B0604020202020204" pitchFamily="34" charset="0"/>
            </a:endParaRPr>
          </a:p>
          <a:p>
            <a:pPr marL="342900" indent="-342900">
              <a:lnSpc>
                <a:spcPct val="80000"/>
              </a:lnSpc>
            </a:pPr>
            <a:endParaRPr lang="nl-NL" sz="2000"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40310125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(IV)</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pPr>
              <a:defRPr/>
            </a:pPr>
            <a:r>
              <a:rPr lang="nl-NL" altLang="nl-NL" sz="2000" dirty="0" smtClean="0">
                <a:latin typeface="Arial" panose="020B0604020202020204" pitchFamily="34" charset="0"/>
              </a:rPr>
              <a:t>Art. 88 Rv:</a:t>
            </a:r>
          </a:p>
          <a:p>
            <a:r>
              <a:rPr lang="nl-NL" sz="2000" dirty="0" smtClean="0"/>
              <a:t>Lid 1: “</a:t>
            </a:r>
            <a:r>
              <a:rPr lang="nl-NL" sz="2000" i="1" dirty="0" smtClean="0"/>
              <a:t>Tijdens </a:t>
            </a:r>
            <a:r>
              <a:rPr lang="nl-NL" sz="2000" i="1" dirty="0"/>
              <a:t>de mondelinge behandeling ondervraagt de rechter partijen. Partijen kunnen elkaar vragen stellen, behoudens de bevoegdheid van de rechter om te beletten dat aan een bepaalde vraag gevolg wordt </a:t>
            </a:r>
            <a:r>
              <a:rPr lang="nl-NL" sz="2000" i="1" dirty="0" smtClean="0"/>
              <a:t>gegeven”. </a:t>
            </a:r>
            <a:r>
              <a:rPr lang="nl-NL" sz="2000" dirty="0" smtClean="0"/>
              <a:t/>
            </a:r>
            <a:br>
              <a:rPr lang="nl-NL" sz="2000" dirty="0" smtClean="0"/>
            </a:br>
            <a:endParaRPr lang="nl-NL" sz="2000" dirty="0"/>
          </a:p>
          <a:p>
            <a:r>
              <a:rPr lang="nl-NL" sz="2000" dirty="0" smtClean="0"/>
              <a:t>Lid 2</a:t>
            </a:r>
            <a:r>
              <a:rPr lang="nl-NL" sz="2000" dirty="0"/>
              <a:t>. </a:t>
            </a:r>
            <a:r>
              <a:rPr lang="nl-NL" sz="2000" i="1" dirty="0" smtClean="0"/>
              <a:t>“Een </a:t>
            </a:r>
            <a:r>
              <a:rPr lang="nl-NL" sz="2000" i="1" dirty="0"/>
              <a:t>verklaring omtrent door haar te bewijzen feiten kan in het voordeel van de partij die haar aflegde geen bewijs opleveren. Overigens kan de rechter uit de afgelegde verklaringen, uit een niet-verschijnen op de mondelinge behandeling of uit een weigering om te antwoorden of het proces-verbaal te ondertekenen de gevolgtrekking maken die hij geraden acht, behoudens artikel </a:t>
            </a:r>
            <a:r>
              <a:rPr lang="nl-NL" sz="2000" i="1" dirty="0" smtClean="0"/>
              <a:t>154”. </a:t>
            </a:r>
            <a:endParaRPr lang="nl-NL" sz="2000" i="1" dirty="0"/>
          </a:p>
          <a:p>
            <a:pPr>
              <a:defRPr/>
            </a:pPr>
            <a:endParaRPr lang="nl-NL" altLang="nl-NL" sz="2000" dirty="0">
              <a:latin typeface="Arial" panose="020B0604020202020204" pitchFamily="34" charset="0"/>
            </a:endParaRPr>
          </a:p>
          <a:p>
            <a:pPr marL="342900" indent="-342900">
              <a:lnSpc>
                <a:spcPct val="80000"/>
              </a:lnSpc>
            </a:pPr>
            <a:endParaRPr lang="nl-NL" sz="2000"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25429862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(V)</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pPr>
              <a:defRPr/>
            </a:pPr>
            <a:r>
              <a:rPr lang="nl-NL" altLang="nl-NL" sz="2000" dirty="0" smtClean="0">
                <a:latin typeface="Arial" panose="020B0604020202020204" pitchFamily="34" charset="0"/>
              </a:rPr>
              <a:t>Art. 89 Rv:</a:t>
            </a:r>
          </a:p>
          <a:p>
            <a:r>
              <a:rPr lang="nl-NL" sz="2000" dirty="0" smtClean="0"/>
              <a:t>Lid 1: </a:t>
            </a:r>
            <a:r>
              <a:rPr lang="nl-NL" sz="2000" i="1" dirty="0" smtClean="0"/>
              <a:t>“Indien </a:t>
            </a:r>
            <a:r>
              <a:rPr lang="nl-NL" sz="2000" i="1" dirty="0"/>
              <a:t>een schikking tot stand komt, eindigt de procedure. Van de zitting waarop een schikking is bereikt, wordt een proces-verbaal opgemaakt, dat door de rechter en partijen of hun tot dat doel bijzonder gevolmachtigden wordt ondertekend en waarin de verbintenissen die partijen ten gevolge van die schikking op zich nemen, worden neergelegd. De uitgifte van dit proces-verbaal geschiedt in executoriale </a:t>
            </a:r>
            <a:r>
              <a:rPr lang="nl-NL" sz="2000" i="1" dirty="0" smtClean="0"/>
              <a:t>vorm”. </a:t>
            </a:r>
            <a:br>
              <a:rPr lang="nl-NL" sz="2000" i="1" dirty="0" smtClean="0"/>
            </a:br>
            <a:endParaRPr lang="nl-NL" sz="2000" i="1" dirty="0"/>
          </a:p>
          <a:p>
            <a:r>
              <a:rPr lang="nl-NL" sz="2000" dirty="0" smtClean="0"/>
              <a:t>Lid 2</a:t>
            </a:r>
            <a:r>
              <a:rPr lang="nl-NL" sz="2000" dirty="0"/>
              <a:t>. </a:t>
            </a:r>
            <a:r>
              <a:rPr lang="nl-NL" sz="2000" i="1" dirty="0" smtClean="0"/>
              <a:t>“Indien </a:t>
            </a:r>
            <a:r>
              <a:rPr lang="nl-NL" sz="2000" i="1" dirty="0"/>
              <a:t>geen schikking tot stand komt, bepaalt de rechter de dag waarop de zaak weer op de rol zal </a:t>
            </a:r>
            <a:r>
              <a:rPr lang="nl-NL" sz="2000" i="1" dirty="0" smtClean="0"/>
              <a:t>komen”. </a:t>
            </a:r>
            <a:endParaRPr lang="nl-NL" sz="2000" i="1" dirty="0"/>
          </a:p>
          <a:p>
            <a:pPr>
              <a:defRPr/>
            </a:pPr>
            <a:endParaRPr lang="nl-NL" altLang="nl-NL" sz="2000" dirty="0">
              <a:latin typeface="Arial" panose="020B0604020202020204" pitchFamily="34" charset="0"/>
            </a:endParaRPr>
          </a:p>
          <a:p>
            <a:pPr marL="342900" indent="-342900">
              <a:lnSpc>
                <a:spcPct val="80000"/>
              </a:lnSpc>
            </a:pPr>
            <a:endParaRPr lang="nl-NL" sz="2000"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34927026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(VI)</a:t>
            </a:r>
            <a:endParaRPr lang="nl-NL" sz="2800" dirty="0"/>
          </a:p>
        </p:txBody>
      </p:sp>
      <p:sp>
        <p:nvSpPr>
          <p:cNvPr id="3" name="Tijdelijke aanduiding voor inhoud 2"/>
          <p:cNvSpPr>
            <a:spLocks noGrp="1"/>
          </p:cNvSpPr>
          <p:nvPr>
            <p:ph idx="1"/>
          </p:nvPr>
        </p:nvSpPr>
        <p:spPr>
          <a:xfrm>
            <a:off x="107504" y="2276872"/>
            <a:ext cx="9001000" cy="4680520"/>
          </a:xfrm>
        </p:spPr>
        <p:txBody>
          <a:bodyPr/>
          <a:lstStyle/>
          <a:p>
            <a:pPr>
              <a:defRPr/>
            </a:pPr>
            <a:r>
              <a:rPr lang="nl-NL" altLang="nl-NL" sz="2000" dirty="0" smtClean="0">
                <a:latin typeface="Arial" panose="020B0604020202020204" pitchFamily="34" charset="0"/>
              </a:rPr>
              <a:t>Art. 90 Rv:</a:t>
            </a:r>
          </a:p>
          <a:p>
            <a:pPr>
              <a:defRPr/>
            </a:pPr>
            <a:r>
              <a:rPr lang="nl-NL" sz="2000" dirty="0" smtClean="0">
                <a:latin typeface="Arial" panose="020B0604020202020204" pitchFamily="34" charset="0"/>
              </a:rPr>
              <a:t>Lid 1</a:t>
            </a:r>
            <a:r>
              <a:rPr lang="nl-NL" sz="2000" i="1" dirty="0" smtClean="0">
                <a:latin typeface="Arial" panose="020B0604020202020204" pitchFamily="34" charset="0"/>
              </a:rPr>
              <a:t>:”De </a:t>
            </a:r>
            <a:r>
              <a:rPr lang="nl-NL" sz="2000" i="1" dirty="0">
                <a:latin typeface="Arial" panose="020B0604020202020204" pitchFamily="34" charset="0"/>
              </a:rPr>
              <a:t>rechter maakt van de mondelinge behandeling proces-verbaal op: </a:t>
            </a:r>
          </a:p>
          <a:p>
            <a:pPr marL="270000" lvl="1">
              <a:buFont typeface="Arial" panose="020B0604020202020204" pitchFamily="34" charset="0"/>
              <a:buChar char="•"/>
              <a:defRPr/>
            </a:pPr>
            <a:r>
              <a:rPr lang="nl-NL" sz="2000" i="1" dirty="0">
                <a:latin typeface="Arial" panose="020B0604020202020204" pitchFamily="34" charset="0"/>
              </a:rPr>
              <a:t>a. indien hij dit ambtshalve of op verzoek van een partij die daarbij belang heeft, bepaalt, of </a:t>
            </a:r>
          </a:p>
          <a:p>
            <a:pPr marL="270000" lvl="1">
              <a:buFont typeface="Arial" panose="020B0604020202020204" pitchFamily="34" charset="0"/>
              <a:buChar char="•"/>
              <a:defRPr/>
            </a:pPr>
            <a:r>
              <a:rPr lang="nl-NL" sz="2000" i="1" dirty="0">
                <a:latin typeface="Arial" panose="020B0604020202020204" pitchFamily="34" charset="0"/>
              </a:rPr>
              <a:t>b. op verzoek van de </a:t>
            </a:r>
            <a:r>
              <a:rPr lang="nl-NL" sz="2000" i="1" dirty="0" err="1">
                <a:latin typeface="Arial" panose="020B0604020202020204" pitchFamily="34" charset="0"/>
              </a:rPr>
              <a:t>hogerberoepsrechter</a:t>
            </a:r>
            <a:r>
              <a:rPr lang="nl-NL" sz="2000" i="1" dirty="0">
                <a:latin typeface="Arial" panose="020B0604020202020204" pitchFamily="34" charset="0"/>
              </a:rPr>
              <a:t> of de Hoge </a:t>
            </a:r>
            <a:r>
              <a:rPr lang="nl-NL" sz="2000" i="1" dirty="0" smtClean="0">
                <a:latin typeface="Arial" panose="020B0604020202020204" pitchFamily="34" charset="0"/>
              </a:rPr>
              <a:t>Raad”. </a:t>
            </a:r>
            <a:br>
              <a:rPr lang="nl-NL" sz="2000" i="1" dirty="0" smtClean="0">
                <a:latin typeface="Arial" panose="020B0604020202020204" pitchFamily="34" charset="0"/>
              </a:rPr>
            </a:br>
            <a:endParaRPr lang="nl-NL" sz="2000" i="1" dirty="0">
              <a:latin typeface="Arial" panose="020B0604020202020204" pitchFamily="34" charset="0"/>
            </a:endParaRPr>
          </a:p>
          <a:p>
            <a:pPr>
              <a:defRPr/>
            </a:pPr>
            <a:r>
              <a:rPr lang="nl-NL" sz="2000" dirty="0" smtClean="0">
                <a:latin typeface="Arial" panose="020B0604020202020204" pitchFamily="34" charset="0"/>
              </a:rPr>
              <a:t>Lid 2</a:t>
            </a:r>
            <a:r>
              <a:rPr lang="nl-NL" sz="2000" dirty="0">
                <a:latin typeface="Arial" panose="020B0604020202020204" pitchFamily="34" charset="0"/>
              </a:rPr>
              <a:t>. </a:t>
            </a:r>
            <a:r>
              <a:rPr lang="nl-NL" sz="2000" i="1" dirty="0" smtClean="0">
                <a:latin typeface="Arial" panose="020B0604020202020204" pitchFamily="34" charset="0"/>
              </a:rPr>
              <a:t>“Het </a:t>
            </a:r>
            <a:r>
              <a:rPr lang="nl-NL" sz="2000" i="1" dirty="0">
                <a:latin typeface="Arial" panose="020B0604020202020204" pitchFamily="34" charset="0"/>
              </a:rPr>
              <a:t>proces-verbaal bevat ten minste de namen van de rechter of de rechters die de zaak behandelt onderscheidenlijk behandelen, die van partijen en van hun vertegenwoordigers of gemachtigden die op de mondelinge behandeling zijn verschenen, en die van de getuigen, deskundigen en tolken die op de mondelinge behandeling zijn </a:t>
            </a:r>
            <a:r>
              <a:rPr lang="nl-NL" sz="2000" i="1" dirty="0" smtClean="0">
                <a:latin typeface="Arial" panose="020B0604020202020204" pitchFamily="34" charset="0"/>
              </a:rPr>
              <a:t>verschenen”.</a:t>
            </a:r>
            <a:br>
              <a:rPr lang="nl-NL" sz="2000" i="1" dirty="0" smtClean="0">
                <a:latin typeface="Arial" panose="020B0604020202020204" pitchFamily="34" charset="0"/>
              </a:rPr>
            </a:br>
            <a:r>
              <a:rPr lang="nl-NL" sz="2000" dirty="0" smtClean="0">
                <a:latin typeface="Arial" panose="020B0604020202020204" pitchFamily="34" charset="0"/>
              </a:rPr>
              <a:t> </a:t>
            </a:r>
            <a:endParaRPr lang="nl-NL" sz="2000" dirty="0">
              <a:latin typeface="Arial" panose="020B0604020202020204" pitchFamily="34" charset="0"/>
            </a:endParaRPr>
          </a:p>
          <a:p>
            <a:pPr>
              <a:defRPr/>
            </a:pPr>
            <a:r>
              <a:rPr lang="nl-NL" sz="2000" dirty="0" smtClean="0">
                <a:latin typeface="Arial" panose="020B0604020202020204" pitchFamily="34" charset="0"/>
              </a:rPr>
              <a:t>Lid 3</a:t>
            </a:r>
            <a:r>
              <a:rPr lang="nl-NL" sz="2000" dirty="0">
                <a:latin typeface="Arial" panose="020B0604020202020204" pitchFamily="34" charset="0"/>
              </a:rPr>
              <a:t>. </a:t>
            </a:r>
            <a:r>
              <a:rPr lang="nl-NL" sz="2000" i="1" dirty="0" smtClean="0">
                <a:latin typeface="Arial" panose="020B0604020202020204" pitchFamily="34" charset="0"/>
              </a:rPr>
              <a:t>“Het </a:t>
            </a:r>
            <a:r>
              <a:rPr lang="nl-NL" sz="2000" i="1" dirty="0">
                <a:latin typeface="Arial" panose="020B0604020202020204" pitchFamily="34" charset="0"/>
              </a:rPr>
              <a:t>proces-verbaal houdt een zakelijke samenvatting in van het verhandelde ter </a:t>
            </a:r>
            <a:r>
              <a:rPr lang="nl-NL" sz="2000" i="1" dirty="0" smtClean="0">
                <a:latin typeface="Arial" panose="020B0604020202020204" pitchFamily="34" charset="0"/>
              </a:rPr>
              <a:t>zitting”. </a:t>
            </a:r>
            <a:endParaRPr lang="nl-NL" sz="2000" i="1" dirty="0">
              <a:latin typeface="Arial" panose="020B0604020202020204" pitchFamily="34" charset="0"/>
            </a:endParaRPr>
          </a:p>
          <a:p>
            <a:pPr>
              <a:defRPr/>
            </a:pPr>
            <a:endParaRPr lang="nl-NL" altLang="nl-NL" sz="2000" dirty="0">
              <a:latin typeface="Arial" panose="020B0604020202020204" pitchFamily="34" charset="0"/>
            </a:endParaRPr>
          </a:p>
          <a:p>
            <a:pPr marL="342900" indent="-342900">
              <a:lnSpc>
                <a:spcPct val="80000"/>
              </a:lnSpc>
            </a:pPr>
            <a:endParaRPr lang="nl-NL" sz="2000"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22453327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700809"/>
            <a:ext cx="8280920" cy="576064"/>
          </a:xfrm>
        </p:spPr>
        <p:txBody>
          <a:bodyPr/>
          <a:lstStyle/>
          <a:p>
            <a:r>
              <a:rPr lang="nl-NL" sz="2800" dirty="0" smtClean="0"/>
              <a:t>Nieuw Rechtsvordering per 1 oktober 2019 (VI)</a:t>
            </a:r>
            <a:endParaRPr lang="nl-NL" sz="2800" dirty="0"/>
          </a:p>
        </p:txBody>
      </p:sp>
      <p:sp>
        <p:nvSpPr>
          <p:cNvPr id="3" name="Tijdelijke aanduiding voor inhoud 2"/>
          <p:cNvSpPr>
            <a:spLocks noGrp="1"/>
          </p:cNvSpPr>
          <p:nvPr>
            <p:ph idx="1"/>
          </p:nvPr>
        </p:nvSpPr>
        <p:spPr>
          <a:xfrm>
            <a:off x="107504" y="2410174"/>
            <a:ext cx="9001000" cy="4725144"/>
          </a:xfrm>
        </p:spPr>
        <p:txBody>
          <a:bodyPr/>
          <a:lstStyle/>
          <a:p>
            <a:pPr>
              <a:defRPr/>
            </a:pPr>
            <a:r>
              <a:rPr lang="nl-NL" altLang="nl-NL" sz="2000" dirty="0" smtClean="0">
                <a:latin typeface="Arial" panose="020B0604020202020204" pitchFamily="34" charset="0"/>
              </a:rPr>
              <a:t>Art. 134 Rv waarin het pleidooi is geregeld, is per 1 oktober 2019 vervallen!!</a:t>
            </a:r>
          </a:p>
          <a:p>
            <a:pPr>
              <a:defRPr/>
            </a:pPr>
            <a:endParaRPr lang="nl-NL" altLang="nl-NL" sz="2000" dirty="0">
              <a:latin typeface="Arial" panose="020B0604020202020204" pitchFamily="34" charset="0"/>
            </a:endParaRPr>
          </a:p>
          <a:p>
            <a:pPr>
              <a:defRPr/>
            </a:pPr>
            <a:r>
              <a:rPr lang="nl-NL" altLang="nl-NL" sz="2000" dirty="0" smtClean="0">
                <a:latin typeface="Arial" panose="020B0604020202020204" pitchFamily="34" charset="0"/>
              </a:rPr>
              <a:t>De verplichting om digitaal in handelszaken te procederen bij Rb. Gelderland en Midden-Nederland is per 1 oktober 2019 weer </a:t>
            </a:r>
            <a:r>
              <a:rPr lang="nl-NL" altLang="nl-NL" sz="2000" dirty="0" err="1" smtClean="0">
                <a:latin typeface="Arial" panose="020B0604020202020204" pitchFamily="34" charset="0"/>
              </a:rPr>
              <a:t>vevallen</a:t>
            </a:r>
            <a:endParaRPr lang="nl-NL" altLang="nl-NL" sz="2000" dirty="0">
              <a:latin typeface="Arial" panose="020B0604020202020204" pitchFamily="34" charset="0"/>
            </a:endParaRPr>
          </a:p>
          <a:p>
            <a:pPr marL="342900" indent="-342900">
              <a:lnSpc>
                <a:spcPct val="80000"/>
              </a:lnSpc>
            </a:pPr>
            <a:endParaRPr lang="nl-NL" sz="2000" dirty="0"/>
          </a:p>
        </p:txBody>
      </p:sp>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pPr algn="l"/>
            <a:endParaRPr lang="nl-NL" dirty="0">
              <a:solidFill>
                <a:srgbClr val="000000"/>
              </a:solidFill>
            </a:endParaRPr>
          </a:p>
        </p:txBody>
      </p:sp>
      <p:sp>
        <p:nvSpPr>
          <p:cNvPr id="4" name="Tijdelijke aanduiding voor voettekst 3"/>
          <p:cNvSpPr>
            <a:spLocks noGrp="1"/>
          </p:cNvSpPr>
          <p:nvPr>
            <p:ph type="ftr" sz="quarter" idx="11"/>
          </p:nvPr>
        </p:nvSpPr>
        <p:spPr/>
        <p:txBody>
          <a:bodyPr/>
          <a:lstStyle/>
          <a:p>
            <a:endParaRPr lang="nl-NL" dirty="0">
              <a:solidFill>
                <a:srgbClr val="9C6186"/>
              </a:solidFill>
            </a:endParaRPr>
          </a:p>
        </p:txBody>
      </p:sp>
    </p:spTree>
    <p:extLst>
      <p:ext uri="{BB962C8B-B14F-4D97-AF65-F5344CB8AC3E}">
        <p14:creationId xmlns:p14="http://schemas.microsoft.com/office/powerpoint/2010/main" val="536075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253574"/>
            <a:ext cx="6096000" cy="768402"/>
          </a:xfrm>
        </p:spPr>
        <p:txBody>
          <a:bodyPr/>
          <a:lstStyle/>
          <a:p>
            <a:r>
              <a:rPr lang="nl-NL" sz="2800" dirty="0" smtClean="0"/>
              <a:t>Tips bewijsrecht</a:t>
            </a:r>
            <a:endParaRPr lang="nl-NL" sz="2800" dirty="0"/>
          </a:p>
        </p:txBody>
      </p:sp>
      <p:sp>
        <p:nvSpPr>
          <p:cNvPr id="3" name="Tijdelijke aanduiding voor inhoud 2"/>
          <p:cNvSpPr>
            <a:spLocks noGrp="1"/>
          </p:cNvSpPr>
          <p:nvPr>
            <p:ph idx="1"/>
          </p:nvPr>
        </p:nvSpPr>
        <p:spPr>
          <a:xfrm>
            <a:off x="81963" y="1980630"/>
            <a:ext cx="8839200" cy="4368799"/>
          </a:xfrm>
        </p:spPr>
        <p:txBody>
          <a:bodyPr/>
          <a:lstStyle/>
          <a:p>
            <a:pPr lvl="0">
              <a:defRPr/>
            </a:pPr>
            <a:r>
              <a:rPr lang="nl-NL" altLang="nl-NL" sz="2000" dirty="0" smtClean="0">
                <a:latin typeface="Arial" panose="020B0604020202020204" pitchFamily="34" charset="0"/>
              </a:rPr>
              <a:t>biedt </a:t>
            </a:r>
            <a:r>
              <a:rPr lang="nl-NL" altLang="nl-NL" sz="2000" dirty="0">
                <a:latin typeface="Arial" panose="020B0604020202020204" pitchFamily="34" charset="0"/>
              </a:rPr>
              <a:t>het bewijs specifiek en zo concreet mogelijk aan en vraag daar ook op de mondelinge behandeling expliciet aandacht voor</a:t>
            </a:r>
          </a:p>
          <a:p>
            <a:pPr lvl="0">
              <a:defRPr/>
            </a:pPr>
            <a:endParaRPr lang="nl-NL" altLang="nl-NL" sz="2000" dirty="0">
              <a:latin typeface="Arial" panose="020B0604020202020204" pitchFamily="34" charset="0"/>
            </a:endParaRPr>
          </a:p>
          <a:p>
            <a:pPr lvl="0">
              <a:defRPr/>
            </a:pPr>
            <a:r>
              <a:rPr lang="nl-NL" altLang="nl-NL" sz="2000" dirty="0">
                <a:latin typeface="Arial" panose="020B0604020202020204" pitchFamily="34" charset="0"/>
              </a:rPr>
              <a:t>indien getuigenbewijs de namen van de getuigen noemen en zo mogelijk indicatie van hetgeen de getuigen kunnen verklaren (relevantie)</a:t>
            </a:r>
            <a:br>
              <a:rPr lang="nl-NL" altLang="nl-NL" sz="2000" dirty="0">
                <a:latin typeface="Arial" panose="020B0604020202020204" pitchFamily="34" charset="0"/>
              </a:rPr>
            </a:br>
            <a:endParaRPr lang="nl-NL" altLang="nl-NL" sz="2000" dirty="0">
              <a:latin typeface="Arial" panose="020B0604020202020204" pitchFamily="34" charset="0"/>
            </a:endParaRPr>
          </a:p>
          <a:p>
            <a:pPr lvl="0">
              <a:defRPr/>
            </a:pPr>
            <a:r>
              <a:rPr lang="nl-NL" altLang="nl-NL" sz="2000" dirty="0">
                <a:latin typeface="Arial" panose="020B0604020202020204" pitchFamily="34" charset="0"/>
              </a:rPr>
              <a:t>welke voorbereiding getuigenverhoor:</a:t>
            </a:r>
          </a:p>
          <a:p>
            <a:pPr marL="0" lvl="0" indent="0">
              <a:buNone/>
              <a:defRPr/>
            </a:pPr>
            <a:r>
              <a:rPr lang="nl-NL" altLang="nl-NL" sz="2000" dirty="0">
                <a:latin typeface="Arial" panose="020B0604020202020204" pitchFamily="34" charset="0"/>
              </a:rPr>
              <a:t>	- van te voren contact met getuigen:</a:t>
            </a:r>
            <a:br>
              <a:rPr lang="nl-NL" altLang="nl-NL" sz="2000" dirty="0">
                <a:latin typeface="Arial" panose="020B0604020202020204" pitchFamily="34" charset="0"/>
              </a:rPr>
            </a:br>
            <a:r>
              <a:rPr lang="nl-NL" altLang="nl-NL" sz="2000" dirty="0">
                <a:latin typeface="Arial" panose="020B0604020202020204" pitchFamily="34" charset="0"/>
              </a:rPr>
              <a:t>	- vragen stellen aan getuigen wederpartij?</a:t>
            </a:r>
            <a:br>
              <a:rPr lang="nl-NL" altLang="nl-NL" sz="2000" dirty="0">
                <a:latin typeface="Arial" panose="020B0604020202020204" pitchFamily="34" charset="0"/>
              </a:rPr>
            </a:br>
            <a:r>
              <a:rPr lang="nl-NL" altLang="nl-NL" sz="2000" dirty="0">
                <a:latin typeface="Arial" panose="020B0604020202020204" pitchFamily="34" charset="0"/>
              </a:rPr>
              <a:t>	- getuigen meenemen naar </a:t>
            </a:r>
            <a:r>
              <a:rPr lang="nl-NL" altLang="nl-NL" sz="2000" dirty="0" smtClean="0">
                <a:latin typeface="Arial" panose="020B0604020202020204" pitchFamily="34" charset="0"/>
              </a:rPr>
              <a:t>zitting – nieuwe art. 87 Rv</a:t>
            </a:r>
            <a:r>
              <a:rPr lang="nl-NL" altLang="nl-NL" sz="2000" dirty="0">
                <a:latin typeface="Arial" panose="020B0604020202020204" pitchFamily="34" charset="0"/>
              </a:rPr>
              <a:t/>
            </a:r>
            <a:br>
              <a:rPr lang="nl-NL" altLang="nl-NL" sz="2000" dirty="0">
                <a:latin typeface="Arial" panose="020B0604020202020204" pitchFamily="34" charset="0"/>
              </a:rPr>
            </a:br>
            <a:r>
              <a:rPr lang="nl-NL" altLang="nl-NL" sz="2000" dirty="0">
                <a:latin typeface="Arial" panose="020B0604020202020204" pitchFamily="34" charset="0"/>
              </a:rPr>
              <a:t>	- verschil informanten – getuigen?</a:t>
            </a:r>
          </a:p>
          <a:p>
            <a:endParaRPr lang="en-GB" sz="2000" dirty="0" smtClean="0"/>
          </a:p>
          <a:p>
            <a:endParaRPr lang="en-GB" sz="2000" dirty="0"/>
          </a:p>
          <a:p>
            <a:pPr marL="342900" indent="-342900">
              <a:lnSpc>
                <a:spcPct val="80000"/>
              </a:lnSpc>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28</a:t>
            </a:fld>
            <a:endParaRPr lang="nl-NL"/>
          </a:p>
        </p:txBody>
      </p:sp>
    </p:spTree>
    <p:extLst>
      <p:ext uri="{BB962C8B-B14F-4D97-AF65-F5344CB8AC3E}">
        <p14:creationId xmlns:p14="http://schemas.microsoft.com/office/powerpoint/2010/main" val="13826911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3362" y="1716807"/>
            <a:ext cx="8677275" cy="669925"/>
          </a:xfrm>
        </p:spPr>
        <p:txBody>
          <a:bodyPr/>
          <a:lstStyle/>
          <a:p>
            <a:endParaRPr lang="nl-NL" sz="2800" dirty="0"/>
          </a:p>
        </p:txBody>
      </p:sp>
      <p:sp>
        <p:nvSpPr>
          <p:cNvPr id="3" name="Tijdelijke aanduiding voor inhoud 2"/>
          <p:cNvSpPr>
            <a:spLocks noGrp="1"/>
          </p:cNvSpPr>
          <p:nvPr>
            <p:ph idx="1"/>
          </p:nvPr>
        </p:nvSpPr>
        <p:spPr>
          <a:xfrm>
            <a:off x="352425" y="2219325"/>
            <a:ext cx="8791574" cy="4524375"/>
          </a:xfrm>
        </p:spPr>
        <p:txBody>
          <a:bodyPr/>
          <a:lstStyle/>
          <a:p>
            <a:pPr marL="0" indent="0">
              <a:buNone/>
            </a:pPr>
            <a:r>
              <a:rPr lang="nl-NL" sz="1800" dirty="0"/>
              <a:t/>
            </a:r>
            <a:br>
              <a:rPr lang="nl-NL" sz="1800" dirty="0"/>
            </a:br>
            <a:r>
              <a:rPr lang="nl-NL" sz="1800" dirty="0">
                <a:solidFill>
                  <a:srgbClr val="003366"/>
                </a:solidFill>
              </a:rPr>
              <a:t/>
            </a:r>
            <a:br>
              <a:rPr lang="nl-NL" sz="1800" dirty="0">
                <a:solidFill>
                  <a:srgbClr val="003366"/>
                </a:solidFill>
              </a:rPr>
            </a:br>
            <a:endParaRPr lang="nl-NL" sz="1800" dirty="0" smtClean="0">
              <a:solidFill>
                <a:srgbClr val="003366"/>
              </a:solidFill>
            </a:endParaRPr>
          </a:p>
          <a:p>
            <a:endParaRPr lang="nl-NL" sz="1800" dirty="0">
              <a:solidFill>
                <a:srgbClr val="003366"/>
              </a:solidFill>
            </a:endParaRPr>
          </a:p>
          <a:p>
            <a:r>
              <a:rPr lang="nl-NL" sz="3200" dirty="0" smtClean="0">
                <a:solidFill>
                  <a:srgbClr val="003366"/>
                </a:solidFill>
              </a:rPr>
              <a:t>Tips voor de formulering van een werknemersverzoek tot vernietiging opzegging</a:t>
            </a:r>
            <a:endParaRPr lang="nl-NL" sz="2000" dirty="0" smtClean="0"/>
          </a:p>
          <a:p>
            <a:pPr marL="270000" lvl="1" indent="0">
              <a:buNone/>
            </a:pPr>
            <a:endParaRPr lang="nl-NL" sz="2000" dirty="0"/>
          </a:p>
          <a:p>
            <a:pPr marL="270000" lvl="1" indent="0">
              <a:buNone/>
            </a:pPr>
            <a:endParaRPr lang="nl-NL" sz="2000" dirty="0"/>
          </a:p>
          <a:p>
            <a:pPr marL="270000" lvl="1"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29</a:t>
            </a:fld>
            <a:endParaRPr lang="nl-NL"/>
          </a:p>
        </p:txBody>
      </p:sp>
    </p:spTree>
    <p:extLst>
      <p:ext uri="{BB962C8B-B14F-4D97-AF65-F5344CB8AC3E}">
        <p14:creationId xmlns:p14="http://schemas.microsoft.com/office/powerpoint/2010/main" val="21839118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33362" y="1716807"/>
            <a:ext cx="8677275" cy="669925"/>
          </a:xfrm>
        </p:spPr>
        <p:txBody>
          <a:bodyPr/>
          <a:lstStyle/>
          <a:p>
            <a:endParaRPr lang="nl-NL" sz="2800" dirty="0"/>
          </a:p>
        </p:txBody>
      </p:sp>
      <p:sp>
        <p:nvSpPr>
          <p:cNvPr id="3" name="Tijdelijke aanduiding voor inhoud 2"/>
          <p:cNvSpPr>
            <a:spLocks noGrp="1"/>
          </p:cNvSpPr>
          <p:nvPr>
            <p:ph idx="1"/>
          </p:nvPr>
        </p:nvSpPr>
        <p:spPr>
          <a:xfrm>
            <a:off x="352425" y="2219325"/>
            <a:ext cx="8791574" cy="4524375"/>
          </a:xfrm>
        </p:spPr>
        <p:txBody>
          <a:bodyPr/>
          <a:lstStyle/>
          <a:p>
            <a:r>
              <a:rPr lang="nl-NL" sz="1800" dirty="0"/>
              <a:t/>
            </a:r>
            <a:br>
              <a:rPr lang="nl-NL" sz="1800" dirty="0"/>
            </a:br>
            <a:r>
              <a:rPr lang="nl-NL" sz="1800" dirty="0">
                <a:solidFill>
                  <a:srgbClr val="003366"/>
                </a:solidFill>
              </a:rPr>
              <a:t/>
            </a:r>
            <a:br>
              <a:rPr lang="nl-NL" sz="1800" dirty="0">
                <a:solidFill>
                  <a:srgbClr val="003366"/>
                </a:solidFill>
              </a:rPr>
            </a:br>
            <a:endParaRPr lang="nl-NL" sz="1800" dirty="0" smtClean="0">
              <a:solidFill>
                <a:srgbClr val="003366"/>
              </a:solidFill>
            </a:endParaRPr>
          </a:p>
          <a:p>
            <a:endParaRPr lang="nl-NL" sz="1800" dirty="0">
              <a:solidFill>
                <a:srgbClr val="003366"/>
              </a:solidFill>
            </a:endParaRPr>
          </a:p>
          <a:p>
            <a:r>
              <a:rPr lang="nl-NL" sz="3200" dirty="0" smtClean="0">
                <a:solidFill>
                  <a:srgbClr val="003366"/>
                </a:solidFill>
              </a:rPr>
              <a:t>WAB en de i-grond</a:t>
            </a:r>
            <a:endParaRPr lang="nl-NL" sz="3200" dirty="0">
              <a:solidFill>
                <a:srgbClr val="003366"/>
              </a:solidFill>
            </a:endParaRPr>
          </a:p>
          <a:p>
            <a:endParaRPr lang="nl-NL" sz="2000" dirty="0" smtClean="0"/>
          </a:p>
          <a:p>
            <a:pPr marL="270000" lvl="1" indent="0">
              <a:buNone/>
            </a:pPr>
            <a:endParaRPr lang="nl-NL" sz="2000" dirty="0"/>
          </a:p>
          <a:p>
            <a:pPr marL="270000" lvl="1" indent="0">
              <a:buNone/>
            </a:pPr>
            <a:endParaRPr lang="nl-NL" sz="2000" dirty="0"/>
          </a:p>
          <a:p>
            <a:pPr marL="270000" lvl="1"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3</a:t>
            </a:fld>
            <a:endParaRPr lang="nl-NL"/>
          </a:p>
        </p:txBody>
      </p:sp>
    </p:spTree>
    <p:extLst>
      <p:ext uri="{BB962C8B-B14F-4D97-AF65-F5344CB8AC3E}">
        <p14:creationId xmlns:p14="http://schemas.microsoft.com/office/powerpoint/2010/main" val="155153856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152605" y="391887"/>
            <a:ext cx="6646902" cy="591670"/>
          </a:xfrm>
        </p:spPr>
        <p:txBody>
          <a:bodyPr/>
          <a:lstStyle/>
          <a:p>
            <a:r>
              <a:rPr lang="nl-NL" sz="2800" dirty="0" smtClean="0"/>
              <a:t>Hoe moet </a:t>
            </a:r>
            <a:r>
              <a:rPr lang="nl-NL" sz="2800" dirty="0" err="1" smtClean="0"/>
              <a:t>vernietingsverzoek</a:t>
            </a:r>
            <a:r>
              <a:rPr lang="nl-NL" sz="2800" dirty="0" smtClean="0"/>
              <a:t> luiden (1)</a:t>
            </a:r>
            <a:endParaRPr lang="nl-NL" sz="2800" dirty="0"/>
          </a:p>
        </p:txBody>
      </p:sp>
      <p:sp>
        <p:nvSpPr>
          <p:cNvPr id="3" name="Tijdelijke aanduiding voor inhoud 2"/>
          <p:cNvSpPr>
            <a:spLocks noGrp="1"/>
          </p:cNvSpPr>
          <p:nvPr>
            <p:ph idx="1"/>
          </p:nvPr>
        </p:nvSpPr>
        <p:spPr>
          <a:xfrm>
            <a:off x="291683" y="1906058"/>
            <a:ext cx="8460432" cy="4437112"/>
          </a:xfrm>
        </p:spPr>
        <p:txBody>
          <a:bodyPr/>
          <a:lstStyle/>
          <a:p>
            <a:r>
              <a:rPr lang="nl-NL" sz="2000" dirty="0"/>
              <a:t>v</a:t>
            </a:r>
            <a:r>
              <a:rPr lang="nl-NL" sz="2000" dirty="0" smtClean="0"/>
              <a:t>erzoeken </a:t>
            </a:r>
            <a:r>
              <a:rPr lang="nl-NL" sz="2000" dirty="0"/>
              <a:t>wn in 681 procedure na </a:t>
            </a:r>
            <a:r>
              <a:rPr lang="nl-NL" sz="2000" dirty="0" err="1"/>
              <a:t>oosv</a:t>
            </a:r>
            <a:r>
              <a:rPr lang="nl-NL" sz="2000" dirty="0"/>
              <a:t>:</a:t>
            </a:r>
          </a:p>
          <a:p>
            <a:pPr>
              <a:buFontTx/>
              <a:buChar char="-"/>
            </a:pPr>
            <a:r>
              <a:rPr lang="nl-NL" sz="2000" dirty="0" smtClean="0"/>
              <a:t>verklaring voor recht dat opgezegd is in strijd met art. 7:669 lid 1 BW:</a:t>
            </a:r>
            <a:br>
              <a:rPr lang="nl-NL" sz="2000" dirty="0" smtClean="0"/>
            </a:br>
            <a:r>
              <a:rPr lang="nl-NL" sz="2000" dirty="0" smtClean="0"/>
              <a:t>1.  vernietiging </a:t>
            </a:r>
            <a:r>
              <a:rPr lang="nl-NL" sz="2000" dirty="0"/>
              <a:t>opzegging + loonbetaling incl. art. 625 verhoging + </a:t>
            </a:r>
            <a:r>
              <a:rPr lang="nl-NL" sz="2000" dirty="0" smtClean="0"/>
              <a:t>	 	tewerkstelling; (</a:t>
            </a:r>
            <a:r>
              <a:rPr lang="nl-NL" sz="2000" dirty="0" err="1" smtClean="0"/>
              <a:t>ivm</a:t>
            </a:r>
            <a:r>
              <a:rPr lang="nl-NL" sz="2000" dirty="0" smtClean="0"/>
              <a:t> Wilco zaak)</a:t>
            </a:r>
            <a:br>
              <a:rPr lang="nl-NL" sz="2000" dirty="0" smtClean="0"/>
            </a:br>
            <a:r>
              <a:rPr lang="nl-NL" sz="2000" i="1" dirty="0" smtClean="0"/>
              <a:t>voorwaardelijk voor het geval 1 ingetrokken wordt:</a:t>
            </a:r>
            <a:r>
              <a:rPr lang="nl-NL" sz="2000" dirty="0" smtClean="0"/>
              <a:t/>
            </a:r>
            <a:br>
              <a:rPr lang="nl-NL" sz="2000" dirty="0" smtClean="0"/>
            </a:br>
            <a:r>
              <a:rPr lang="nl-NL" sz="2000" dirty="0" smtClean="0"/>
              <a:t>2. billijke </a:t>
            </a:r>
            <a:r>
              <a:rPr lang="nl-NL" sz="2000" dirty="0"/>
              <a:t>vergoeding ex art. 7:681 BW + “de schadeplichtigheid” ex art. </a:t>
            </a:r>
            <a:r>
              <a:rPr lang="nl-NL" sz="2000" dirty="0" smtClean="0"/>
              <a:t>	7:672 </a:t>
            </a:r>
            <a:r>
              <a:rPr lang="nl-NL" sz="2000" dirty="0"/>
              <a:t>lid 10 BW + TV ex art. 7:673 BW </a:t>
            </a:r>
          </a:p>
          <a:p>
            <a:pPr marL="342900" indent="-342900"/>
            <a:r>
              <a:rPr lang="nl-NL" sz="2000" dirty="0"/>
              <a:t>eventueel provisioneel verzoek ex art. 223 Rv  tot het treffen van voorlopige voorziening voor de duur van de procedure, zie </a:t>
            </a:r>
            <a:br>
              <a:rPr lang="nl-NL" sz="2000" dirty="0"/>
            </a:br>
            <a:r>
              <a:rPr lang="nl-NL" sz="2000" dirty="0"/>
              <a:t>HR 5 december 2014, JBPR 2015, 7</a:t>
            </a:r>
          </a:p>
          <a:p>
            <a:pPr marL="342900" indent="-342900"/>
            <a:r>
              <a:rPr lang="nl-NL" sz="2000" dirty="0"/>
              <a:t>subsidiair: </a:t>
            </a:r>
            <a:r>
              <a:rPr lang="nl-NL" sz="2000" dirty="0" smtClean="0"/>
              <a:t>voorwaardelijk </a:t>
            </a:r>
            <a:r>
              <a:rPr lang="nl-NL" sz="2000" dirty="0"/>
              <a:t>voor het geval geoordeeld wordt dat </a:t>
            </a:r>
            <a:r>
              <a:rPr lang="nl-NL" sz="2000" dirty="0" err="1"/>
              <a:t>oosv</a:t>
            </a:r>
            <a:r>
              <a:rPr lang="nl-NL" sz="2000" dirty="0"/>
              <a:t> terecht gegeven is: de transitievergoeding ex art. 7:673 BW, waarbij aangeduid moet worden dat de ontslagreden in ieder geval niet ernstig verwijtbaar is aan de </a:t>
            </a:r>
            <a:r>
              <a:rPr lang="nl-NL" sz="2000" dirty="0" err="1" smtClean="0"/>
              <a:t>wn</a:t>
            </a:r>
            <a:r>
              <a:rPr lang="nl-NL" sz="2000" dirty="0" smtClean="0"/>
              <a:t>, zie HR 30 maart 2018, ECLI:2018:484</a:t>
            </a:r>
            <a:endParaRPr lang="nl-NL" sz="2000" dirty="0"/>
          </a:p>
          <a:p>
            <a:pPr marL="0"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30</a:t>
            </a:fld>
            <a:endParaRPr lang="nl-NL"/>
          </a:p>
        </p:txBody>
      </p:sp>
    </p:spTree>
    <p:extLst>
      <p:ext uri="{BB962C8B-B14F-4D97-AF65-F5344CB8AC3E}">
        <p14:creationId xmlns:p14="http://schemas.microsoft.com/office/powerpoint/2010/main" val="975993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52389" y="152400"/>
            <a:ext cx="7507301" cy="2294764"/>
          </a:xfrm>
        </p:spPr>
        <p:txBody>
          <a:bodyPr/>
          <a:lstStyle/>
          <a:p>
            <a:r>
              <a:rPr lang="nl-NL" sz="2800" dirty="0" smtClean="0"/>
              <a:t>Hoe moet </a:t>
            </a:r>
            <a:r>
              <a:rPr lang="nl-NL" sz="2800" dirty="0" err="1" smtClean="0"/>
              <a:t>vernietingsverzoek</a:t>
            </a:r>
            <a:r>
              <a:rPr lang="nl-NL" sz="2800" dirty="0" smtClean="0"/>
              <a:t> luiden (2)</a:t>
            </a:r>
            <a:endParaRPr lang="nl-NL" sz="2800" dirty="0"/>
          </a:p>
        </p:txBody>
      </p:sp>
      <p:sp>
        <p:nvSpPr>
          <p:cNvPr id="3" name="Tijdelijke aanduiding voor inhoud 2"/>
          <p:cNvSpPr>
            <a:spLocks noGrp="1"/>
          </p:cNvSpPr>
          <p:nvPr>
            <p:ph idx="1"/>
          </p:nvPr>
        </p:nvSpPr>
        <p:spPr>
          <a:xfrm>
            <a:off x="683568" y="2435840"/>
            <a:ext cx="8460432" cy="3749136"/>
          </a:xfrm>
        </p:spPr>
        <p:txBody>
          <a:bodyPr/>
          <a:lstStyle/>
          <a:p>
            <a:r>
              <a:rPr lang="nl-NL" sz="2000" dirty="0"/>
              <a:t>uiterst subsidiair voor het geval  geoordeeld wordt dat </a:t>
            </a:r>
            <a:r>
              <a:rPr lang="nl-NL" sz="2000" dirty="0" err="1"/>
              <a:t>oosv</a:t>
            </a:r>
            <a:r>
              <a:rPr lang="nl-NL" sz="2000" dirty="0"/>
              <a:t> terecht is gegeven en tevens sprake is van ernstige verwijtbaarheid </a:t>
            </a:r>
            <a:r>
              <a:rPr lang="nl-NL" sz="2000" dirty="0" err="1"/>
              <a:t>wn</a:t>
            </a:r>
            <a:r>
              <a:rPr lang="nl-NL" sz="2000" dirty="0"/>
              <a:t>:</a:t>
            </a:r>
            <a:br>
              <a:rPr lang="nl-NL" sz="2000" dirty="0"/>
            </a:br>
            <a:r>
              <a:rPr lang="nl-NL" sz="2000" dirty="0"/>
              <a:t> - relatief kleine misstap na lang dienstverband – niet toekennen van TV </a:t>
            </a:r>
          </a:p>
          <a:p>
            <a:pPr marL="270000" lvl="1" indent="0">
              <a:buNone/>
            </a:pPr>
            <a:r>
              <a:rPr lang="nl-NL" sz="2000" dirty="0"/>
              <a:t>	is naar maatstaven van redelijkheid en billijkheid onaanvaardbaar 	zie art. 673 lid 8 en </a:t>
            </a:r>
            <a:r>
              <a:rPr lang="nl-NL" sz="2000" dirty="0" err="1"/>
              <a:t>ktr</a:t>
            </a:r>
            <a:r>
              <a:rPr lang="nl-NL" sz="2000" dirty="0"/>
              <a:t>. Tilburg 23 november 2015 	ECLI:NL:RBZWB:2015:7552</a:t>
            </a:r>
          </a:p>
          <a:p>
            <a:pPr marL="342900" indent="-342900"/>
            <a:r>
              <a:rPr lang="nl-NL" sz="2000" dirty="0"/>
              <a:t>zie voor een voorbeeld van de  drietrapsraket:</a:t>
            </a:r>
          </a:p>
          <a:p>
            <a:pPr marL="342900" indent="-342900"/>
            <a:r>
              <a:rPr lang="nl-NL" sz="2000" dirty="0"/>
              <a:t>Ktr. Roermond 5 nov 2015, AR Updates 2015, 1109 – </a:t>
            </a:r>
            <a:r>
              <a:rPr lang="nl-NL" sz="2000" dirty="0" err="1"/>
              <a:t>oosv</a:t>
            </a:r>
            <a:r>
              <a:rPr lang="nl-NL" sz="2000" dirty="0"/>
              <a:t> ten onrechte gegeven – </a:t>
            </a:r>
            <a:r>
              <a:rPr lang="nl-NL" sz="2000" dirty="0" err="1"/>
              <a:t>ktr</a:t>
            </a:r>
            <a:r>
              <a:rPr lang="nl-NL" sz="2000" dirty="0"/>
              <a:t> kent toe € 2.500,- </a:t>
            </a:r>
            <a:r>
              <a:rPr lang="nl-NL" sz="2000" dirty="0" err="1"/>
              <a:t>ivm</a:t>
            </a:r>
            <a:r>
              <a:rPr lang="nl-NL" sz="2000" dirty="0"/>
              <a:t> onregelmatig ontslag, € 2.865,- als transitievergoeding en € 5.000,- als billijke vergoeding ex art. 7:681 BW</a:t>
            </a:r>
          </a:p>
          <a:p>
            <a:pPr marL="342900" indent="-342900"/>
            <a:r>
              <a:rPr lang="nl-NL" sz="2000" dirty="0"/>
              <a:t>belangrijk dat de drie soorten vergoedingen naast elkaar gevorderd worden en dus niet primair, subsidiair etc..</a:t>
            </a:r>
            <a:br>
              <a:rPr lang="nl-NL" sz="2000" dirty="0"/>
            </a:br>
            <a:endParaRPr lang="nl-NL" sz="2000" dirty="0"/>
          </a:p>
          <a:p>
            <a:endParaRPr lang="nl-NL" sz="2000" dirty="0"/>
          </a:p>
          <a:p>
            <a:endParaRPr lang="nl-NL" sz="2000" dirty="0"/>
          </a:p>
          <a:p>
            <a:pPr marL="270000" lvl="1" indent="0">
              <a:buNone/>
            </a:pPr>
            <a:endParaRPr lang="nl-NL" sz="2000" dirty="0"/>
          </a:p>
          <a:p>
            <a:pPr marL="270000" lvl="1" indent="0">
              <a:buNone/>
            </a:pPr>
            <a:endParaRPr lang="nl-NL" sz="2000" dirty="0"/>
          </a:p>
          <a:p>
            <a:pPr marL="270000" lvl="1" indent="0">
              <a:buNone/>
            </a:pPr>
            <a:endParaRPr lang="nl-NL" sz="2000" dirty="0"/>
          </a:p>
        </p:txBody>
      </p:sp>
      <p:sp>
        <p:nvSpPr>
          <p:cNvPr id="6" name="Tekstvak 5"/>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31</a:t>
            </a:fld>
            <a:endParaRPr lang="nl-NL"/>
          </a:p>
        </p:txBody>
      </p:sp>
    </p:spTree>
    <p:extLst>
      <p:ext uri="{BB962C8B-B14F-4D97-AF65-F5344CB8AC3E}">
        <p14:creationId xmlns:p14="http://schemas.microsoft.com/office/powerpoint/2010/main" val="891843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47664" y="1916832"/>
            <a:ext cx="6096000" cy="669925"/>
          </a:xfrm>
        </p:spPr>
        <p:txBody>
          <a:bodyPr/>
          <a:lstStyle/>
          <a:p>
            <a:r>
              <a:rPr lang="nl-NL" sz="2800" dirty="0" smtClean="0">
                <a:solidFill>
                  <a:schemeClr val="folHlink"/>
                </a:solidFill>
              </a:rPr>
              <a:t>Vragen??</a:t>
            </a:r>
            <a:endParaRPr lang="nl-NL" sz="2800" dirty="0"/>
          </a:p>
        </p:txBody>
      </p:sp>
      <p:pic>
        <p:nvPicPr>
          <p:cNvPr id="7" name="Tijdelijke aanduiding voor inhoud 5" descr="vraagteken.jpg"/>
          <p:cNvPicPr>
            <a:picLocks noGrp="1" noChangeAspect="1"/>
          </p:cNvPicPr>
          <p:nvPr>
            <p:ph idx="1"/>
          </p:nvPr>
        </p:nvPicPr>
        <p:blipFill rotWithShape="1">
          <a:blip r:embed="rId3" cstate="print"/>
          <a:srcRect l="-119159" t="-3172" r="-62088" b="-6628"/>
          <a:stretch/>
        </p:blipFill>
        <p:spPr bwMode="auto">
          <a:xfrm>
            <a:off x="468313" y="2492375"/>
            <a:ext cx="8459787" cy="3548063"/>
          </a:xfrm>
          <a:prstGeom prst="rect">
            <a:avLst/>
          </a:prstGeom>
          <a:noFill/>
          <a:ln w="9525">
            <a:noFill/>
            <a:miter lim="800000"/>
            <a:headEnd/>
            <a:tailEnd/>
          </a:ln>
        </p:spPr>
      </p:pic>
      <p:sp>
        <p:nvSpPr>
          <p:cNvPr id="5" name="Tekstvak 4"/>
          <p:cNvSpPr txBox="1"/>
          <p:nvPr/>
        </p:nvSpPr>
        <p:spPr>
          <a:xfrm>
            <a:off x="251520" y="476672"/>
            <a:ext cx="864096" cy="504056"/>
          </a:xfrm>
          <a:prstGeom prst="rect">
            <a:avLst/>
          </a:prstGeom>
          <a:solidFill>
            <a:schemeClr val="bg1"/>
          </a:solidFill>
        </p:spPr>
        <p:txBody>
          <a:bodyPr wrap="square" rtlCol="0">
            <a:spAutoFit/>
          </a:bodyPr>
          <a:lstStyle/>
          <a:p>
            <a:endParaRPr lang="nl-NL" dirty="0"/>
          </a:p>
        </p:txBody>
      </p:sp>
      <p:sp>
        <p:nvSpPr>
          <p:cNvPr id="3" name="Tijdelijke aanduiding voor dianummer 2"/>
          <p:cNvSpPr>
            <a:spLocks noGrp="1"/>
          </p:cNvSpPr>
          <p:nvPr>
            <p:ph type="sldNum" sz="quarter" idx="12"/>
          </p:nvPr>
        </p:nvSpPr>
        <p:spPr/>
        <p:txBody>
          <a:bodyPr/>
          <a:lstStyle/>
          <a:p>
            <a:fld id="{204CA5A0-4B1D-4A14-8811-788AE825D559}" type="slidenum">
              <a:rPr lang="nl-NL" smtClean="0"/>
              <a:pPr/>
              <a:t>32</a:t>
            </a:fld>
            <a:endParaRPr lang="nl-NL"/>
          </a:p>
        </p:txBody>
      </p:sp>
    </p:spTree>
    <p:extLst>
      <p:ext uri="{BB962C8B-B14F-4D97-AF65-F5344CB8AC3E}">
        <p14:creationId xmlns:p14="http://schemas.microsoft.com/office/powerpoint/2010/main" val="10451569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(1)</a:t>
            </a:r>
            <a:endParaRPr lang="nl-NL" sz="2800" dirty="0"/>
          </a:p>
        </p:txBody>
      </p:sp>
      <p:sp>
        <p:nvSpPr>
          <p:cNvPr id="3" name="Tijdelijke aanduiding voor inhoud 2"/>
          <p:cNvSpPr>
            <a:spLocks noGrp="1"/>
          </p:cNvSpPr>
          <p:nvPr>
            <p:ph idx="1"/>
          </p:nvPr>
        </p:nvSpPr>
        <p:spPr>
          <a:xfrm>
            <a:off x="486634" y="1844168"/>
            <a:ext cx="8352928" cy="4529738"/>
          </a:xfrm>
        </p:spPr>
        <p:txBody>
          <a:bodyPr/>
          <a:lstStyle/>
          <a:p>
            <a:pPr marL="0" indent="0">
              <a:lnSpc>
                <a:spcPct val="80000"/>
              </a:lnSpc>
              <a:buNone/>
            </a:pPr>
            <a:endParaRPr lang="nl-NL" sz="2400" dirty="0" smtClean="0"/>
          </a:p>
          <a:p>
            <a:pPr marL="609600" indent="-609600">
              <a:lnSpc>
                <a:spcPct val="80000"/>
              </a:lnSpc>
            </a:pPr>
            <a:r>
              <a:rPr lang="nl-NL" sz="2400" dirty="0"/>
              <a:t>Onderzoek van Houweling, Kruit en Kersten in TAP 2018/266</a:t>
            </a:r>
            <a:br>
              <a:rPr lang="nl-NL" sz="2400" dirty="0"/>
            </a:br>
            <a:endParaRPr lang="nl-NL" sz="2400" dirty="0"/>
          </a:p>
          <a:p>
            <a:pPr marL="609600" indent="-609600">
              <a:lnSpc>
                <a:spcPct val="80000"/>
              </a:lnSpc>
            </a:pPr>
            <a:r>
              <a:rPr lang="nl-NL" sz="2400" dirty="0"/>
              <a:t>Aantal afwijzingen 36% - pre Wwz slechts 9%</a:t>
            </a:r>
            <a:br>
              <a:rPr lang="nl-NL" sz="2400" dirty="0"/>
            </a:br>
            <a:endParaRPr lang="nl-NL" sz="2400" dirty="0"/>
          </a:p>
          <a:p>
            <a:pPr marL="609600" indent="-609600">
              <a:lnSpc>
                <a:spcPct val="80000"/>
              </a:lnSpc>
            </a:pPr>
            <a:r>
              <a:rPr lang="nl-NL" sz="2400" dirty="0"/>
              <a:t>d-grond minst succesvol – slechts 28% leidt tot toewijzing</a:t>
            </a:r>
            <a:br>
              <a:rPr lang="nl-NL" sz="2400" dirty="0"/>
            </a:br>
            <a:endParaRPr lang="nl-NL" sz="2400" dirty="0"/>
          </a:p>
          <a:p>
            <a:pPr marL="609600" indent="-609600">
              <a:lnSpc>
                <a:spcPct val="80000"/>
              </a:lnSpc>
            </a:pPr>
            <a:r>
              <a:rPr lang="nl-NL" sz="2400" dirty="0" smtClean="0"/>
              <a:t>g-grond </a:t>
            </a:r>
            <a:r>
              <a:rPr lang="nl-NL" sz="2400" dirty="0"/>
              <a:t>meest kansrijk – 51% leidt tot toewijzing</a:t>
            </a:r>
            <a:br>
              <a:rPr lang="nl-NL" sz="2400" dirty="0"/>
            </a:br>
            <a:endParaRPr lang="nl-NL" sz="2400" dirty="0"/>
          </a:p>
          <a:p>
            <a:pPr marL="609600" indent="-609600">
              <a:lnSpc>
                <a:spcPct val="80000"/>
              </a:lnSpc>
            </a:pPr>
            <a:r>
              <a:rPr lang="nl-NL" sz="2400" dirty="0"/>
              <a:t>h-grond is bezig aan een opmars </a:t>
            </a:r>
          </a:p>
          <a:p>
            <a:pPr marL="0" indent="0">
              <a:lnSpc>
                <a:spcPct val="80000"/>
              </a:lnSpc>
              <a:buNone/>
            </a:pPr>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4</a:t>
            </a:fld>
            <a:endParaRPr lang="nl-NL"/>
          </a:p>
        </p:txBody>
      </p:sp>
    </p:spTree>
    <p:extLst>
      <p:ext uri="{BB962C8B-B14F-4D97-AF65-F5344CB8AC3E}">
        <p14:creationId xmlns:p14="http://schemas.microsoft.com/office/powerpoint/2010/main" val="21515958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 grond (2)</a:t>
            </a:r>
            <a:endParaRPr lang="nl-NL" sz="2800" dirty="0"/>
          </a:p>
        </p:txBody>
      </p:sp>
      <p:sp>
        <p:nvSpPr>
          <p:cNvPr id="3" name="Tijdelijke aanduiding voor inhoud 2"/>
          <p:cNvSpPr>
            <a:spLocks noGrp="1"/>
          </p:cNvSpPr>
          <p:nvPr>
            <p:ph idx="1"/>
          </p:nvPr>
        </p:nvSpPr>
        <p:spPr>
          <a:xfrm>
            <a:off x="145997" y="2328262"/>
            <a:ext cx="8701249" cy="4529738"/>
          </a:xfrm>
        </p:spPr>
        <p:txBody>
          <a:bodyPr/>
          <a:lstStyle/>
          <a:p>
            <a:pPr marL="0" indent="0">
              <a:lnSpc>
                <a:spcPct val="80000"/>
              </a:lnSpc>
              <a:buNone/>
            </a:pPr>
            <a:endParaRPr lang="nl-NL" sz="2400" dirty="0" smtClean="0"/>
          </a:p>
          <a:p>
            <a:pPr marL="609600" indent="-609600">
              <a:lnSpc>
                <a:spcPct val="80000"/>
              </a:lnSpc>
            </a:pPr>
            <a:r>
              <a:rPr lang="nl-NL" sz="2400" dirty="0"/>
              <a:t>Percentage toegewezen vergoedingen ex art. 7:671b BW sterk gestegen van 17% naar 24%</a:t>
            </a:r>
          </a:p>
          <a:p>
            <a:pPr marL="609600" indent="-609600">
              <a:lnSpc>
                <a:spcPct val="80000"/>
              </a:lnSpc>
            </a:pPr>
            <a:endParaRPr lang="nl-NL" sz="2400" dirty="0"/>
          </a:p>
          <a:p>
            <a:pPr marL="609600" indent="-609600">
              <a:lnSpc>
                <a:spcPct val="80000"/>
              </a:lnSpc>
            </a:pPr>
            <a:r>
              <a:rPr lang="nl-NL" sz="2400" dirty="0"/>
              <a:t>Hoogte vergoeding ook fors gestegen:</a:t>
            </a:r>
            <a:br>
              <a:rPr lang="nl-NL" sz="2400" dirty="0"/>
            </a:br>
            <a:r>
              <a:rPr lang="nl-NL" sz="2400" dirty="0"/>
              <a:t>- 1</a:t>
            </a:r>
            <a:r>
              <a:rPr lang="nl-NL" sz="2400" baseline="30000" dirty="0"/>
              <a:t>e</a:t>
            </a:r>
            <a:r>
              <a:rPr lang="nl-NL" sz="2400" dirty="0"/>
              <a:t> Wwz jaar gemiddeld € 31.522,-:</a:t>
            </a:r>
            <a:br>
              <a:rPr lang="nl-NL" sz="2400" dirty="0"/>
            </a:br>
            <a:r>
              <a:rPr lang="nl-NL" sz="2400" dirty="0"/>
              <a:t>- 3e Wwz jaar gemiddeld € 67.838,-.</a:t>
            </a:r>
          </a:p>
          <a:p>
            <a:pPr marL="609600" indent="-609600">
              <a:lnSpc>
                <a:spcPct val="80000"/>
              </a:lnSpc>
            </a:pPr>
            <a:endParaRPr lang="nl-NL" sz="2400" dirty="0"/>
          </a:p>
          <a:p>
            <a:pPr marL="609600" indent="-609600">
              <a:lnSpc>
                <a:spcPct val="80000"/>
              </a:lnSpc>
            </a:pPr>
            <a:r>
              <a:rPr lang="nl-NL" sz="2400" dirty="0"/>
              <a:t>Vraag of doelstelling van het ‘muizengaatje’ gerealiseerd is – onderzoek spreekt over ‘konijnenhol’ en vraag zich af of er niet een kantonrechtersformule 2.0 zou moeten komen</a:t>
            </a:r>
          </a:p>
          <a:p>
            <a:endParaRPr lang="nl-NL" sz="2400" dirty="0"/>
          </a:p>
          <a:p>
            <a:pPr marL="609600" indent="-609600">
              <a:lnSpc>
                <a:spcPct val="80000"/>
              </a:lnSpc>
            </a:pPr>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5</a:t>
            </a:fld>
            <a:endParaRPr lang="nl-NL"/>
          </a:p>
        </p:txBody>
      </p:sp>
    </p:spTree>
    <p:extLst>
      <p:ext uri="{BB962C8B-B14F-4D97-AF65-F5344CB8AC3E}">
        <p14:creationId xmlns:p14="http://schemas.microsoft.com/office/powerpoint/2010/main" val="2004211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(3)</a:t>
            </a:r>
            <a:endParaRPr lang="nl-NL" sz="2800" dirty="0"/>
          </a:p>
        </p:txBody>
      </p:sp>
      <p:sp>
        <p:nvSpPr>
          <p:cNvPr id="3" name="Tijdelijke aanduiding voor inhoud 2"/>
          <p:cNvSpPr>
            <a:spLocks noGrp="1"/>
          </p:cNvSpPr>
          <p:nvPr>
            <p:ph idx="1"/>
          </p:nvPr>
        </p:nvSpPr>
        <p:spPr>
          <a:xfrm>
            <a:off x="340638" y="1583871"/>
            <a:ext cx="8352928" cy="5043608"/>
          </a:xfrm>
        </p:spPr>
        <p:txBody>
          <a:bodyPr/>
          <a:lstStyle/>
          <a:p>
            <a:pPr marL="0" indent="0">
              <a:lnSpc>
                <a:spcPct val="80000"/>
              </a:lnSpc>
              <a:buNone/>
            </a:pPr>
            <a:endParaRPr lang="nl-NL" sz="2400" dirty="0" smtClean="0"/>
          </a:p>
          <a:p>
            <a:pPr marL="609600" indent="-609600">
              <a:lnSpc>
                <a:spcPct val="80000"/>
              </a:lnSpc>
            </a:pPr>
            <a:r>
              <a:rPr lang="nl-NL" sz="2400" dirty="0"/>
              <a:t>i-grond van art. 7:669 lid 3 BW:</a:t>
            </a:r>
            <a:br>
              <a:rPr lang="nl-NL" sz="2400" dirty="0"/>
            </a:br>
            <a:r>
              <a:rPr lang="nl-NL" sz="2400" i="1" dirty="0"/>
              <a:t>“een combinatie van omstandigheden genoemd in twee of meer van de gronden, bedoeld in de onderdelen c tot en met </a:t>
            </a:r>
            <a:r>
              <a:rPr lang="nl-NL" sz="2400" i="1" dirty="0" smtClean="0"/>
              <a:t>e, g en h, </a:t>
            </a:r>
            <a:r>
              <a:rPr lang="nl-NL" sz="2400" i="1" dirty="0"/>
              <a:t>die zodanig zijn dat van de werkgever in redelijkheid niet meer kan worden gevergd de arbeidsovereenkomst te laten voortduren”</a:t>
            </a:r>
            <a:br>
              <a:rPr lang="nl-NL" sz="2400" i="1" dirty="0"/>
            </a:br>
            <a:endParaRPr lang="nl-NL" sz="2400" i="1" dirty="0"/>
          </a:p>
          <a:p>
            <a:pPr marL="609600" indent="-609600">
              <a:lnSpc>
                <a:spcPct val="80000"/>
              </a:lnSpc>
            </a:pPr>
            <a:r>
              <a:rPr lang="nl-NL" sz="2400" dirty="0"/>
              <a:t>Dus geen combi met de a en b </a:t>
            </a:r>
            <a:r>
              <a:rPr lang="nl-NL" sz="2400" dirty="0" smtClean="0"/>
              <a:t>grond – die gronden blijven dus exclusief ter beoordeling door UWV</a:t>
            </a:r>
          </a:p>
          <a:p>
            <a:pPr marL="609600" indent="-609600">
              <a:lnSpc>
                <a:spcPct val="80000"/>
              </a:lnSpc>
            </a:pPr>
            <a:endParaRPr lang="nl-NL" sz="2400" dirty="0"/>
          </a:p>
          <a:p>
            <a:pPr marL="609600" indent="-609600">
              <a:lnSpc>
                <a:spcPct val="80000"/>
              </a:lnSpc>
            </a:pPr>
            <a:r>
              <a:rPr lang="nl-NL" sz="2400" dirty="0" smtClean="0"/>
              <a:t>Ook geen combi met de f-grond – op laatste moment gewijzigd</a:t>
            </a:r>
            <a:r>
              <a:rPr lang="nl-NL" sz="2400" dirty="0"/>
              <a:t/>
            </a:r>
            <a:br>
              <a:rPr lang="nl-NL" sz="2400" dirty="0"/>
            </a:br>
            <a:endParaRPr lang="nl-NL" sz="2400" dirty="0"/>
          </a:p>
          <a:p>
            <a:pPr marL="609600" indent="-609600">
              <a:lnSpc>
                <a:spcPct val="80000"/>
              </a:lnSpc>
            </a:pPr>
            <a:r>
              <a:rPr lang="nl-NL" sz="2400" dirty="0"/>
              <a:t>Bij ontbinding op de i- grond kan </a:t>
            </a:r>
            <a:r>
              <a:rPr lang="nl-NL" sz="2400" dirty="0" err="1"/>
              <a:t>ktr</a:t>
            </a:r>
            <a:r>
              <a:rPr lang="nl-NL" sz="2400" dirty="0"/>
              <a:t>. extra vergoeding toekennen van maximaal 50% transitievergoeding</a:t>
            </a:r>
          </a:p>
          <a:p>
            <a:pPr marL="0" indent="0">
              <a:lnSpc>
                <a:spcPct val="80000"/>
              </a:lnSpc>
              <a:buNone/>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6</a:t>
            </a:fld>
            <a:endParaRPr lang="nl-NL"/>
          </a:p>
        </p:txBody>
      </p:sp>
    </p:spTree>
    <p:extLst>
      <p:ext uri="{BB962C8B-B14F-4D97-AF65-F5344CB8AC3E}">
        <p14:creationId xmlns:p14="http://schemas.microsoft.com/office/powerpoint/2010/main" val="223709881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(4)</a:t>
            </a:r>
            <a:endParaRPr lang="nl-NL" sz="2800" dirty="0"/>
          </a:p>
        </p:txBody>
      </p:sp>
      <p:sp>
        <p:nvSpPr>
          <p:cNvPr id="3" name="Tijdelijke aanduiding voor inhoud 2"/>
          <p:cNvSpPr>
            <a:spLocks noGrp="1"/>
          </p:cNvSpPr>
          <p:nvPr>
            <p:ph idx="1"/>
          </p:nvPr>
        </p:nvSpPr>
        <p:spPr>
          <a:xfrm>
            <a:off x="76840" y="1951744"/>
            <a:ext cx="9067160" cy="4800119"/>
          </a:xfrm>
        </p:spPr>
        <p:txBody>
          <a:bodyPr/>
          <a:lstStyle/>
          <a:p>
            <a:pPr marL="0" indent="0">
              <a:lnSpc>
                <a:spcPct val="80000"/>
              </a:lnSpc>
              <a:buNone/>
            </a:pPr>
            <a:endParaRPr lang="nl-NL" sz="2400" dirty="0" smtClean="0"/>
          </a:p>
          <a:p>
            <a:pPr marL="609600" indent="-609600">
              <a:lnSpc>
                <a:spcPct val="80000"/>
              </a:lnSpc>
            </a:pPr>
            <a:r>
              <a:rPr lang="nl-NL" sz="2400" dirty="0"/>
              <a:t>MvT: rechter bepaalt de hoogte van de extra vergoeding aan de hand van de mate waarin aan de gronden c t/m h is voldaan. Is een of meer van die gronden bijna voldragen, kan er aanleiding zijn een lage extra vergoeding op te leggen. Zijn de gronden minder voldragen dan ligt een hogere extra vergoeding in de rede</a:t>
            </a:r>
            <a:br>
              <a:rPr lang="nl-NL" sz="2400" dirty="0"/>
            </a:br>
            <a:endParaRPr lang="nl-NL" sz="2400" dirty="0"/>
          </a:p>
          <a:p>
            <a:pPr marL="609600" indent="-609600">
              <a:lnSpc>
                <a:spcPct val="80000"/>
              </a:lnSpc>
            </a:pPr>
            <a:r>
              <a:rPr lang="nl-NL" sz="2400" dirty="0"/>
              <a:t>Volgens de MvT moet een en ander zich uitkristalliseren in de </a:t>
            </a:r>
            <a:r>
              <a:rPr lang="nl-NL" sz="2400" dirty="0" smtClean="0"/>
              <a:t>rechtspraak – voor het overige biedt de wet en de wetsgeschiedenis de rechter weinig </a:t>
            </a:r>
            <a:r>
              <a:rPr lang="nl-NL" sz="2400" dirty="0" smtClean="0"/>
              <a:t>richting – volgens </a:t>
            </a:r>
            <a:r>
              <a:rPr lang="nl-NL" sz="2400" dirty="0" err="1" smtClean="0"/>
              <a:t>MvT</a:t>
            </a:r>
            <a:r>
              <a:rPr lang="nl-NL" sz="2400" dirty="0" smtClean="0"/>
              <a:t> biedt de nieuwe regeling de rechter de mogelijkheid om “maatwerk” te leveren</a:t>
            </a:r>
            <a:r>
              <a:rPr lang="nl-NL" sz="2400" dirty="0"/>
              <a:t/>
            </a:r>
            <a:br>
              <a:rPr lang="nl-NL" sz="2400" dirty="0"/>
            </a:br>
            <a:endParaRPr lang="nl-NL" sz="2400" dirty="0"/>
          </a:p>
          <a:p>
            <a:pPr marL="609600" indent="-609600">
              <a:lnSpc>
                <a:spcPct val="80000"/>
              </a:lnSpc>
            </a:pPr>
            <a:r>
              <a:rPr lang="nl-NL" sz="2400" dirty="0" smtClean="0"/>
              <a:t>Wat betekent “bijna voldragen grond”..?</a:t>
            </a:r>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7</a:t>
            </a:fld>
            <a:endParaRPr lang="nl-NL"/>
          </a:p>
        </p:txBody>
      </p:sp>
    </p:spTree>
    <p:extLst>
      <p:ext uri="{BB962C8B-B14F-4D97-AF65-F5344CB8AC3E}">
        <p14:creationId xmlns:p14="http://schemas.microsoft.com/office/powerpoint/2010/main" val="1244389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(5)</a:t>
            </a:r>
            <a:endParaRPr lang="nl-NL" sz="2800" dirty="0"/>
          </a:p>
        </p:txBody>
      </p:sp>
      <p:sp>
        <p:nvSpPr>
          <p:cNvPr id="3" name="Tijdelijke aanduiding voor inhoud 2"/>
          <p:cNvSpPr>
            <a:spLocks noGrp="1"/>
          </p:cNvSpPr>
          <p:nvPr>
            <p:ph idx="1"/>
          </p:nvPr>
        </p:nvSpPr>
        <p:spPr>
          <a:xfrm>
            <a:off x="76840" y="1632858"/>
            <a:ext cx="9010010" cy="5225142"/>
          </a:xfrm>
        </p:spPr>
        <p:txBody>
          <a:bodyPr/>
          <a:lstStyle/>
          <a:p>
            <a:pPr marL="0" indent="0">
              <a:lnSpc>
                <a:spcPct val="80000"/>
              </a:lnSpc>
              <a:buNone/>
            </a:pPr>
            <a:endParaRPr lang="nl-NL" sz="2400" dirty="0" smtClean="0"/>
          </a:p>
          <a:p>
            <a:pPr marL="609600" indent="-609600">
              <a:lnSpc>
                <a:spcPct val="80000"/>
              </a:lnSpc>
            </a:pPr>
            <a:r>
              <a:rPr lang="nl-NL" sz="2400" dirty="0" smtClean="0"/>
              <a:t>Is er nog wel behoefte aan de i-grond na:</a:t>
            </a:r>
            <a:br>
              <a:rPr lang="nl-NL" sz="2400" dirty="0" smtClean="0"/>
            </a:br>
            <a:r>
              <a:rPr lang="nl-NL" sz="2400" dirty="0" smtClean="0"/>
              <a:t>- HR 16 febr. 2018, ECLI:NL:HR:2018:182 Decor – 	beoordelingsvrijheid </a:t>
            </a:r>
            <a:r>
              <a:rPr lang="nl-NL" sz="2400" dirty="0" err="1" smtClean="0"/>
              <a:t>wg</a:t>
            </a:r>
            <a:r>
              <a:rPr lang="nl-NL" sz="2400" dirty="0" smtClean="0"/>
              <a:t>. Bij ontbinding op d-grond;</a:t>
            </a:r>
            <a:br>
              <a:rPr lang="nl-NL" sz="2400" dirty="0" smtClean="0"/>
            </a:br>
            <a:r>
              <a:rPr lang="nl-NL" sz="2400" dirty="0" smtClean="0"/>
              <a:t>- HR 16 febr. 2018, ECLI:NL:HR:2018:220 – ontbinding op 	g-grond indien </a:t>
            </a:r>
            <a:r>
              <a:rPr lang="nl-NL" sz="2400" dirty="0" err="1" smtClean="0"/>
              <a:t>wg</a:t>
            </a:r>
            <a:r>
              <a:rPr lang="nl-NL" sz="2400" dirty="0" smtClean="0"/>
              <a:t>. verwijt treft ontstane situatie</a:t>
            </a:r>
          </a:p>
          <a:p>
            <a:pPr marL="609600" indent="-609600">
              <a:lnSpc>
                <a:spcPct val="80000"/>
              </a:lnSpc>
            </a:pPr>
            <a:endParaRPr lang="nl-NL" sz="2400" dirty="0"/>
          </a:p>
          <a:p>
            <a:pPr marL="609600" indent="-609600">
              <a:lnSpc>
                <a:spcPct val="80000"/>
              </a:lnSpc>
            </a:pPr>
            <a:r>
              <a:rPr lang="nl-NL" sz="2400" dirty="0" smtClean="0"/>
              <a:t>Wat is de grondslag van de additionele vergoeding – i- grond is toch ook </a:t>
            </a:r>
            <a:r>
              <a:rPr lang="nl-NL" sz="2400" dirty="0" smtClean="0"/>
              <a:t>een </a:t>
            </a:r>
            <a:r>
              <a:rPr lang="nl-NL" sz="2400" dirty="0" smtClean="0"/>
              <a:t>redelijke grond voor ontslag?</a:t>
            </a:r>
          </a:p>
          <a:p>
            <a:pPr marL="0" indent="0">
              <a:lnSpc>
                <a:spcPct val="80000"/>
              </a:lnSpc>
              <a:buNone/>
            </a:pPr>
            <a:endParaRPr lang="nl-NL" sz="2400" dirty="0"/>
          </a:p>
          <a:p>
            <a:pPr marL="609600" indent="-609600">
              <a:lnSpc>
                <a:spcPct val="80000"/>
              </a:lnSpc>
            </a:pPr>
            <a:r>
              <a:rPr lang="nl-NL" sz="2400" dirty="0"/>
              <a:t>De redelijkheid van het ontslag of de gevolgen van het ontslag zijn niet van belang bij hoogte extra vergoeding – die zijn immers al verdisconteerd in de </a:t>
            </a:r>
            <a:r>
              <a:rPr lang="nl-NL" sz="2400" dirty="0" smtClean="0"/>
              <a:t>transitievergoeding</a:t>
            </a:r>
          </a:p>
          <a:p>
            <a:pPr marL="609600" indent="-609600">
              <a:lnSpc>
                <a:spcPct val="80000"/>
              </a:lnSpc>
            </a:pPr>
            <a:endParaRPr lang="nl-NL" sz="2400" dirty="0"/>
          </a:p>
          <a:p>
            <a:pPr marL="609600" indent="-609600">
              <a:lnSpc>
                <a:spcPct val="80000"/>
              </a:lnSpc>
            </a:pPr>
            <a:r>
              <a:rPr lang="nl-NL" sz="2400" dirty="0" smtClean="0"/>
              <a:t>Combinatie van additionele – en redelijke vergoeding?</a:t>
            </a:r>
          </a:p>
          <a:p>
            <a:pPr marL="609600" indent="-609600">
              <a:lnSpc>
                <a:spcPct val="80000"/>
              </a:lnSpc>
            </a:pPr>
            <a:endParaRPr lang="nl-NL" sz="2400" dirty="0"/>
          </a:p>
          <a:p>
            <a:pPr marL="609600" indent="-609600">
              <a:lnSpc>
                <a:spcPct val="80000"/>
              </a:lnSpc>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8</a:t>
            </a:fld>
            <a:endParaRPr lang="nl-NL"/>
          </a:p>
        </p:txBody>
      </p:sp>
    </p:spTree>
    <p:extLst>
      <p:ext uri="{BB962C8B-B14F-4D97-AF65-F5344CB8AC3E}">
        <p14:creationId xmlns:p14="http://schemas.microsoft.com/office/powerpoint/2010/main" val="25531261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14077" y="161366"/>
            <a:ext cx="6096000" cy="868296"/>
          </a:xfrm>
        </p:spPr>
        <p:txBody>
          <a:bodyPr/>
          <a:lstStyle/>
          <a:p>
            <a:r>
              <a:rPr lang="nl-NL" sz="2800" dirty="0" smtClean="0"/>
              <a:t>WAB en de i-grond (6)</a:t>
            </a:r>
            <a:endParaRPr lang="nl-NL" sz="2800" dirty="0"/>
          </a:p>
        </p:txBody>
      </p:sp>
      <p:sp>
        <p:nvSpPr>
          <p:cNvPr id="3" name="Tijdelijke aanduiding voor inhoud 2"/>
          <p:cNvSpPr>
            <a:spLocks noGrp="1"/>
          </p:cNvSpPr>
          <p:nvPr>
            <p:ph idx="1"/>
          </p:nvPr>
        </p:nvSpPr>
        <p:spPr>
          <a:xfrm>
            <a:off x="76840" y="2049236"/>
            <a:ext cx="9010010" cy="4808764"/>
          </a:xfrm>
        </p:spPr>
        <p:txBody>
          <a:bodyPr/>
          <a:lstStyle/>
          <a:p>
            <a:pPr marL="0" indent="0">
              <a:lnSpc>
                <a:spcPct val="80000"/>
              </a:lnSpc>
              <a:buNone/>
            </a:pPr>
            <a:endParaRPr lang="nl-NL" sz="2400" dirty="0" smtClean="0"/>
          </a:p>
          <a:p>
            <a:pPr marL="609600" indent="-609600">
              <a:lnSpc>
                <a:spcPct val="80000"/>
              </a:lnSpc>
            </a:pPr>
            <a:r>
              <a:rPr lang="nl-NL" sz="2400" dirty="0" smtClean="0"/>
              <a:t>Toepassing van de i-grond en toekenning van additionele vergoeding zal moeten blijken uit </a:t>
            </a:r>
            <a:r>
              <a:rPr lang="nl-NL" sz="2400" dirty="0" smtClean="0"/>
              <a:t>rechtspraak</a:t>
            </a:r>
          </a:p>
          <a:p>
            <a:pPr marL="609600" indent="-609600">
              <a:lnSpc>
                <a:spcPct val="80000"/>
              </a:lnSpc>
            </a:pPr>
            <a:endParaRPr lang="nl-NL" sz="2400" dirty="0"/>
          </a:p>
          <a:p>
            <a:pPr marL="609600" indent="-609600">
              <a:lnSpc>
                <a:spcPct val="80000"/>
              </a:lnSpc>
            </a:pPr>
            <a:r>
              <a:rPr lang="nl-NL" sz="2400" dirty="0" smtClean="0"/>
              <a:t>Ontbinding op de i- grond primair of subsidiair?</a:t>
            </a:r>
            <a:r>
              <a:rPr lang="nl-NL" sz="2400" dirty="0" smtClean="0"/>
              <a:t/>
            </a:r>
            <a:br>
              <a:rPr lang="nl-NL" sz="2400" dirty="0" smtClean="0"/>
            </a:br>
            <a:endParaRPr lang="nl-NL" sz="2400" dirty="0" smtClean="0"/>
          </a:p>
          <a:p>
            <a:pPr marL="609600" indent="-609600">
              <a:lnSpc>
                <a:spcPct val="80000"/>
              </a:lnSpc>
            </a:pPr>
            <a:r>
              <a:rPr lang="nl-NL" sz="2400" dirty="0" smtClean="0"/>
              <a:t>Vraag of de i- grond vaak zal worden </a:t>
            </a:r>
            <a:r>
              <a:rPr lang="nl-NL" sz="2400" dirty="0" smtClean="0"/>
              <a:t>toegepast</a:t>
            </a:r>
          </a:p>
          <a:p>
            <a:pPr marL="609600" indent="-609600">
              <a:lnSpc>
                <a:spcPct val="80000"/>
              </a:lnSpc>
            </a:pPr>
            <a:endParaRPr lang="nl-NL" sz="2400" dirty="0"/>
          </a:p>
          <a:p>
            <a:pPr marL="609600" indent="-609600">
              <a:lnSpc>
                <a:spcPct val="80000"/>
              </a:lnSpc>
            </a:pPr>
            <a:r>
              <a:rPr lang="nl-NL" sz="2400" dirty="0" smtClean="0"/>
              <a:t>Werknemer subsidiair verzoek doen tot toekenning van additionele vergoeding bij ontbinding op de i-grond</a:t>
            </a:r>
            <a:endParaRPr lang="nl-NL" sz="2400" dirty="0" smtClean="0"/>
          </a:p>
          <a:p>
            <a:pPr marL="609600" indent="-609600">
              <a:lnSpc>
                <a:spcPct val="80000"/>
              </a:lnSpc>
            </a:pPr>
            <a:endParaRPr lang="nl-NL" sz="2400" dirty="0"/>
          </a:p>
          <a:p>
            <a:pPr marL="609600" indent="-609600">
              <a:lnSpc>
                <a:spcPct val="80000"/>
              </a:lnSpc>
            </a:pPr>
            <a:r>
              <a:rPr lang="nl-NL" sz="2400" dirty="0" smtClean="0"/>
              <a:t>Vrees voor terugkeer naar de oude situatie met art. 7:685 BW is wat mij betreft niet echt gerechtvaardigd</a:t>
            </a:r>
          </a:p>
          <a:p>
            <a:pPr marL="609600" indent="-609600">
              <a:lnSpc>
                <a:spcPct val="80000"/>
              </a:lnSpc>
            </a:pPr>
            <a:endParaRPr lang="nl-NL" sz="2400" dirty="0"/>
          </a:p>
          <a:p>
            <a:pPr marL="609600" indent="-609600">
              <a:lnSpc>
                <a:spcPct val="80000"/>
              </a:lnSpc>
            </a:pPr>
            <a:endParaRPr lang="nl-NL" sz="2400" dirty="0" smtClean="0"/>
          </a:p>
          <a:p>
            <a:endParaRPr lang="nl-NL" sz="2400" dirty="0"/>
          </a:p>
        </p:txBody>
      </p:sp>
      <p:sp>
        <p:nvSpPr>
          <p:cNvPr id="5" name="Tekstvak 4"/>
          <p:cNvSpPr txBox="1"/>
          <p:nvPr/>
        </p:nvSpPr>
        <p:spPr>
          <a:xfrm>
            <a:off x="179512" y="404664"/>
            <a:ext cx="936104" cy="576064"/>
          </a:xfrm>
          <a:prstGeom prst="rect">
            <a:avLst/>
          </a:prstGeom>
          <a:solidFill>
            <a:schemeClr val="bg1"/>
          </a:solidFill>
        </p:spPr>
        <p:txBody>
          <a:bodyPr wrap="square" rtlCol="0">
            <a:spAutoFit/>
          </a:bodyPr>
          <a:lstStyle/>
          <a:p>
            <a:endParaRPr lang="nl-NL" dirty="0"/>
          </a:p>
        </p:txBody>
      </p:sp>
      <p:sp>
        <p:nvSpPr>
          <p:cNvPr id="4" name="Tijdelijke aanduiding voor dianummer 3"/>
          <p:cNvSpPr>
            <a:spLocks noGrp="1"/>
          </p:cNvSpPr>
          <p:nvPr>
            <p:ph type="sldNum" sz="quarter" idx="12"/>
          </p:nvPr>
        </p:nvSpPr>
        <p:spPr/>
        <p:txBody>
          <a:bodyPr/>
          <a:lstStyle/>
          <a:p>
            <a:fld id="{204CA5A0-4B1D-4A14-8811-788AE825D559}" type="slidenum">
              <a:rPr lang="nl-NL" smtClean="0"/>
              <a:pPr/>
              <a:t>9</a:t>
            </a:fld>
            <a:endParaRPr lang="nl-NL"/>
          </a:p>
        </p:txBody>
      </p:sp>
    </p:spTree>
    <p:extLst>
      <p:ext uri="{BB962C8B-B14F-4D97-AF65-F5344CB8AC3E}">
        <p14:creationId xmlns:p14="http://schemas.microsoft.com/office/powerpoint/2010/main" val="1602002544"/>
      </p:ext>
    </p:extLst>
  </p:cSld>
  <p:clrMapOvr>
    <a:masterClrMapping/>
  </p:clrMapOvr>
  <p:timing>
    <p:tnLst>
      <p:par>
        <p:cTn id="1" dur="indefinite" restart="never" nodeType="tmRoot"/>
      </p:par>
    </p:tnLst>
  </p:timing>
</p:sld>
</file>

<file path=ppt/theme/theme1.xml><?xml version="1.0" encoding="utf-8"?>
<a:theme xmlns:a="http://schemas.openxmlformats.org/drawingml/2006/main" name="Plato">
  <a:themeElements>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fontScheme name="Standaardontwerp">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ardontwerp 1">
        <a:dk1>
          <a:srgbClr val="000000"/>
        </a:dk1>
        <a:lt1>
          <a:srgbClr val="FFFFFF"/>
        </a:lt1>
        <a:dk2>
          <a:srgbClr val="A50061"/>
        </a:dk2>
        <a:lt2>
          <a:srgbClr val="7F7F7F"/>
        </a:lt2>
        <a:accent1>
          <a:srgbClr val="680F48"/>
        </a:accent1>
        <a:accent2>
          <a:srgbClr val="CCCCCC"/>
        </a:accent2>
        <a:accent3>
          <a:srgbClr val="FFFFFF"/>
        </a:accent3>
        <a:accent4>
          <a:srgbClr val="000000"/>
        </a:accent4>
        <a:accent5>
          <a:srgbClr val="B9AAB1"/>
        </a:accent5>
        <a:accent6>
          <a:srgbClr val="B9B9B9"/>
        </a:accent6>
        <a:hlink>
          <a:srgbClr val="9C6186"/>
        </a:hlink>
        <a:folHlink>
          <a:srgbClr val="B4CAD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to.potx" id="{6C146796-4991-4798-97BD-3B32C6952F37}" vid="{1CB34CED-D2D7-48CB-9928-0F686C70BD83}"/>
    </a:ext>
  </a:extLst>
</a:theme>
</file>

<file path=ppt/theme/theme10.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5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4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3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1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2_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Aangepast ontwerp">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Plato</Template>
  <TotalTime>3941</TotalTime>
  <Words>1561</Words>
  <Application>Microsoft Office PowerPoint</Application>
  <PresentationFormat>Diavoorstelling (4:3)</PresentationFormat>
  <Paragraphs>277</Paragraphs>
  <Slides>32</Slides>
  <Notes>19</Notes>
  <HiddenSlides>0</HiddenSlides>
  <MMClips>0</MMClips>
  <ScaleCrop>false</ScaleCrop>
  <HeadingPairs>
    <vt:vector size="6" baseType="variant">
      <vt:variant>
        <vt:lpstr>Gebruikte lettertypen</vt:lpstr>
      </vt:variant>
      <vt:variant>
        <vt:i4>6</vt:i4>
      </vt:variant>
      <vt:variant>
        <vt:lpstr>Thema</vt:lpstr>
      </vt:variant>
      <vt:variant>
        <vt:i4>8</vt:i4>
      </vt:variant>
      <vt:variant>
        <vt:lpstr>Diatitels</vt:lpstr>
      </vt:variant>
      <vt:variant>
        <vt:i4>32</vt:i4>
      </vt:variant>
    </vt:vector>
  </HeadingPairs>
  <TitlesOfParts>
    <vt:vector size="46" baseType="lpstr">
      <vt:lpstr>ＭＳ Ｐゴシック</vt:lpstr>
      <vt:lpstr>Arial</vt:lpstr>
      <vt:lpstr>Calibri</vt:lpstr>
      <vt:lpstr>Calibri Light</vt:lpstr>
      <vt:lpstr>Helvetica Neue</vt:lpstr>
      <vt:lpstr>Times New Roman</vt:lpstr>
      <vt:lpstr>Plato</vt:lpstr>
      <vt:lpstr>6_Aangepast ontwerp</vt:lpstr>
      <vt:lpstr>5_Aangepast ontwerp</vt:lpstr>
      <vt:lpstr>4_Aangepast ontwerp</vt:lpstr>
      <vt:lpstr>3_Aangepast ontwerp</vt:lpstr>
      <vt:lpstr>1_Aangepast ontwerp</vt:lpstr>
      <vt:lpstr>2_Aangepast ontwerp</vt:lpstr>
      <vt:lpstr>Aangepast ontwerp</vt:lpstr>
      <vt:lpstr>Procederen in arbeidszaken in eerste aanleg en hoger beroep incl. de WAB   VRAA Rotterdam, donderdag 23 januari 2020  mr. W.J.J. (Wim) Wetzels, kantonrechter/ senior rechter A te Rotterdam, tevens raadsheer-plv. Hof Amsterdam.  </vt:lpstr>
      <vt:lpstr>Mijn onderwerpen vanmiddag</vt:lpstr>
      <vt:lpstr>PowerPoint-presentatie</vt:lpstr>
      <vt:lpstr>WAB en de i-grond (1)</vt:lpstr>
      <vt:lpstr>WAB en de i- grond (2)</vt:lpstr>
      <vt:lpstr>WAB  en de i-grond (3)</vt:lpstr>
      <vt:lpstr>WAB en de i-grond (4)</vt:lpstr>
      <vt:lpstr>WAB en de i-grond (5)</vt:lpstr>
      <vt:lpstr>WAB en de i-grond (6)</vt:lpstr>
      <vt:lpstr>WAB en de i-grond (7)</vt:lpstr>
      <vt:lpstr>WAB en de i- grond (8)</vt:lpstr>
      <vt:lpstr>WAB en de i- grond (9)</vt:lpstr>
      <vt:lpstr>PowerPoint-presentatie</vt:lpstr>
      <vt:lpstr>Vervaltermijn art. 7:686a BW (1)</vt:lpstr>
      <vt:lpstr>Vervaltermijn art. 7:686a BW (2)</vt:lpstr>
      <vt:lpstr>Vervaltermijn art. 7:686a BW (3)</vt:lpstr>
      <vt:lpstr>Vervaltermijn art. 7:686a BW (4)</vt:lpstr>
      <vt:lpstr>Vervaltermijn art. 7:686a BW (5)</vt:lpstr>
      <vt:lpstr>Vervaltermijn art. 7:686a BW (7)</vt:lpstr>
      <vt:lpstr>PowerPoint-presentatie</vt:lpstr>
      <vt:lpstr>Nieuw Rechtsvordering per 1 oktober 2019 (I)</vt:lpstr>
      <vt:lpstr>Nieuw Rechtsvordering per 1 oktober 2019 (II)</vt:lpstr>
      <vt:lpstr>Nieuw Rechtsvordering per 1 oktober 2019 (III)</vt:lpstr>
      <vt:lpstr>Nieuw Rechtsvordering per 1 oktober 2019 (IV)</vt:lpstr>
      <vt:lpstr>Nieuw Rechtsvordering per 1 oktober 2019 (V)</vt:lpstr>
      <vt:lpstr>Nieuw Rechtsvordering per 1 oktober 2019 (VI)</vt:lpstr>
      <vt:lpstr>Nieuw Rechtsvordering per 1 oktober 2019 (VI)</vt:lpstr>
      <vt:lpstr>Tips bewijsrecht</vt:lpstr>
      <vt:lpstr>PowerPoint-presentatie</vt:lpstr>
      <vt:lpstr>Hoe moet vernietingsverzoek luiden (1)</vt:lpstr>
      <vt:lpstr>Hoe moet vernietingsverzoek luiden (2)</vt:lpstr>
      <vt:lpstr>Vragen??</vt:lpstr>
    </vt:vector>
  </TitlesOfParts>
  <Company>Rechtbank Rotterdam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Ellerbroek, R (Rechtbank Rotterdam)</dc:creator>
  <cp:lastModifiedBy>Wetzels Wim, W.J.J. (Rechtbank Rotterdam)</cp:lastModifiedBy>
  <cp:revision>267</cp:revision>
  <cp:lastPrinted>2019-10-27T20:48:20Z</cp:lastPrinted>
  <dcterms:created xsi:type="dcterms:W3CDTF">2015-09-15T05:33:54Z</dcterms:created>
  <dcterms:modified xsi:type="dcterms:W3CDTF">2020-01-20T20:54:24Z</dcterms:modified>
</cp:coreProperties>
</file>