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62" r:id="rId3"/>
    <p:sldId id="263" r:id="rId4"/>
    <p:sldId id="264" r:id="rId5"/>
    <p:sldId id="265" r:id="rId6"/>
    <p:sldId id="266" r:id="rId7"/>
    <p:sldId id="267" r:id="rId8"/>
    <p:sldId id="268" r:id="rId9"/>
    <p:sldId id="269" r:id="rId10"/>
    <p:sldId id="270" r:id="rId11"/>
    <p:sldId id="272" r:id="rId12"/>
    <p:sldId id="273" r:id="rId13"/>
    <p:sldId id="274" r:id="rId14"/>
    <p:sldId id="275" r:id="rId15"/>
    <p:sldId id="276" r:id="rId16"/>
    <p:sldId id="277" r:id="rId17"/>
    <p:sldId id="278" r:id="rId18"/>
    <p:sldId id="281" r:id="rId19"/>
    <p:sldId id="283" r:id="rId20"/>
    <p:sldId id="304" r:id="rId21"/>
    <p:sldId id="284" r:id="rId22"/>
    <p:sldId id="285" r:id="rId23"/>
    <p:sldId id="286" r:id="rId24"/>
    <p:sldId id="287" r:id="rId25"/>
    <p:sldId id="289" r:id="rId26"/>
    <p:sldId id="290" r:id="rId27"/>
    <p:sldId id="291" r:id="rId28"/>
    <p:sldId id="292" r:id="rId29"/>
    <p:sldId id="294" r:id="rId30"/>
    <p:sldId id="295" r:id="rId31"/>
    <p:sldId id="296" r:id="rId32"/>
    <p:sldId id="297" r:id="rId33"/>
    <p:sldId id="299" r:id="rId34"/>
    <p:sldId id="306" r:id="rId35"/>
    <p:sldId id="300" r:id="rId36"/>
    <p:sldId id="307" r:id="rId37"/>
    <p:sldId id="308" r:id="rId38"/>
    <p:sldId id="301" r:id="rId39"/>
    <p:sldId id="305" r:id="rId40"/>
    <p:sldId id="303" r:id="rId41"/>
  </p:sldIdLst>
  <p:sldSz cx="12192000" cy="6858000"/>
  <p:notesSz cx="6805613" cy="99441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8983"/>
    <a:srgbClr val="DBD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93" autoAdjust="0"/>
    <p:restoredTop sz="94660"/>
  </p:normalViewPr>
  <p:slideViewPr>
    <p:cSldViewPr snapToGrid="0">
      <p:cViewPr varScale="1">
        <p:scale>
          <a:sx n="70" d="100"/>
          <a:sy n="70" d="100"/>
        </p:scale>
        <p:origin x="394" y="43"/>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1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r>
              <a:rPr lang="en-GB" smtClean="0"/>
              <a:t>5 november 2015</a:t>
            </a:r>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62E76B7C-EE9B-40E7-99CE-99D3651A6532}" type="slidenum">
              <a:rPr lang="en-GB" smtClean="0"/>
              <a:t>‹#›</a:t>
            </a:fld>
            <a:endParaRPr lang="en-GB"/>
          </a:p>
        </p:txBody>
      </p:sp>
    </p:spTree>
    <p:extLst>
      <p:ext uri="{BB962C8B-B14F-4D97-AF65-F5344CB8AC3E}">
        <p14:creationId xmlns:p14="http://schemas.microsoft.com/office/powerpoint/2010/main" val="41087344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r>
              <a:rPr lang="en-GB" smtClean="0"/>
              <a:t>5 november 2015</a:t>
            </a:r>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75D13714-A3C6-4C5E-B44B-1CC4106BFE2D}" type="slidenum">
              <a:rPr lang="en-GB" smtClean="0"/>
              <a:t>‹#›</a:t>
            </a:fld>
            <a:endParaRPr lang="en-GB"/>
          </a:p>
        </p:txBody>
      </p:sp>
    </p:spTree>
    <p:extLst>
      <p:ext uri="{BB962C8B-B14F-4D97-AF65-F5344CB8AC3E}">
        <p14:creationId xmlns:p14="http://schemas.microsoft.com/office/powerpoint/2010/main" val="37331944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75D13714-A3C6-4C5E-B44B-1CC4106BFE2D}" type="slidenum">
              <a:rPr lang="en-GB" smtClean="0"/>
              <a:t>1</a:t>
            </a:fld>
            <a:endParaRPr lang="en-GB"/>
          </a:p>
        </p:txBody>
      </p:sp>
    </p:spTree>
    <p:extLst>
      <p:ext uri="{BB962C8B-B14F-4D97-AF65-F5344CB8AC3E}">
        <p14:creationId xmlns:p14="http://schemas.microsoft.com/office/powerpoint/2010/main" val="3849579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9" name="Rectangle 8"/>
          <p:cNvSpPr/>
          <p:nvPr/>
        </p:nvSpPr>
        <p:spPr bwMode="gray">
          <a:xfrm>
            <a:off x="0" y="0"/>
            <a:ext cx="12192213" cy="759600"/>
          </a:xfrm>
          <a:prstGeom prst="rect">
            <a:avLst/>
          </a:prstGeom>
          <a:solidFill>
            <a:srgbClr val="928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3" dirty="0"/>
          </a:p>
        </p:txBody>
      </p:sp>
      <p:sp>
        <p:nvSpPr>
          <p:cNvPr id="8" name="Rectangle 7"/>
          <p:cNvSpPr/>
          <p:nvPr/>
        </p:nvSpPr>
        <p:spPr bwMode="gray">
          <a:xfrm>
            <a:off x="0" y="759600"/>
            <a:ext cx="12192213" cy="11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3" dirty="0"/>
          </a:p>
        </p:txBody>
      </p:sp>
      <p:sp>
        <p:nvSpPr>
          <p:cNvPr id="2" name="Title 1"/>
          <p:cNvSpPr>
            <a:spLocks noGrp="1"/>
          </p:cNvSpPr>
          <p:nvPr>
            <p:ph type="ctrTitle"/>
          </p:nvPr>
        </p:nvSpPr>
        <p:spPr>
          <a:xfrm>
            <a:off x="712800" y="895275"/>
            <a:ext cx="10386000" cy="280800"/>
          </a:xfrm>
        </p:spPr>
        <p:txBody>
          <a:bodyPr lIns="0" tIns="0" rIns="0" bIns="0" anchor="ctr" anchorCtr="0"/>
          <a:lstStyle>
            <a:lvl1pPr algn="l">
              <a:defRPr sz="2400">
                <a:solidFill>
                  <a:schemeClr val="bg1"/>
                </a:solidFill>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3" name="Subtitle 2"/>
          <p:cNvSpPr>
            <a:spLocks noGrp="1"/>
          </p:cNvSpPr>
          <p:nvPr>
            <p:ph type="subTitle" idx="1"/>
          </p:nvPr>
        </p:nvSpPr>
        <p:spPr bwMode="gray">
          <a:xfrm>
            <a:off x="712800" y="1248604"/>
            <a:ext cx="10386000" cy="262800"/>
          </a:xfrm>
        </p:spPr>
        <p:txBody>
          <a:bodyPr lIns="0" tIns="0" rIns="0" bIns="0" anchor="ctr" anchorCtr="0">
            <a:noAutofit/>
          </a:bodyPr>
          <a:lstStyle>
            <a:lvl1pPr marL="0" indent="0" algn="l">
              <a:lnSpc>
                <a:spcPts val="1800"/>
              </a:lnSpc>
              <a:buNone/>
              <a:defRPr sz="1600">
                <a:solidFill>
                  <a:schemeClr val="bg1"/>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subtitle</a:t>
            </a:r>
            <a:r>
              <a:rPr lang="nl-NL" dirty="0" smtClean="0"/>
              <a:t> </a:t>
            </a:r>
            <a:r>
              <a:rPr lang="nl-NL" dirty="0" err="1" smtClean="0"/>
              <a:t>style</a:t>
            </a:r>
            <a:endParaRPr lang="nl-NL" dirty="0"/>
          </a:p>
        </p:txBody>
      </p:sp>
      <p:sp>
        <p:nvSpPr>
          <p:cNvPr id="10" name="Date Placeholder 9"/>
          <p:cNvSpPr>
            <a:spLocks noGrp="1"/>
          </p:cNvSpPr>
          <p:nvPr>
            <p:ph type="dt" sz="half" idx="10"/>
          </p:nvPr>
        </p:nvSpPr>
        <p:spPr/>
        <p:txBody>
          <a:bodyPr/>
          <a:lstStyle/>
          <a:p>
            <a:r>
              <a:rPr lang="nl-NL" smtClean="0"/>
              <a:t>5 november 2015</a:t>
            </a:r>
            <a:endParaRPr lang="nl-NL" dirty="0"/>
          </a:p>
        </p:txBody>
      </p:sp>
      <p:sp>
        <p:nvSpPr>
          <p:cNvPr id="15" name="Text Placeholder 14"/>
          <p:cNvSpPr>
            <a:spLocks noGrp="1"/>
          </p:cNvSpPr>
          <p:nvPr>
            <p:ph type="body" sz="quarter" idx="11"/>
          </p:nvPr>
        </p:nvSpPr>
        <p:spPr bwMode="gray">
          <a:xfrm>
            <a:off x="712800" y="1562592"/>
            <a:ext cx="10386000" cy="234000"/>
          </a:xfrm>
        </p:spPr>
        <p:txBody>
          <a:bodyPr wrap="none" lIns="0" tIns="0" rIns="0" bIns="0" anchor="ctr" anchorCtr="0">
            <a:noAutofit/>
          </a:bodyPr>
          <a:lstStyle>
            <a:lvl1pPr>
              <a:lnSpc>
                <a:spcPts val="1800"/>
              </a:lnSpc>
              <a:defRPr sz="1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p:txBody>
      </p:sp>
      <p:sp>
        <p:nvSpPr>
          <p:cNvPr id="17" name="Picture Placeholder 16"/>
          <p:cNvSpPr>
            <a:spLocks noGrp="1"/>
          </p:cNvSpPr>
          <p:nvPr>
            <p:ph type="pic" sz="quarter" idx="12"/>
          </p:nvPr>
        </p:nvSpPr>
        <p:spPr>
          <a:xfrm>
            <a:off x="1" y="1900800"/>
            <a:ext cx="12191999" cy="4966093"/>
          </a:xfrm>
        </p:spPr>
        <p:txBody>
          <a:bodyPr lIns="0" tIns="0" rIns="0" bIns="0"/>
          <a:lstStyle/>
          <a:p>
            <a:r>
              <a:rPr lang="en-US" smtClean="0"/>
              <a:t>Click icon to add picture</a:t>
            </a:r>
            <a:endParaRPr lang="nl-NL"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 y="64800"/>
            <a:ext cx="1352619" cy="576000"/>
          </a:xfrm>
          <a:prstGeom prst="rect">
            <a:avLst/>
          </a:prstGeom>
        </p:spPr>
      </p:pic>
    </p:spTree>
    <p:extLst>
      <p:ext uri="{BB962C8B-B14F-4D97-AF65-F5344CB8AC3E}">
        <p14:creationId xmlns:p14="http://schemas.microsoft.com/office/powerpoint/2010/main" val="980397819"/>
      </p:ext>
    </p:extLst>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35776BF8-EDBB-404C-821D-54B8C1A14D73}" type="slidenum">
              <a:rPr lang="nl-NL" smtClean="0"/>
              <a:t>‹#›</a:t>
            </a:fld>
            <a:endParaRPr lang="nl-NL" dirty="0"/>
          </a:p>
        </p:txBody>
      </p:sp>
    </p:spTree>
    <p:extLst>
      <p:ext uri="{BB962C8B-B14F-4D97-AF65-F5344CB8AC3E}">
        <p14:creationId xmlns:p14="http://schemas.microsoft.com/office/powerpoint/2010/main" val="1094829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8" name="Text Placeholder 7"/>
          <p:cNvSpPr>
            <a:spLocks noGrp="1"/>
          </p:cNvSpPr>
          <p:nvPr>
            <p:ph type="body" sz="quarter" idx="13"/>
          </p:nvPr>
        </p:nvSpPr>
        <p:spPr>
          <a:xfrm>
            <a:off x="903599" y="1990800"/>
            <a:ext cx="3272400" cy="4229282"/>
          </a:xfrm>
        </p:spPr>
        <p:txBody>
          <a:bodyPr/>
          <a:lstStyle>
            <a:lvl1pPr>
              <a:lnSpc>
                <a:spcPts val="2400"/>
              </a:lnSpc>
              <a:defRPr sz="2400" b="0"/>
            </a:lvl1pPr>
            <a:lvl2pPr>
              <a:lnSpc>
                <a:spcPts val="2400"/>
              </a:lnSpc>
              <a:defRPr sz="1800"/>
            </a:lvl2pPr>
            <a:lvl3pPr>
              <a:lnSpc>
                <a:spcPts val="2400"/>
              </a:lnSpc>
              <a:defRPr sz="1800"/>
            </a:lvl3pPr>
            <a:lvl4pPr>
              <a:lnSpc>
                <a:spcPts val="2400"/>
              </a:lnSpc>
              <a:defRPr sz="1800"/>
            </a:lvl4pPr>
            <a:lvl5pPr>
              <a:lnSpc>
                <a:spcPts val="2400"/>
              </a:lnSpc>
              <a:defRPr sz="1800"/>
            </a:lvl5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
        <p:nvSpPr>
          <p:cNvPr id="9" name="Date Placeholder 8"/>
          <p:cNvSpPr>
            <a:spLocks noGrp="1"/>
          </p:cNvSpPr>
          <p:nvPr>
            <p:ph type="dt" sz="half" idx="14"/>
          </p:nvPr>
        </p:nvSpPr>
        <p:spPr/>
        <p:txBody>
          <a:bodyPr/>
          <a:lstStyle/>
          <a:p>
            <a:r>
              <a:rPr lang="nl-NL" smtClean="0"/>
              <a:t>5 november 2015</a:t>
            </a:r>
            <a:endParaRPr lang="nl-NL" dirty="0"/>
          </a:p>
        </p:txBody>
      </p:sp>
      <p:sp>
        <p:nvSpPr>
          <p:cNvPr id="10" name="Slide Number Placeholder 9"/>
          <p:cNvSpPr>
            <a:spLocks noGrp="1"/>
          </p:cNvSpPr>
          <p:nvPr>
            <p:ph type="sldNum" sz="quarter" idx="15"/>
          </p:nvPr>
        </p:nvSpPr>
        <p:spPr/>
        <p:txBody>
          <a:bodyPr/>
          <a:lstStyle/>
          <a:p>
            <a:fld id="{35776BF8-EDBB-404C-821D-54B8C1A14D73}" type="slidenum">
              <a:rPr lang="nl-NL" smtClean="0"/>
              <a:t>‹#›</a:t>
            </a:fld>
            <a:endParaRPr lang="nl-NL" dirty="0"/>
          </a:p>
        </p:txBody>
      </p:sp>
      <p:sp>
        <p:nvSpPr>
          <p:cNvPr id="17" name="Text Placeholder 16"/>
          <p:cNvSpPr>
            <a:spLocks noGrp="1"/>
          </p:cNvSpPr>
          <p:nvPr>
            <p:ph type="body" sz="quarter" idx="16"/>
          </p:nvPr>
        </p:nvSpPr>
        <p:spPr>
          <a:xfrm>
            <a:off x="4456800" y="1994400"/>
            <a:ext cx="6832800" cy="4229282"/>
          </a:xfrm>
        </p:spPr>
        <p:txBody>
          <a:bodyPr>
            <a:noAutofit/>
          </a:bodyPr>
          <a:lstStyle>
            <a:lvl1pPr marL="358775" indent="-358775">
              <a:lnSpc>
                <a:spcPts val="2400"/>
              </a:lnSpc>
              <a:buClr>
                <a:schemeClr val="tx2"/>
              </a:buClr>
              <a:buFont typeface="+mj-lt"/>
              <a:buAutoNum type="arabicPeriod"/>
              <a:defRPr sz="1800" b="0">
                <a:solidFill>
                  <a:schemeClr val="tx1"/>
                </a:solidFill>
              </a:defRPr>
            </a:lvl1pPr>
            <a:lvl2pPr marL="360000" indent="-360000">
              <a:lnSpc>
                <a:spcPts val="2400"/>
              </a:lnSpc>
              <a:buClr>
                <a:schemeClr val="tx2"/>
              </a:buClr>
              <a:buFont typeface="+mj-lt"/>
              <a:buAutoNum type="romanUcPeriod"/>
              <a:defRPr sz="1800">
                <a:solidFill>
                  <a:schemeClr val="tx1"/>
                </a:solidFill>
              </a:defRPr>
            </a:lvl2pPr>
            <a:lvl3pPr marL="0" indent="0">
              <a:lnSpc>
                <a:spcPts val="2400"/>
              </a:lnSpc>
              <a:buFontTx/>
              <a:buNone/>
              <a:defRPr sz="1800"/>
            </a:lvl3pPr>
            <a:lvl4pPr marL="144000" indent="-144000">
              <a:lnSpc>
                <a:spcPts val="2400"/>
              </a:lnSpc>
              <a:buClr>
                <a:schemeClr val="tx2"/>
              </a:buClr>
              <a:buSzPct val="120000"/>
              <a:buFont typeface="Arial" panose="020B0604020202020204" pitchFamily="34" charset="0"/>
              <a:buChar char="•"/>
              <a:defRPr sz="1800"/>
            </a:lvl4pPr>
            <a:lvl5pPr marL="288000" indent="-144000">
              <a:lnSpc>
                <a:spcPts val="2400"/>
              </a:lnSpc>
              <a:buSzPct val="100000"/>
              <a:buFont typeface="Arial" panose="020B0604020202020204" pitchFamily="34" charset="0"/>
              <a:buChar char="-"/>
              <a:defRPr sz="1800"/>
            </a:lvl5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Tree>
    <p:extLst>
      <p:ext uri="{BB962C8B-B14F-4D97-AF65-F5344CB8AC3E}">
        <p14:creationId xmlns:p14="http://schemas.microsoft.com/office/powerpoint/2010/main" val="2951080712"/>
      </p:ext>
    </p:extLst>
  </p:cSld>
  <p:clrMapOvr>
    <a:masterClrMapping/>
  </p:clrMapOvr>
  <p:timing>
    <p:tnLst>
      <p:par>
        <p:cT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3" name="Content Placeholder 2"/>
          <p:cNvSpPr>
            <a:spLocks noGrp="1"/>
          </p:cNvSpPr>
          <p:nvPr>
            <p:ph idx="1"/>
          </p:nvPr>
        </p:nvSpPr>
        <p:spPr>
          <a:xfrm>
            <a:off x="2682000" y="1990800"/>
            <a:ext cx="6829200" cy="4229282"/>
          </a:xfrm>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
        <p:nvSpPr>
          <p:cNvPr id="7" name="Date Placeholder 6"/>
          <p:cNvSpPr>
            <a:spLocks noGrp="1"/>
          </p:cNvSpPr>
          <p:nvPr>
            <p:ph type="dt" sz="half" idx="10"/>
          </p:nvPr>
        </p:nvSpPr>
        <p:spPr/>
        <p:txBody>
          <a:bodyPr/>
          <a:lstStyle/>
          <a:p>
            <a:r>
              <a:rPr lang="nl-NL" smtClean="0"/>
              <a:t>5 november 2015</a:t>
            </a:r>
            <a:endParaRPr lang="nl-NL" dirty="0"/>
          </a:p>
        </p:txBody>
      </p:sp>
      <p:sp>
        <p:nvSpPr>
          <p:cNvPr id="8" name="Slide Number Placeholder 7"/>
          <p:cNvSpPr>
            <a:spLocks noGrp="1"/>
          </p:cNvSpPr>
          <p:nvPr>
            <p:ph type="sldNum" sz="quarter" idx="11"/>
          </p:nvPr>
        </p:nvSpPr>
        <p:spPr/>
        <p:txBody>
          <a:bodyPr/>
          <a:lstStyle/>
          <a:p>
            <a:fld id="{35776BF8-EDBB-404C-821D-54B8C1A14D73}" type="slidenum">
              <a:rPr lang="nl-NL" smtClean="0"/>
              <a:t>‹#›</a:t>
            </a:fld>
            <a:endParaRPr lang="nl-NL" dirty="0"/>
          </a:p>
        </p:txBody>
      </p:sp>
    </p:spTree>
    <p:extLst>
      <p:ext uri="{BB962C8B-B14F-4D97-AF65-F5344CB8AC3E}">
        <p14:creationId xmlns:p14="http://schemas.microsoft.com/office/powerpoint/2010/main" val="860731800"/>
      </p:ext>
    </p:extLst>
  </p:cSld>
  <p:clrMapOvr>
    <a:masterClrMapping/>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3" name="Content Placeholder 2"/>
          <p:cNvSpPr>
            <a:spLocks noGrp="1"/>
          </p:cNvSpPr>
          <p:nvPr>
            <p:ph idx="1"/>
          </p:nvPr>
        </p:nvSpPr>
        <p:spPr>
          <a:xfrm>
            <a:off x="903599" y="1990800"/>
            <a:ext cx="5050800" cy="4229282"/>
          </a:xfrm>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
        <p:nvSpPr>
          <p:cNvPr id="7" name="Date Placeholder 6"/>
          <p:cNvSpPr>
            <a:spLocks noGrp="1"/>
          </p:cNvSpPr>
          <p:nvPr>
            <p:ph type="dt" sz="half" idx="10"/>
          </p:nvPr>
        </p:nvSpPr>
        <p:spPr/>
        <p:txBody>
          <a:bodyPr/>
          <a:lstStyle/>
          <a:p>
            <a:r>
              <a:rPr lang="nl-NL" smtClean="0"/>
              <a:t>5 november 2015</a:t>
            </a:r>
            <a:endParaRPr lang="nl-NL" dirty="0"/>
          </a:p>
        </p:txBody>
      </p:sp>
      <p:sp>
        <p:nvSpPr>
          <p:cNvPr id="8" name="Slide Number Placeholder 7"/>
          <p:cNvSpPr>
            <a:spLocks noGrp="1"/>
          </p:cNvSpPr>
          <p:nvPr>
            <p:ph type="sldNum" sz="quarter" idx="11"/>
          </p:nvPr>
        </p:nvSpPr>
        <p:spPr/>
        <p:txBody>
          <a:bodyPr/>
          <a:lstStyle/>
          <a:p>
            <a:fld id="{35776BF8-EDBB-404C-821D-54B8C1A14D73}" type="slidenum">
              <a:rPr lang="nl-NL" smtClean="0"/>
              <a:t>‹#›</a:t>
            </a:fld>
            <a:endParaRPr lang="nl-NL" dirty="0"/>
          </a:p>
        </p:txBody>
      </p:sp>
      <p:sp>
        <p:nvSpPr>
          <p:cNvPr id="6" name="Content Placeholder 2"/>
          <p:cNvSpPr>
            <a:spLocks noGrp="1"/>
          </p:cNvSpPr>
          <p:nvPr>
            <p:ph idx="12"/>
          </p:nvPr>
        </p:nvSpPr>
        <p:spPr>
          <a:xfrm>
            <a:off x="6238800" y="1990800"/>
            <a:ext cx="5050800" cy="4229282"/>
          </a:xfrm>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Tree>
    <p:extLst>
      <p:ext uri="{BB962C8B-B14F-4D97-AF65-F5344CB8AC3E}">
        <p14:creationId xmlns:p14="http://schemas.microsoft.com/office/powerpoint/2010/main" val="3586477295"/>
      </p:ext>
    </p:extLst>
  </p:cSld>
  <p:clrMapOvr>
    <a:masterClrMapping/>
  </p:clrMapOvr>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Column with qu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3" name="Content Placeholder 2"/>
          <p:cNvSpPr>
            <a:spLocks noGrp="1"/>
          </p:cNvSpPr>
          <p:nvPr>
            <p:ph idx="1"/>
          </p:nvPr>
        </p:nvSpPr>
        <p:spPr>
          <a:xfrm>
            <a:off x="3038400" y="1990800"/>
            <a:ext cx="8251200" cy="4229282"/>
          </a:xfrm>
        </p:spPr>
        <p:txBody>
          <a:bodyPr/>
          <a:lstStyle>
            <a:lvl1pPr>
              <a:lnSpc>
                <a:spcPts val="2200"/>
              </a:lnSpc>
              <a:spcBef>
                <a:spcPts val="0"/>
              </a:spcBef>
              <a:defRPr sz="1600">
                <a:solidFill>
                  <a:schemeClr val="tx2"/>
                </a:solidFill>
              </a:defRPr>
            </a:lvl1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
        <p:nvSpPr>
          <p:cNvPr id="8" name="Text Placeholder 7"/>
          <p:cNvSpPr>
            <a:spLocks noGrp="1"/>
          </p:cNvSpPr>
          <p:nvPr>
            <p:ph type="body" sz="quarter" idx="13"/>
          </p:nvPr>
        </p:nvSpPr>
        <p:spPr>
          <a:xfrm>
            <a:off x="903599" y="1990800"/>
            <a:ext cx="1850400" cy="4229282"/>
          </a:xfrm>
        </p:spPr>
        <p:txBody>
          <a:bodyPr/>
          <a:lstStyle>
            <a:lvl1pPr>
              <a:defRPr sz="2400" b="0"/>
            </a:lvl1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
        <p:nvSpPr>
          <p:cNvPr id="9" name="Date Placeholder 8"/>
          <p:cNvSpPr>
            <a:spLocks noGrp="1"/>
          </p:cNvSpPr>
          <p:nvPr>
            <p:ph type="dt" sz="half" idx="14"/>
          </p:nvPr>
        </p:nvSpPr>
        <p:spPr/>
        <p:txBody>
          <a:bodyPr/>
          <a:lstStyle/>
          <a:p>
            <a:r>
              <a:rPr lang="nl-NL" smtClean="0"/>
              <a:t>5 november 2015</a:t>
            </a:r>
            <a:endParaRPr lang="nl-NL" dirty="0"/>
          </a:p>
        </p:txBody>
      </p:sp>
      <p:sp>
        <p:nvSpPr>
          <p:cNvPr id="10" name="Slide Number Placeholder 9"/>
          <p:cNvSpPr>
            <a:spLocks noGrp="1"/>
          </p:cNvSpPr>
          <p:nvPr>
            <p:ph type="sldNum" sz="quarter" idx="15"/>
          </p:nvPr>
        </p:nvSpPr>
        <p:spPr/>
        <p:txBody>
          <a:bodyPr/>
          <a:lstStyle/>
          <a:p>
            <a:fld id="{35776BF8-EDBB-404C-821D-54B8C1A14D73}" type="slidenum">
              <a:rPr lang="nl-NL" smtClean="0"/>
              <a:t>‹#›</a:t>
            </a:fld>
            <a:endParaRPr lang="nl-NL" dirty="0"/>
          </a:p>
        </p:txBody>
      </p:sp>
    </p:spTree>
    <p:extLst>
      <p:ext uri="{BB962C8B-B14F-4D97-AF65-F5344CB8AC3E}">
        <p14:creationId xmlns:p14="http://schemas.microsoft.com/office/powerpoint/2010/main" val="3398245775"/>
      </p:ext>
    </p:extLst>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3" name="Content Placeholder 2"/>
          <p:cNvSpPr>
            <a:spLocks noGrp="1"/>
          </p:cNvSpPr>
          <p:nvPr>
            <p:ph idx="1"/>
          </p:nvPr>
        </p:nvSpPr>
        <p:spPr>
          <a:xfrm>
            <a:off x="1293114" y="3708000"/>
            <a:ext cx="4679839" cy="2558688"/>
          </a:xfrm>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
        <p:nvSpPr>
          <p:cNvPr id="7" name="Date Placeholder 6"/>
          <p:cNvSpPr>
            <a:spLocks noGrp="1"/>
          </p:cNvSpPr>
          <p:nvPr>
            <p:ph type="dt" sz="half" idx="10"/>
          </p:nvPr>
        </p:nvSpPr>
        <p:spPr/>
        <p:txBody>
          <a:bodyPr/>
          <a:lstStyle/>
          <a:p>
            <a:r>
              <a:rPr lang="nl-NL" smtClean="0"/>
              <a:t>5 november 2015</a:t>
            </a:r>
            <a:endParaRPr lang="nl-NL" dirty="0"/>
          </a:p>
        </p:txBody>
      </p:sp>
      <p:sp>
        <p:nvSpPr>
          <p:cNvPr id="8" name="Slide Number Placeholder 7"/>
          <p:cNvSpPr>
            <a:spLocks noGrp="1"/>
          </p:cNvSpPr>
          <p:nvPr>
            <p:ph type="sldNum" sz="quarter" idx="11"/>
          </p:nvPr>
        </p:nvSpPr>
        <p:spPr/>
        <p:txBody>
          <a:bodyPr/>
          <a:lstStyle/>
          <a:p>
            <a:fld id="{35776BF8-EDBB-404C-821D-54B8C1A14D73}" type="slidenum">
              <a:rPr lang="nl-NL" smtClean="0"/>
              <a:t>‹#›</a:t>
            </a:fld>
            <a:endParaRPr lang="nl-NL" dirty="0"/>
          </a:p>
        </p:txBody>
      </p:sp>
      <p:sp>
        <p:nvSpPr>
          <p:cNvPr id="6" name="Content Placeholder 2"/>
          <p:cNvSpPr>
            <a:spLocks noGrp="1"/>
          </p:cNvSpPr>
          <p:nvPr>
            <p:ph idx="12"/>
          </p:nvPr>
        </p:nvSpPr>
        <p:spPr>
          <a:xfrm>
            <a:off x="6219261" y="3708000"/>
            <a:ext cx="4679839" cy="2558688"/>
          </a:xfrm>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
        <p:nvSpPr>
          <p:cNvPr id="5" name="Picture Placeholder 4"/>
          <p:cNvSpPr>
            <a:spLocks noGrp="1"/>
          </p:cNvSpPr>
          <p:nvPr>
            <p:ph type="pic" sz="quarter" idx="13"/>
          </p:nvPr>
        </p:nvSpPr>
        <p:spPr>
          <a:xfrm>
            <a:off x="0" y="1519200"/>
            <a:ext cx="12192213" cy="1713600"/>
          </a:xfrm>
        </p:spPr>
        <p:txBody>
          <a:bodyPr lIns="0" tIns="0" rIns="0" bIns="0"/>
          <a:lstStyle/>
          <a:p>
            <a:r>
              <a:rPr lang="en-US" smtClean="0"/>
              <a:t>Click icon to add picture</a:t>
            </a:r>
            <a:endParaRPr lang="nl-NL"/>
          </a:p>
        </p:txBody>
      </p:sp>
    </p:spTree>
    <p:extLst>
      <p:ext uri="{BB962C8B-B14F-4D97-AF65-F5344CB8AC3E}">
        <p14:creationId xmlns:p14="http://schemas.microsoft.com/office/powerpoint/2010/main" val="1635472563"/>
      </p:ext>
    </p:extLst>
  </p:cSld>
  <p:clrMapOvr>
    <a:masterClrMapping/>
  </p:clrMapOvr>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3" name="Content Placeholder 2"/>
          <p:cNvSpPr>
            <a:spLocks noGrp="1"/>
          </p:cNvSpPr>
          <p:nvPr>
            <p:ph idx="1"/>
          </p:nvPr>
        </p:nvSpPr>
        <p:spPr>
          <a:xfrm>
            <a:off x="2682000" y="1990800"/>
            <a:ext cx="6829200" cy="4229282"/>
          </a:xfrm>
        </p:spPr>
        <p:txBody>
          <a:bodyPr/>
          <a:lstStyle>
            <a:lvl1pPr>
              <a:defRPr sz="2400" b="0"/>
            </a:lvl1pPr>
            <a:lvl2pPr>
              <a:lnSpc>
                <a:spcPct val="100000"/>
              </a:lnSpc>
              <a:defRPr sz="2400" b="1">
                <a:solidFill>
                  <a:schemeClr val="tx2"/>
                </a:solidFill>
              </a:defRPr>
            </a:lvl2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p:txBody>
      </p:sp>
      <p:sp>
        <p:nvSpPr>
          <p:cNvPr id="7" name="Date Placeholder 6"/>
          <p:cNvSpPr>
            <a:spLocks noGrp="1"/>
          </p:cNvSpPr>
          <p:nvPr>
            <p:ph type="dt" sz="half" idx="10"/>
          </p:nvPr>
        </p:nvSpPr>
        <p:spPr/>
        <p:txBody>
          <a:bodyPr/>
          <a:lstStyle/>
          <a:p>
            <a:r>
              <a:rPr lang="nl-NL" smtClean="0"/>
              <a:t>5 november 2015</a:t>
            </a:r>
            <a:endParaRPr lang="nl-NL" dirty="0"/>
          </a:p>
        </p:txBody>
      </p:sp>
      <p:sp>
        <p:nvSpPr>
          <p:cNvPr id="8" name="Slide Number Placeholder 7"/>
          <p:cNvSpPr>
            <a:spLocks noGrp="1"/>
          </p:cNvSpPr>
          <p:nvPr>
            <p:ph type="sldNum" sz="quarter" idx="11"/>
          </p:nvPr>
        </p:nvSpPr>
        <p:spPr/>
        <p:txBody>
          <a:bodyPr/>
          <a:lstStyle/>
          <a:p>
            <a:fld id="{35776BF8-EDBB-404C-821D-54B8C1A14D73}" type="slidenum">
              <a:rPr lang="nl-NL" smtClean="0"/>
              <a:t>‹#›</a:t>
            </a:fld>
            <a:endParaRPr lang="nl-NL" dirty="0"/>
          </a:p>
        </p:txBody>
      </p:sp>
    </p:spTree>
    <p:extLst>
      <p:ext uri="{BB962C8B-B14F-4D97-AF65-F5344CB8AC3E}">
        <p14:creationId xmlns:p14="http://schemas.microsoft.com/office/powerpoint/2010/main" val="1450224531"/>
      </p:ext>
    </p:extLst>
  </p:cSld>
  <p:clrMapOvr>
    <a:masterClrMapping/>
  </p:clrMapOvr>
  <p:timing>
    <p:tnLst>
      <p:par>
        <p:cTn id="1" dur="indefinite" restart="never" nodeType="tmRoot"/>
      </p:par>
    </p:tnLst>
  </p:timing>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header and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7" name="Date Placeholder 6"/>
          <p:cNvSpPr>
            <a:spLocks noGrp="1"/>
          </p:cNvSpPr>
          <p:nvPr>
            <p:ph type="dt" sz="half" idx="10"/>
          </p:nvPr>
        </p:nvSpPr>
        <p:spPr/>
        <p:txBody>
          <a:bodyPr/>
          <a:lstStyle/>
          <a:p>
            <a:r>
              <a:rPr lang="nl-NL" smtClean="0"/>
              <a:t>5 november 2015</a:t>
            </a:r>
            <a:endParaRPr lang="nl-NL" dirty="0"/>
          </a:p>
        </p:txBody>
      </p:sp>
      <p:sp>
        <p:nvSpPr>
          <p:cNvPr id="8" name="Slide Number Placeholder 7"/>
          <p:cNvSpPr>
            <a:spLocks noGrp="1"/>
          </p:cNvSpPr>
          <p:nvPr>
            <p:ph type="sldNum" sz="quarter" idx="11"/>
          </p:nvPr>
        </p:nvSpPr>
        <p:spPr/>
        <p:txBody>
          <a:bodyPr/>
          <a:lstStyle/>
          <a:p>
            <a:fld id="{35776BF8-EDBB-404C-821D-54B8C1A14D73}" type="slidenum">
              <a:rPr lang="nl-NL" smtClean="0"/>
              <a:t>‹#›</a:t>
            </a:fld>
            <a:endParaRPr lang="nl-NL" dirty="0"/>
          </a:p>
        </p:txBody>
      </p:sp>
    </p:spTree>
    <p:extLst>
      <p:ext uri="{BB962C8B-B14F-4D97-AF65-F5344CB8AC3E}">
        <p14:creationId xmlns:p14="http://schemas.microsoft.com/office/powerpoint/2010/main" val="1452323427"/>
      </p:ext>
    </p:extLst>
  </p:cSld>
  <p:clrMapOvr>
    <a:masterClrMapping/>
  </p:clrMapOvr>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with header">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5776BF8-EDBB-404C-821D-54B8C1A14D73}" type="slidenum">
              <a:rPr lang="nl-NL" smtClean="0"/>
              <a:t>‹#›</a:t>
            </a:fld>
            <a:endParaRPr lang="nl-NL" dirty="0"/>
          </a:p>
        </p:txBody>
      </p:sp>
      <p:sp>
        <p:nvSpPr>
          <p:cNvPr id="6" name="Rectangle 5"/>
          <p:cNvSpPr/>
          <p:nvPr userDrawn="1"/>
        </p:nvSpPr>
        <p:spPr bwMode="gray">
          <a:xfrm>
            <a:off x="0" y="0"/>
            <a:ext cx="12192213" cy="759600"/>
          </a:xfrm>
          <a:prstGeom prst="rect">
            <a:avLst/>
          </a:prstGeom>
          <a:solidFill>
            <a:srgbClr val="DB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3" dirty="0"/>
          </a:p>
        </p:txBody>
      </p:sp>
      <p:sp>
        <p:nvSpPr>
          <p:cNvPr id="8" name="Date Placeholder 3"/>
          <p:cNvSpPr>
            <a:spLocks noGrp="1"/>
          </p:cNvSpPr>
          <p:nvPr>
            <p:ph type="dt" sz="half" idx="2"/>
          </p:nvPr>
        </p:nvSpPr>
        <p:spPr bwMode="gray">
          <a:xfrm>
            <a:off x="8776011" y="284400"/>
            <a:ext cx="2873586" cy="195951"/>
          </a:xfrm>
          <a:prstGeom prst="rect">
            <a:avLst/>
          </a:prstGeom>
        </p:spPr>
        <p:txBody>
          <a:bodyPr vert="horz" wrap="none" lIns="0" tIns="0" rIns="0" bIns="0" rtlCol="0" anchor="ctr"/>
          <a:lstStyle>
            <a:lvl1pPr algn="r">
              <a:defRPr sz="1200">
                <a:solidFill>
                  <a:schemeClr val="bg1"/>
                </a:solidFill>
              </a:defRPr>
            </a:lvl1pPr>
          </a:lstStyle>
          <a:p>
            <a:r>
              <a:rPr lang="nl-NL" smtClean="0"/>
              <a:t>5 november 2015</a:t>
            </a:r>
            <a:endParaRPr lang="nl-NL"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 y="64800"/>
            <a:ext cx="1352619" cy="576000"/>
          </a:xfrm>
          <a:prstGeom prst="rect">
            <a:avLst/>
          </a:prstGeom>
        </p:spPr>
      </p:pic>
    </p:spTree>
    <p:extLst>
      <p:ext uri="{BB962C8B-B14F-4D97-AF65-F5344CB8AC3E}">
        <p14:creationId xmlns:p14="http://schemas.microsoft.com/office/powerpoint/2010/main" val="1760940665"/>
      </p:ext>
    </p:extLst>
  </p:cSld>
  <p:clrMapOvr>
    <a:masterClrMapping/>
  </p:clrMapOvr>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gray">
          <a:xfrm>
            <a:off x="0" y="0"/>
            <a:ext cx="12192213" cy="759600"/>
          </a:xfrm>
          <a:prstGeom prst="rect">
            <a:avLst/>
          </a:prstGeom>
          <a:solidFill>
            <a:srgbClr val="DB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3" dirty="0"/>
          </a:p>
        </p:txBody>
      </p:sp>
      <p:sp>
        <p:nvSpPr>
          <p:cNvPr id="7" name="Rectangle 6"/>
          <p:cNvSpPr/>
          <p:nvPr/>
        </p:nvSpPr>
        <p:spPr bwMode="gray">
          <a:xfrm>
            <a:off x="0" y="759600"/>
            <a:ext cx="12192213" cy="75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3" dirty="0"/>
          </a:p>
        </p:txBody>
      </p:sp>
      <p:sp>
        <p:nvSpPr>
          <p:cNvPr id="2" name="Title Placeholder 1"/>
          <p:cNvSpPr>
            <a:spLocks noGrp="1"/>
          </p:cNvSpPr>
          <p:nvPr>
            <p:ph type="title"/>
          </p:nvPr>
        </p:nvSpPr>
        <p:spPr bwMode="gray">
          <a:xfrm>
            <a:off x="903600" y="756000"/>
            <a:ext cx="10386000" cy="759600"/>
          </a:xfrm>
          <a:prstGeom prst="rect">
            <a:avLst/>
          </a:prstGeom>
        </p:spPr>
        <p:txBody>
          <a:bodyPr vert="horz" wrap="none" lIns="36000" tIns="36000" rIns="36000" bIns="36000" rtlCol="0" anchor="ctr">
            <a:noAutofit/>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3" name="Text Placeholder 2"/>
          <p:cNvSpPr>
            <a:spLocks noGrp="1"/>
          </p:cNvSpPr>
          <p:nvPr>
            <p:ph type="body" idx="1"/>
          </p:nvPr>
        </p:nvSpPr>
        <p:spPr>
          <a:xfrm>
            <a:off x="903600" y="1990800"/>
            <a:ext cx="10386000" cy="4229282"/>
          </a:xfrm>
          <a:prstGeom prst="rect">
            <a:avLst/>
          </a:prstGeom>
        </p:spPr>
        <p:txBody>
          <a:bodyPr vert="horz" lIns="36000" tIns="36000" rIns="36000" bIns="36000" rtlCol="0">
            <a:noAutofit/>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p>
          <a:p>
            <a:pPr lvl="5"/>
            <a:r>
              <a:rPr lang="nl-NL" dirty="0" err="1" smtClean="0"/>
              <a:t>Sixth</a:t>
            </a:r>
            <a:r>
              <a:rPr lang="nl-NL" dirty="0" smtClean="0"/>
              <a:t> level</a:t>
            </a:r>
          </a:p>
          <a:p>
            <a:pPr lvl="6"/>
            <a:r>
              <a:rPr lang="nl-NL" dirty="0" err="1" smtClean="0"/>
              <a:t>Seventh</a:t>
            </a:r>
            <a:r>
              <a:rPr lang="nl-NL" dirty="0" smtClean="0"/>
              <a:t> level</a:t>
            </a:r>
          </a:p>
          <a:p>
            <a:pPr lvl="7"/>
            <a:r>
              <a:rPr lang="nl-NL" dirty="0" err="1" smtClean="0"/>
              <a:t>Eighth</a:t>
            </a:r>
            <a:r>
              <a:rPr lang="nl-NL" dirty="0" smtClean="0"/>
              <a:t> level</a:t>
            </a:r>
          </a:p>
          <a:p>
            <a:pPr lvl="8"/>
            <a:r>
              <a:rPr lang="nl-NL" dirty="0" smtClean="0"/>
              <a:t>Ninth level</a:t>
            </a:r>
            <a:endParaRPr lang="nl-NL" dirty="0"/>
          </a:p>
        </p:txBody>
      </p:sp>
      <p:sp>
        <p:nvSpPr>
          <p:cNvPr id="4" name="Date Placeholder 3"/>
          <p:cNvSpPr>
            <a:spLocks noGrp="1"/>
          </p:cNvSpPr>
          <p:nvPr>
            <p:ph type="dt" sz="half" idx="2"/>
          </p:nvPr>
        </p:nvSpPr>
        <p:spPr bwMode="gray">
          <a:xfrm>
            <a:off x="8776011" y="284400"/>
            <a:ext cx="2873586" cy="195951"/>
          </a:xfrm>
          <a:prstGeom prst="rect">
            <a:avLst/>
          </a:prstGeom>
        </p:spPr>
        <p:txBody>
          <a:bodyPr vert="horz" wrap="none" lIns="0" tIns="0" rIns="0" bIns="0" rtlCol="0" anchor="ctr"/>
          <a:lstStyle>
            <a:lvl1pPr algn="r">
              <a:defRPr sz="1200">
                <a:solidFill>
                  <a:schemeClr val="bg1"/>
                </a:solidFill>
              </a:defRPr>
            </a:lvl1pPr>
          </a:lstStyle>
          <a:p>
            <a:r>
              <a:rPr lang="nl-NL" smtClean="0"/>
              <a:t>5 november 2015</a:t>
            </a:r>
            <a:endParaRPr lang="nl-NL" dirty="0"/>
          </a:p>
        </p:txBody>
      </p:sp>
      <p:sp>
        <p:nvSpPr>
          <p:cNvPr id="6" name="Slide Number Placeholder 5"/>
          <p:cNvSpPr>
            <a:spLocks noGrp="1"/>
          </p:cNvSpPr>
          <p:nvPr>
            <p:ph type="sldNum" sz="quarter" idx="4"/>
          </p:nvPr>
        </p:nvSpPr>
        <p:spPr>
          <a:xfrm>
            <a:off x="5747171" y="6507326"/>
            <a:ext cx="697871" cy="195951"/>
          </a:xfrm>
          <a:prstGeom prst="rect">
            <a:avLst/>
          </a:prstGeom>
        </p:spPr>
        <p:txBody>
          <a:bodyPr vert="horz" lIns="0" tIns="0" rIns="0" bIns="0" rtlCol="0" anchor="ctr"/>
          <a:lstStyle>
            <a:lvl1pPr algn="ctr">
              <a:defRPr sz="1200">
                <a:solidFill>
                  <a:schemeClr val="tx2"/>
                </a:solidFill>
              </a:defRPr>
            </a:lvl1pPr>
          </a:lstStyle>
          <a:p>
            <a:fld id="{35776BF8-EDBB-404C-821D-54B8C1A14D73}" type="slidenum">
              <a:rPr lang="nl-NL" smtClean="0"/>
              <a:t>‹#›</a:t>
            </a:fld>
            <a:endParaRPr lang="nl-NL" dirty="0"/>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2000" y="64800"/>
            <a:ext cx="1352619" cy="576000"/>
          </a:xfrm>
          <a:prstGeom prst="rect">
            <a:avLst/>
          </a:prstGeom>
        </p:spPr>
      </p:pic>
    </p:spTree>
    <p:extLst>
      <p:ext uri="{BB962C8B-B14F-4D97-AF65-F5344CB8AC3E}">
        <p14:creationId xmlns:p14="http://schemas.microsoft.com/office/powerpoint/2010/main" val="262868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72" r:id="rId7"/>
    <p:sldLayoutId id="2147483671" r:id="rId8"/>
    <p:sldLayoutId id="2147483669" r:id="rId9"/>
    <p:sldLayoutId id="2147483670" r:id="rId10"/>
  </p:sldLayoutIdLst>
  <p:timing>
    <p:tnLst>
      <p:par>
        <p:cTn id="1" dur="indefinite" restart="never" nodeType="tmRoot"/>
      </p:par>
    </p:tnLst>
  </p:timing>
  <p:hf hdr="0" ftr="0"/>
  <p:txStyles>
    <p:titleStyle>
      <a:lvl1pPr algn="l" defTabSz="914406"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0" indent="0" algn="l" defTabSz="914406" rtl="0" eaLnBrk="1" latinLnBrk="0" hangingPunct="1">
        <a:lnSpc>
          <a:spcPts val="2400"/>
        </a:lnSpc>
        <a:spcBef>
          <a:spcPts val="0"/>
        </a:spcBef>
        <a:buFontTx/>
        <a:buNone/>
        <a:defRPr sz="1600" b="1" kern="1200">
          <a:solidFill>
            <a:schemeClr val="tx2"/>
          </a:solidFill>
          <a:latin typeface="+mn-lt"/>
          <a:ea typeface="+mn-ea"/>
          <a:cs typeface="+mn-cs"/>
        </a:defRPr>
      </a:lvl1pPr>
      <a:lvl2pPr marL="0" indent="0" algn="l" defTabSz="914406" rtl="0" eaLnBrk="1" latinLnBrk="0" hangingPunct="1">
        <a:lnSpc>
          <a:spcPts val="2200"/>
        </a:lnSpc>
        <a:spcBef>
          <a:spcPts val="0"/>
        </a:spcBef>
        <a:buFontTx/>
        <a:buNone/>
        <a:defRPr sz="1600" kern="1200">
          <a:solidFill>
            <a:schemeClr val="tx1"/>
          </a:solidFill>
          <a:latin typeface="+mn-lt"/>
          <a:ea typeface="+mn-ea"/>
          <a:cs typeface="+mn-cs"/>
        </a:defRPr>
      </a:lvl2pPr>
      <a:lvl3pPr marL="144000" indent="-144000" algn="l" defTabSz="914406" rtl="0" eaLnBrk="1" latinLnBrk="0" hangingPunct="1">
        <a:lnSpc>
          <a:spcPts val="2200"/>
        </a:lnSpc>
        <a:spcBef>
          <a:spcPts val="0"/>
        </a:spcBef>
        <a:buClr>
          <a:schemeClr val="tx2"/>
        </a:buClr>
        <a:buSzPct val="120000"/>
        <a:buFont typeface="Arial" panose="020B0604020202020204" pitchFamily="34" charset="0"/>
        <a:buChar char="•"/>
        <a:defRPr sz="1600" kern="1200">
          <a:solidFill>
            <a:schemeClr val="tx1"/>
          </a:solidFill>
          <a:latin typeface="+mn-lt"/>
          <a:ea typeface="+mn-ea"/>
          <a:cs typeface="+mn-cs"/>
        </a:defRPr>
      </a:lvl3pPr>
      <a:lvl4pPr marL="288000" indent="-144000" algn="l" defTabSz="914406" rtl="0" eaLnBrk="1" latinLnBrk="0" hangingPunct="1">
        <a:lnSpc>
          <a:spcPts val="2200"/>
        </a:lnSpc>
        <a:spcBef>
          <a:spcPts val="0"/>
        </a:spcBef>
        <a:buClr>
          <a:schemeClr val="tx2"/>
        </a:buClr>
        <a:buSzPct val="100000"/>
        <a:buFont typeface="Arial" panose="020B0604020202020204" pitchFamily="34" charset="0"/>
        <a:buChar char="-"/>
        <a:defRPr sz="1600" kern="1200">
          <a:solidFill>
            <a:schemeClr val="tx1"/>
          </a:solidFill>
          <a:latin typeface="+mn-lt"/>
          <a:ea typeface="+mn-ea"/>
          <a:cs typeface="+mn-cs"/>
        </a:defRPr>
      </a:lvl4pPr>
      <a:lvl5pPr marL="432000" indent="-144000" algn="l" defTabSz="914406" rtl="0" eaLnBrk="1" latinLnBrk="0" hangingPunct="1">
        <a:lnSpc>
          <a:spcPts val="2200"/>
        </a:lnSpc>
        <a:spcBef>
          <a:spcPts val="0"/>
        </a:spcBef>
        <a:buClr>
          <a:schemeClr val="tx2"/>
        </a:buClr>
        <a:buSzPct val="120000"/>
        <a:buFont typeface="Arial" panose="020B0604020202020204" pitchFamily="34" charset="0"/>
        <a:buChar char="•"/>
        <a:defRPr sz="1600" kern="1200">
          <a:solidFill>
            <a:schemeClr val="tx1"/>
          </a:solidFill>
          <a:latin typeface="+mn-lt"/>
          <a:ea typeface="+mn-ea"/>
          <a:cs typeface="+mn-cs"/>
        </a:defRPr>
      </a:lvl5pPr>
      <a:lvl6pPr marL="576000" indent="-144000" algn="l" defTabSz="914406" rtl="0" eaLnBrk="1" latinLnBrk="0" hangingPunct="1">
        <a:lnSpc>
          <a:spcPts val="22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6pPr>
      <a:lvl7pPr marL="720000" indent="-144000" algn="l" defTabSz="914406" rtl="0" eaLnBrk="1" latinLnBrk="0" hangingPunct="1">
        <a:lnSpc>
          <a:spcPts val="2200"/>
        </a:lnSpc>
        <a:spcBef>
          <a:spcPts val="0"/>
        </a:spcBef>
        <a:buClr>
          <a:schemeClr val="tx2"/>
        </a:buClr>
        <a:buSzPct val="120000"/>
        <a:buFont typeface="Arial" panose="020B0604020202020204" pitchFamily="34" charset="0"/>
        <a:buChar char="•"/>
        <a:defRPr sz="1600" kern="1200">
          <a:solidFill>
            <a:schemeClr val="tx1"/>
          </a:solidFill>
          <a:latin typeface="+mn-lt"/>
          <a:ea typeface="+mn-ea"/>
          <a:cs typeface="+mn-cs"/>
        </a:defRPr>
      </a:lvl7pPr>
      <a:lvl8pPr marL="864000" indent="-144000" algn="l" defTabSz="914406" rtl="0" eaLnBrk="1" latinLnBrk="0" hangingPunct="1">
        <a:lnSpc>
          <a:spcPts val="2200"/>
        </a:lnSpc>
        <a:spcBef>
          <a:spcPts val="0"/>
        </a:spcBef>
        <a:buFont typeface="Arial" panose="020B0604020202020204" pitchFamily="34" charset="0"/>
        <a:buChar char="-"/>
        <a:defRPr sz="1600" kern="1200">
          <a:solidFill>
            <a:schemeClr val="tx1"/>
          </a:solidFill>
          <a:latin typeface="+mn-lt"/>
          <a:ea typeface="+mn-ea"/>
          <a:cs typeface="+mn-cs"/>
        </a:defRPr>
      </a:lvl8pPr>
      <a:lvl9pPr marL="1008000" indent="-144000" algn="l" defTabSz="914406" rtl="0" eaLnBrk="1" latinLnBrk="0" hangingPunct="1">
        <a:lnSpc>
          <a:spcPts val="2200"/>
        </a:lnSpc>
        <a:spcBef>
          <a:spcPts val="0"/>
        </a:spcBef>
        <a:buClr>
          <a:schemeClr val="tx2"/>
        </a:buClr>
        <a:buSzPct val="120000"/>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TziMoYQVuvI"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iObqguaNDd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debrauw.com/" TargetMode="External"/><Relationship Id="rId2" Type="http://schemas.openxmlformats.org/officeDocument/2006/relationships/hyperlink" Target="mailto:stefan.sagel@debrauw.com" TargetMode="Externa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2800" y="914129"/>
            <a:ext cx="10386000" cy="280800"/>
          </a:xfrm>
        </p:spPr>
        <p:txBody>
          <a:bodyPr wrap="none"/>
          <a:lstStyle/>
          <a:p>
            <a:r>
              <a:rPr lang="nl-NL" dirty="0"/>
              <a:t>Hoge </a:t>
            </a:r>
            <a:r>
              <a:rPr lang="nl-NL"/>
              <a:t>raad </a:t>
            </a:r>
            <a:r>
              <a:rPr lang="nl-NL" smtClean="0"/>
              <a:t>herziet </a:t>
            </a:r>
            <a:r>
              <a:rPr lang="nl-NL" dirty="0"/>
              <a:t>stakingsrecht - de praktische consequenties</a:t>
            </a:r>
          </a:p>
        </p:txBody>
      </p:sp>
      <p:sp>
        <p:nvSpPr>
          <p:cNvPr id="7" name="Subtitle 6"/>
          <p:cNvSpPr>
            <a:spLocks noGrp="1"/>
          </p:cNvSpPr>
          <p:nvPr>
            <p:ph type="subTitle" idx="1"/>
          </p:nvPr>
        </p:nvSpPr>
        <p:spPr/>
        <p:txBody>
          <a:bodyPr wrap="square"/>
          <a:lstStyle/>
          <a:p>
            <a:r>
              <a:rPr lang="nl-NL" dirty="0" smtClean="0"/>
              <a:t>Seminar VRAA</a:t>
            </a:r>
            <a:endParaRPr lang="nl-NL" dirty="0"/>
          </a:p>
        </p:txBody>
      </p:sp>
      <p:sp>
        <p:nvSpPr>
          <p:cNvPr id="6" name="Date Placeholder 5"/>
          <p:cNvSpPr>
            <a:spLocks noGrp="1"/>
          </p:cNvSpPr>
          <p:nvPr>
            <p:ph type="dt" sz="half" idx="10"/>
          </p:nvPr>
        </p:nvSpPr>
        <p:spPr/>
        <p:txBody>
          <a:bodyPr wrap="none"/>
          <a:lstStyle/>
          <a:p>
            <a:r>
              <a:rPr lang="nl-NL" dirty="0" smtClean="0"/>
              <a:t>8 december </a:t>
            </a:r>
            <a:r>
              <a:rPr lang="nl-NL" dirty="0" smtClean="0"/>
              <a:t>2015</a:t>
            </a:r>
            <a:endParaRPr lang="nl-NL" dirty="0"/>
          </a:p>
        </p:txBody>
      </p:sp>
      <p:sp>
        <p:nvSpPr>
          <p:cNvPr id="8" name="Text Placeholder 7"/>
          <p:cNvSpPr>
            <a:spLocks noGrp="1"/>
          </p:cNvSpPr>
          <p:nvPr>
            <p:ph type="body" sz="quarter" idx="11"/>
          </p:nvPr>
        </p:nvSpPr>
        <p:spPr/>
        <p:txBody>
          <a:bodyPr wrap="none"/>
          <a:lstStyle/>
          <a:p>
            <a:r>
              <a:rPr lang="nl-NL" dirty="0" smtClean="0"/>
              <a:t>Prof. mr. S.F. Sagel</a:t>
            </a:r>
            <a:endParaRPr lang="nl-NL" dirty="0"/>
          </a:p>
        </p:txBody>
      </p:sp>
      <p:pic>
        <p:nvPicPr>
          <p:cNvPr id="4" name="Picture Placeholder 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4" r="144"/>
          <a:stretch>
            <a:fillRect/>
          </a:stretch>
        </p:blipFill>
        <p:spPr/>
      </p:pic>
    </p:spTree>
    <p:extLst>
      <p:ext uri="{BB962C8B-B14F-4D97-AF65-F5344CB8AC3E}">
        <p14:creationId xmlns:p14="http://schemas.microsoft.com/office/powerpoint/2010/main" val="3101956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789" y="1830544"/>
            <a:ext cx="9257121" cy="4229282"/>
          </a:xfrm>
        </p:spPr>
        <p:txBody>
          <a:bodyPr/>
          <a:lstStyle/>
          <a:p>
            <a:r>
              <a:rPr lang="en-US" sz="1800" dirty="0" err="1" smtClean="0"/>
              <a:t>Wat</a:t>
            </a:r>
            <a:r>
              <a:rPr lang="en-US" sz="1800" dirty="0" smtClean="0"/>
              <a:t> </a:t>
            </a:r>
            <a:r>
              <a:rPr lang="en-US" sz="1800" dirty="0" err="1" smtClean="0"/>
              <a:t>zegt</a:t>
            </a:r>
            <a:r>
              <a:rPr lang="en-US" sz="1800" dirty="0" smtClean="0"/>
              <a:t> de </a:t>
            </a:r>
            <a:r>
              <a:rPr lang="en-US" sz="1800" dirty="0" err="1" smtClean="0"/>
              <a:t>Hoge</a:t>
            </a:r>
            <a:r>
              <a:rPr lang="en-US" sz="1800" dirty="0" smtClean="0"/>
              <a:t> </a:t>
            </a:r>
            <a:r>
              <a:rPr lang="en-US" sz="1800" dirty="0" err="1" smtClean="0"/>
              <a:t>Raad</a:t>
            </a:r>
            <a:r>
              <a:rPr lang="en-US" sz="1800" dirty="0" smtClean="0"/>
              <a:t> </a:t>
            </a:r>
            <a:r>
              <a:rPr lang="en-US" sz="1800" dirty="0" err="1" smtClean="0"/>
              <a:t>hier</a:t>
            </a:r>
            <a:r>
              <a:rPr lang="en-US" sz="1800" dirty="0" smtClean="0"/>
              <a:t>, </a:t>
            </a:r>
            <a:r>
              <a:rPr lang="en-US" sz="1800" dirty="0" err="1" smtClean="0"/>
              <a:t>en</a:t>
            </a:r>
            <a:r>
              <a:rPr lang="en-US" sz="1800" dirty="0" smtClean="0"/>
              <a:t> </a:t>
            </a:r>
            <a:r>
              <a:rPr lang="en-US" sz="1800" dirty="0" err="1" smtClean="0"/>
              <a:t>wat</a:t>
            </a:r>
            <a:r>
              <a:rPr lang="en-US" sz="1800" dirty="0" smtClean="0"/>
              <a:t> </a:t>
            </a:r>
            <a:r>
              <a:rPr lang="en-US" sz="1800" dirty="0" err="1" smtClean="0"/>
              <a:t>betekent</a:t>
            </a:r>
            <a:r>
              <a:rPr lang="en-US" sz="1800" dirty="0" smtClean="0"/>
              <a:t> </a:t>
            </a:r>
            <a:r>
              <a:rPr lang="en-US" sz="1800" dirty="0" err="1" smtClean="0"/>
              <a:t>dat</a:t>
            </a:r>
            <a:r>
              <a:rPr lang="en-US" sz="1800" dirty="0" smtClean="0"/>
              <a:t>? </a:t>
            </a:r>
          </a:p>
          <a:p>
            <a:endParaRPr lang="en-US" sz="1800" dirty="0"/>
          </a:p>
          <a:p>
            <a:pPr lvl="1"/>
            <a:r>
              <a:rPr lang="en-US" b="1" dirty="0" smtClean="0">
                <a:solidFill>
                  <a:schemeClr val="tx2"/>
                </a:solidFill>
              </a:rPr>
              <a:t>- </a:t>
            </a:r>
            <a:r>
              <a:rPr lang="en-US" b="1" dirty="0" err="1" smtClean="0">
                <a:solidFill>
                  <a:schemeClr val="tx2"/>
                </a:solidFill>
              </a:rPr>
              <a:t>Actierecht</a:t>
            </a:r>
            <a:r>
              <a:rPr lang="en-US" b="1" dirty="0" smtClean="0">
                <a:solidFill>
                  <a:schemeClr val="tx2"/>
                </a:solidFill>
              </a:rPr>
              <a:t> is </a:t>
            </a:r>
            <a:r>
              <a:rPr lang="en-US" b="1" dirty="0" err="1" smtClean="0">
                <a:solidFill>
                  <a:schemeClr val="tx2"/>
                </a:solidFill>
              </a:rPr>
              <a:t>grondrecht</a:t>
            </a:r>
            <a:r>
              <a:rPr lang="en-US" b="1" dirty="0" smtClean="0">
                <a:solidFill>
                  <a:schemeClr val="tx2"/>
                </a:solidFill>
              </a:rPr>
              <a:t> </a:t>
            </a:r>
            <a:r>
              <a:rPr lang="en-US" b="1" dirty="0" err="1" smtClean="0">
                <a:solidFill>
                  <a:schemeClr val="tx2"/>
                </a:solidFill>
              </a:rPr>
              <a:t>dat</a:t>
            </a:r>
            <a:r>
              <a:rPr lang="en-US" b="1" dirty="0" smtClean="0">
                <a:solidFill>
                  <a:schemeClr val="tx2"/>
                </a:solidFill>
              </a:rPr>
              <a:t> </a:t>
            </a:r>
            <a:r>
              <a:rPr lang="en-US" b="1" dirty="0" err="1" smtClean="0">
                <a:solidFill>
                  <a:schemeClr val="tx2"/>
                </a:solidFill>
              </a:rPr>
              <a:t>ander</a:t>
            </a:r>
            <a:r>
              <a:rPr lang="en-US" b="1" dirty="0" smtClean="0">
                <a:solidFill>
                  <a:schemeClr val="tx2"/>
                </a:solidFill>
              </a:rPr>
              <a:t> </a:t>
            </a:r>
            <a:r>
              <a:rPr lang="en-US" b="1" dirty="0" err="1" smtClean="0">
                <a:solidFill>
                  <a:schemeClr val="tx2"/>
                </a:solidFill>
              </a:rPr>
              <a:t>grondrecht</a:t>
            </a:r>
            <a:r>
              <a:rPr lang="en-US" b="1" dirty="0" smtClean="0">
                <a:solidFill>
                  <a:schemeClr val="tx2"/>
                </a:solidFill>
              </a:rPr>
              <a:t> </a:t>
            </a:r>
            <a:r>
              <a:rPr lang="en-US" b="1" dirty="0" err="1" smtClean="0">
                <a:solidFill>
                  <a:schemeClr val="tx2"/>
                </a:solidFill>
              </a:rPr>
              <a:t>beoogt</a:t>
            </a:r>
            <a:r>
              <a:rPr lang="en-US" b="1" dirty="0" smtClean="0">
                <a:solidFill>
                  <a:schemeClr val="tx2"/>
                </a:solidFill>
              </a:rPr>
              <a:t> </a:t>
            </a:r>
            <a:r>
              <a:rPr lang="en-US" b="1" dirty="0" err="1" smtClean="0">
                <a:solidFill>
                  <a:schemeClr val="tx2"/>
                </a:solidFill>
              </a:rPr>
              <a:t>te</a:t>
            </a:r>
            <a:r>
              <a:rPr lang="en-US" b="1" dirty="0" smtClean="0">
                <a:solidFill>
                  <a:schemeClr val="tx2"/>
                </a:solidFill>
              </a:rPr>
              <a:t> </a:t>
            </a:r>
            <a:r>
              <a:rPr lang="en-US" b="1" dirty="0" err="1" smtClean="0">
                <a:solidFill>
                  <a:schemeClr val="tx2"/>
                </a:solidFill>
              </a:rPr>
              <a:t>beschermen</a:t>
            </a:r>
            <a:r>
              <a:rPr lang="en-US" b="1" dirty="0" smtClean="0">
                <a:solidFill>
                  <a:schemeClr val="tx2"/>
                </a:solidFill>
              </a:rPr>
              <a:t> </a:t>
            </a:r>
            <a:r>
              <a:rPr lang="en-US" b="1" dirty="0" err="1" smtClean="0">
                <a:solidFill>
                  <a:schemeClr val="tx2"/>
                </a:solidFill>
              </a:rPr>
              <a:t>en</a:t>
            </a:r>
            <a:r>
              <a:rPr lang="en-US" b="1" dirty="0" smtClean="0">
                <a:solidFill>
                  <a:schemeClr val="tx2"/>
                </a:solidFill>
              </a:rPr>
              <a:t> </a:t>
            </a:r>
            <a:r>
              <a:rPr lang="en-US" b="1" dirty="0" err="1" smtClean="0">
                <a:solidFill>
                  <a:schemeClr val="tx2"/>
                </a:solidFill>
              </a:rPr>
              <a:t>noopt</a:t>
            </a:r>
            <a:r>
              <a:rPr lang="en-US" b="1" dirty="0" smtClean="0">
                <a:solidFill>
                  <a:schemeClr val="tx2"/>
                </a:solidFill>
              </a:rPr>
              <a:t> </a:t>
            </a:r>
            <a:r>
              <a:rPr lang="en-US" b="1" dirty="0" err="1" smtClean="0">
                <a:solidFill>
                  <a:schemeClr val="tx2"/>
                </a:solidFill>
              </a:rPr>
              <a:t>dus</a:t>
            </a:r>
            <a:r>
              <a:rPr lang="en-US" b="1" dirty="0" smtClean="0">
                <a:solidFill>
                  <a:schemeClr val="tx2"/>
                </a:solidFill>
              </a:rPr>
              <a:t> tot </a:t>
            </a:r>
            <a:r>
              <a:rPr lang="en-US" b="1" dirty="0" err="1" smtClean="0">
                <a:solidFill>
                  <a:schemeClr val="tx2"/>
                </a:solidFill>
              </a:rPr>
              <a:t>ruime</a:t>
            </a:r>
            <a:r>
              <a:rPr lang="en-US" b="1" dirty="0" smtClean="0">
                <a:solidFill>
                  <a:schemeClr val="tx2"/>
                </a:solidFill>
              </a:rPr>
              <a:t> </a:t>
            </a:r>
            <a:r>
              <a:rPr lang="en-US" b="1" dirty="0" err="1" smtClean="0">
                <a:solidFill>
                  <a:schemeClr val="tx2"/>
                </a:solidFill>
              </a:rPr>
              <a:t>uitleg</a:t>
            </a:r>
            <a:endParaRPr lang="en-US" b="1" dirty="0" smtClean="0">
              <a:solidFill>
                <a:schemeClr val="tx2"/>
              </a:solidFill>
            </a:endParaRPr>
          </a:p>
          <a:p>
            <a:pPr lvl="1"/>
            <a:r>
              <a:rPr lang="en-US" b="1" dirty="0" smtClean="0">
                <a:solidFill>
                  <a:schemeClr val="tx2"/>
                </a:solidFill>
              </a:rPr>
              <a:t>- </a:t>
            </a:r>
            <a:r>
              <a:rPr lang="en-US" b="1" dirty="0" err="1" smtClean="0">
                <a:solidFill>
                  <a:schemeClr val="tx2"/>
                </a:solidFill>
              </a:rPr>
              <a:t>Keuze</a:t>
            </a:r>
            <a:r>
              <a:rPr lang="en-US" b="1" dirty="0" smtClean="0">
                <a:solidFill>
                  <a:schemeClr val="tx2"/>
                </a:solidFill>
              </a:rPr>
              <a:t> van de </a:t>
            </a:r>
            <a:r>
              <a:rPr lang="en-US" b="1" dirty="0" err="1" smtClean="0">
                <a:solidFill>
                  <a:schemeClr val="tx2"/>
                </a:solidFill>
              </a:rPr>
              <a:t>actievorm</a:t>
            </a:r>
            <a:r>
              <a:rPr lang="en-US" b="1" dirty="0" smtClean="0">
                <a:solidFill>
                  <a:schemeClr val="tx2"/>
                </a:solidFill>
              </a:rPr>
              <a:t> is </a:t>
            </a:r>
            <a:r>
              <a:rPr lang="en-US" b="1" dirty="0" err="1" smtClean="0">
                <a:solidFill>
                  <a:schemeClr val="tx2"/>
                </a:solidFill>
              </a:rPr>
              <a:t>aan</a:t>
            </a:r>
            <a:r>
              <a:rPr lang="en-US" b="1" dirty="0" smtClean="0">
                <a:solidFill>
                  <a:schemeClr val="tx2"/>
                </a:solidFill>
              </a:rPr>
              <a:t> de </a:t>
            </a:r>
            <a:r>
              <a:rPr lang="en-US" b="1" dirty="0" err="1" smtClean="0">
                <a:solidFill>
                  <a:schemeClr val="tx2"/>
                </a:solidFill>
              </a:rPr>
              <a:t>vakbond</a:t>
            </a:r>
            <a:r>
              <a:rPr lang="en-US" b="1" dirty="0" smtClean="0">
                <a:solidFill>
                  <a:schemeClr val="tx2"/>
                </a:solidFill>
              </a:rPr>
              <a:t> </a:t>
            </a:r>
            <a:r>
              <a:rPr lang="en-US" b="1" dirty="0" err="1" smtClean="0">
                <a:solidFill>
                  <a:schemeClr val="tx2"/>
                </a:solidFill>
              </a:rPr>
              <a:t>voorbehouden</a:t>
            </a:r>
            <a:r>
              <a:rPr lang="en-US" b="1" dirty="0" smtClean="0">
                <a:solidFill>
                  <a:schemeClr val="tx2"/>
                </a:solidFill>
              </a:rPr>
              <a:t> ("in </a:t>
            </a:r>
            <a:r>
              <a:rPr lang="en-US" b="1" dirty="0" err="1" smtClean="0">
                <a:solidFill>
                  <a:schemeClr val="tx2"/>
                </a:solidFill>
              </a:rPr>
              <a:t>beginsel</a:t>
            </a:r>
            <a:r>
              <a:rPr lang="en-US" b="1" dirty="0" smtClean="0">
                <a:solidFill>
                  <a:schemeClr val="tx2"/>
                </a:solidFill>
              </a:rPr>
              <a:t> </a:t>
            </a:r>
            <a:r>
              <a:rPr lang="en-US" b="1" dirty="0" err="1" smtClean="0">
                <a:solidFill>
                  <a:schemeClr val="tx2"/>
                </a:solidFill>
              </a:rPr>
              <a:t>vrij</a:t>
            </a:r>
            <a:r>
              <a:rPr lang="en-US" b="1" dirty="0" smtClean="0">
                <a:solidFill>
                  <a:schemeClr val="tx2"/>
                </a:solidFill>
              </a:rPr>
              <a:t>"), </a:t>
            </a:r>
            <a:r>
              <a:rPr lang="en-US" b="1" dirty="0" err="1" smtClean="0">
                <a:solidFill>
                  <a:schemeClr val="tx2"/>
                </a:solidFill>
              </a:rPr>
              <a:t>dat</a:t>
            </a:r>
            <a:r>
              <a:rPr lang="en-US" b="1" dirty="0" smtClean="0">
                <a:solidFill>
                  <a:schemeClr val="tx2"/>
                </a:solidFill>
              </a:rPr>
              <a:t> </a:t>
            </a:r>
            <a:r>
              <a:rPr lang="en-US" b="1" dirty="0" err="1" smtClean="0">
                <a:solidFill>
                  <a:schemeClr val="tx2"/>
                </a:solidFill>
              </a:rPr>
              <a:t>betekent</a:t>
            </a:r>
            <a:r>
              <a:rPr lang="en-US" b="1" dirty="0" smtClean="0">
                <a:solidFill>
                  <a:schemeClr val="tx2"/>
                </a:solidFill>
              </a:rPr>
              <a:t> </a:t>
            </a:r>
            <a:r>
              <a:rPr lang="en-US" b="1" dirty="0" err="1" smtClean="0">
                <a:solidFill>
                  <a:schemeClr val="tx2"/>
                </a:solidFill>
              </a:rPr>
              <a:t>dat</a:t>
            </a:r>
            <a:r>
              <a:rPr lang="en-US" b="1" dirty="0" smtClean="0">
                <a:solidFill>
                  <a:schemeClr val="tx2"/>
                </a:solidFill>
              </a:rPr>
              <a:t> de </a:t>
            </a:r>
            <a:r>
              <a:rPr lang="en-US" b="1" dirty="0" err="1" smtClean="0">
                <a:solidFill>
                  <a:schemeClr val="tx2"/>
                </a:solidFill>
              </a:rPr>
              <a:t>actie</a:t>
            </a:r>
            <a:r>
              <a:rPr lang="en-US" b="1" dirty="0" err="1" smtClean="0">
                <a:solidFill>
                  <a:srgbClr val="FF0000"/>
                </a:solidFill>
              </a:rPr>
              <a:t>vorm</a:t>
            </a:r>
            <a:r>
              <a:rPr lang="en-US" b="1" dirty="0" smtClean="0">
                <a:solidFill>
                  <a:schemeClr val="tx2"/>
                </a:solidFill>
              </a:rPr>
              <a:t> door de </a:t>
            </a:r>
            <a:r>
              <a:rPr lang="en-US" b="1" dirty="0" err="1" smtClean="0">
                <a:solidFill>
                  <a:schemeClr val="tx2"/>
                </a:solidFill>
              </a:rPr>
              <a:t>rechter</a:t>
            </a:r>
            <a:r>
              <a:rPr lang="en-US" b="1" dirty="0" smtClean="0">
                <a:solidFill>
                  <a:schemeClr val="tx2"/>
                </a:solidFill>
              </a:rPr>
              <a:t> </a:t>
            </a:r>
            <a:r>
              <a:rPr lang="en-US" b="1" dirty="0" err="1" smtClean="0">
                <a:solidFill>
                  <a:schemeClr val="tx2"/>
                </a:solidFill>
              </a:rPr>
              <a:t>slechts</a:t>
            </a:r>
            <a:r>
              <a:rPr lang="en-US" b="1" dirty="0" smtClean="0">
                <a:solidFill>
                  <a:schemeClr val="tx2"/>
                </a:solidFill>
              </a:rPr>
              <a:t> </a:t>
            </a:r>
            <a:r>
              <a:rPr lang="en-US" b="1" dirty="0" err="1" smtClean="0">
                <a:solidFill>
                  <a:schemeClr val="tx2"/>
                </a:solidFill>
              </a:rPr>
              <a:t>terughoudend</a:t>
            </a:r>
            <a:r>
              <a:rPr lang="en-US" b="1" dirty="0" smtClean="0">
                <a:solidFill>
                  <a:schemeClr val="tx2"/>
                </a:solidFill>
              </a:rPr>
              <a:t> (</a:t>
            </a:r>
            <a:r>
              <a:rPr lang="en-US" b="1" dirty="0" err="1" smtClean="0">
                <a:solidFill>
                  <a:schemeClr val="tx2"/>
                </a:solidFill>
              </a:rPr>
              <a:t>marginaal</a:t>
            </a:r>
            <a:r>
              <a:rPr lang="en-US" b="1" dirty="0" smtClean="0">
                <a:solidFill>
                  <a:schemeClr val="tx2"/>
                </a:solidFill>
              </a:rPr>
              <a:t>) </a:t>
            </a:r>
            <a:r>
              <a:rPr lang="en-US" b="1" dirty="0" err="1" smtClean="0">
                <a:solidFill>
                  <a:schemeClr val="tx2"/>
                </a:solidFill>
              </a:rPr>
              <a:t>kan</a:t>
            </a:r>
            <a:r>
              <a:rPr lang="en-US" b="1" dirty="0" smtClean="0">
                <a:solidFill>
                  <a:schemeClr val="tx2"/>
                </a:solidFill>
              </a:rPr>
              <a:t> </a:t>
            </a:r>
            <a:r>
              <a:rPr lang="en-US" b="1" dirty="0" err="1" smtClean="0">
                <a:solidFill>
                  <a:schemeClr val="tx2"/>
                </a:solidFill>
              </a:rPr>
              <a:t>worden</a:t>
            </a:r>
            <a:r>
              <a:rPr lang="en-US" b="1" dirty="0" smtClean="0">
                <a:solidFill>
                  <a:schemeClr val="tx2"/>
                </a:solidFill>
              </a:rPr>
              <a:t> </a:t>
            </a:r>
            <a:r>
              <a:rPr lang="en-US" b="1" dirty="0" err="1" smtClean="0">
                <a:solidFill>
                  <a:schemeClr val="tx2"/>
                </a:solidFill>
              </a:rPr>
              <a:t>getoetst</a:t>
            </a:r>
            <a:r>
              <a:rPr lang="en-US" b="1" dirty="0" smtClean="0">
                <a:solidFill>
                  <a:schemeClr val="tx2"/>
                </a:solidFill>
              </a:rPr>
              <a:t>.</a:t>
            </a:r>
          </a:p>
          <a:p>
            <a:pPr lvl="1"/>
            <a:r>
              <a:rPr lang="en-US" b="1" dirty="0" err="1" smtClean="0">
                <a:solidFill>
                  <a:schemeClr val="tx2"/>
                </a:solidFill>
              </a:rPr>
              <a:t>Kan</a:t>
            </a:r>
            <a:r>
              <a:rPr lang="en-US" b="1" dirty="0" smtClean="0">
                <a:solidFill>
                  <a:schemeClr val="tx2"/>
                </a:solidFill>
              </a:rPr>
              <a:t> de </a:t>
            </a:r>
            <a:r>
              <a:rPr lang="en-US" b="1" dirty="0" err="1" smtClean="0">
                <a:solidFill>
                  <a:schemeClr val="tx2"/>
                </a:solidFill>
              </a:rPr>
              <a:t>actievorm</a:t>
            </a:r>
            <a:r>
              <a:rPr lang="en-US" b="1" dirty="0" smtClean="0">
                <a:solidFill>
                  <a:schemeClr val="tx2"/>
                </a:solidFill>
              </a:rPr>
              <a:t> "</a:t>
            </a:r>
            <a:r>
              <a:rPr lang="en-US" b="1" dirty="0" err="1" smtClean="0">
                <a:solidFill>
                  <a:schemeClr val="tx2"/>
                </a:solidFill>
              </a:rPr>
              <a:t>redelijkerwijs</a:t>
            </a:r>
            <a:r>
              <a:rPr lang="en-US" b="1" dirty="0" smtClean="0">
                <a:solidFill>
                  <a:schemeClr val="tx2"/>
                </a:solidFill>
              </a:rPr>
              <a:t>" </a:t>
            </a:r>
            <a:r>
              <a:rPr lang="en-US" b="1" dirty="0" err="1" smtClean="0">
                <a:solidFill>
                  <a:schemeClr val="tx2"/>
                </a:solidFill>
              </a:rPr>
              <a:t>bijdragen</a:t>
            </a:r>
            <a:r>
              <a:rPr lang="en-US" b="1" dirty="0" smtClean="0">
                <a:solidFill>
                  <a:schemeClr val="tx2"/>
                </a:solidFill>
              </a:rPr>
              <a:t> </a:t>
            </a:r>
            <a:r>
              <a:rPr lang="en-US" b="1" dirty="0" err="1" smtClean="0">
                <a:solidFill>
                  <a:schemeClr val="tx2"/>
                </a:solidFill>
              </a:rPr>
              <a:t>aan</a:t>
            </a:r>
            <a:r>
              <a:rPr lang="en-US" b="1" dirty="0" smtClean="0">
                <a:solidFill>
                  <a:schemeClr val="tx2"/>
                </a:solidFill>
              </a:rPr>
              <a:t> de </a:t>
            </a:r>
            <a:r>
              <a:rPr lang="en-US" b="1" dirty="0" err="1" smtClean="0">
                <a:solidFill>
                  <a:schemeClr val="tx2"/>
                </a:solidFill>
              </a:rPr>
              <a:t>nagestreefde</a:t>
            </a:r>
            <a:r>
              <a:rPr lang="en-US" b="1" dirty="0" smtClean="0">
                <a:solidFill>
                  <a:schemeClr val="tx2"/>
                </a:solidFill>
              </a:rPr>
              <a:t> </a:t>
            </a:r>
            <a:r>
              <a:rPr lang="en-US" b="1" dirty="0" err="1" smtClean="0">
                <a:solidFill>
                  <a:schemeClr val="tx2"/>
                </a:solidFill>
              </a:rPr>
              <a:t>doelen</a:t>
            </a:r>
            <a:r>
              <a:rPr lang="en-US" b="1" dirty="0" smtClean="0">
                <a:solidFill>
                  <a:schemeClr val="tx2"/>
                </a:solidFill>
              </a:rPr>
              <a:t>. </a:t>
            </a:r>
            <a:r>
              <a:rPr lang="en-US" b="1" dirty="0" err="1" smtClean="0">
                <a:solidFill>
                  <a:schemeClr val="tx2"/>
                </a:solidFill>
              </a:rPr>
              <a:t>Ook</a:t>
            </a:r>
            <a:r>
              <a:rPr lang="en-US" b="1" dirty="0" smtClean="0">
                <a:solidFill>
                  <a:schemeClr val="tx2"/>
                </a:solidFill>
              </a:rPr>
              <a:t> </a:t>
            </a:r>
            <a:r>
              <a:rPr lang="en-US" b="1" dirty="0" err="1" smtClean="0">
                <a:solidFill>
                  <a:schemeClr val="tx2"/>
                </a:solidFill>
              </a:rPr>
              <a:t>dat</a:t>
            </a:r>
            <a:r>
              <a:rPr lang="en-US" b="1" dirty="0" smtClean="0">
                <a:solidFill>
                  <a:schemeClr val="tx2"/>
                </a:solidFill>
              </a:rPr>
              <a:t> </a:t>
            </a:r>
            <a:r>
              <a:rPr lang="en-US" b="1" dirty="0" err="1" smtClean="0">
                <a:solidFill>
                  <a:schemeClr val="tx2"/>
                </a:solidFill>
              </a:rPr>
              <a:t>ademt</a:t>
            </a:r>
            <a:r>
              <a:rPr lang="en-US" b="1" dirty="0" smtClean="0">
                <a:solidFill>
                  <a:schemeClr val="tx2"/>
                </a:solidFill>
              </a:rPr>
              <a:t> </a:t>
            </a:r>
            <a:r>
              <a:rPr lang="en-US" b="1" dirty="0" err="1" smtClean="0">
                <a:solidFill>
                  <a:schemeClr val="tx2"/>
                </a:solidFill>
              </a:rPr>
              <a:t>marginale</a:t>
            </a:r>
            <a:r>
              <a:rPr lang="en-US" b="1" dirty="0" smtClean="0">
                <a:solidFill>
                  <a:schemeClr val="tx2"/>
                </a:solidFill>
              </a:rPr>
              <a:t> </a:t>
            </a:r>
            <a:r>
              <a:rPr lang="en-US" b="1" dirty="0" err="1" smtClean="0">
                <a:solidFill>
                  <a:schemeClr val="tx2"/>
                </a:solidFill>
              </a:rPr>
              <a:t>toets</a:t>
            </a:r>
            <a:r>
              <a:rPr lang="en-US" b="1" dirty="0" smtClean="0">
                <a:solidFill>
                  <a:schemeClr val="tx2"/>
                </a:solidFill>
              </a:rPr>
              <a:t>.</a:t>
            </a:r>
          </a:p>
          <a:p>
            <a:pPr lvl="1"/>
            <a:endParaRPr lang="en-US" b="1" dirty="0" smtClean="0">
              <a:solidFill>
                <a:schemeClr val="tx2"/>
              </a:solidFill>
            </a:endParaRPr>
          </a:p>
          <a:p>
            <a:pPr lvl="1"/>
            <a:r>
              <a:rPr lang="en-US" b="1" dirty="0" smtClean="0">
                <a:solidFill>
                  <a:schemeClr val="tx2"/>
                </a:solidFill>
              </a:rPr>
              <a:t>Wat </a:t>
            </a:r>
            <a:r>
              <a:rPr lang="en-US" b="1" dirty="0" err="1" smtClean="0">
                <a:solidFill>
                  <a:schemeClr val="tx2"/>
                </a:solidFill>
              </a:rPr>
              <a:t>betekent</a:t>
            </a:r>
            <a:r>
              <a:rPr lang="en-US" b="1" dirty="0" smtClean="0">
                <a:solidFill>
                  <a:schemeClr val="tx2"/>
                </a:solidFill>
              </a:rPr>
              <a:t> </a:t>
            </a:r>
            <a:r>
              <a:rPr lang="en-US" b="1" dirty="0" err="1" smtClean="0">
                <a:solidFill>
                  <a:schemeClr val="tx2"/>
                </a:solidFill>
              </a:rPr>
              <a:t>dit</a:t>
            </a:r>
            <a:r>
              <a:rPr lang="en-US" b="1" dirty="0" smtClean="0">
                <a:solidFill>
                  <a:schemeClr val="tx2"/>
                </a:solidFill>
              </a:rPr>
              <a:t>? </a:t>
            </a:r>
          </a:p>
          <a:p>
            <a:pPr lvl="1"/>
            <a:endParaRPr lang="en-US" b="1" dirty="0">
              <a:solidFill>
                <a:schemeClr val="tx2"/>
              </a:solidFill>
            </a:endParaRPr>
          </a:p>
          <a:p>
            <a:pPr lvl="2"/>
            <a:r>
              <a:rPr lang="en-US" b="1" dirty="0" err="1" smtClean="0">
                <a:solidFill>
                  <a:schemeClr val="tx2"/>
                </a:solidFill>
              </a:rPr>
              <a:t>Betekent</a:t>
            </a:r>
            <a:r>
              <a:rPr lang="en-US" b="1" dirty="0" smtClean="0">
                <a:solidFill>
                  <a:schemeClr val="tx2"/>
                </a:solidFill>
              </a:rPr>
              <a:t> </a:t>
            </a:r>
            <a:r>
              <a:rPr lang="en-US" b="1" dirty="0" err="1" smtClean="0">
                <a:solidFill>
                  <a:schemeClr val="tx2"/>
                </a:solidFill>
              </a:rPr>
              <a:t>dit</a:t>
            </a:r>
            <a:r>
              <a:rPr lang="en-US" b="1" dirty="0" smtClean="0">
                <a:solidFill>
                  <a:schemeClr val="tx2"/>
                </a:solidFill>
              </a:rPr>
              <a:t> </a:t>
            </a:r>
            <a:r>
              <a:rPr lang="en-US" b="1" dirty="0" err="1" smtClean="0">
                <a:solidFill>
                  <a:schemeClr val="tx2"/>
                </a:solidFill>
              </a:rPr>
              <a:t>niet</a:t>
            </a:r>
            <a:r>
              <a:rPr lang="en-US" b="1" dirty="0" smtClean="0">
                <a:solidFill>
                  <a:schemeClr val="tx2"/>
                </a:solidFill>
              </a:rPr>
              <a:t> </a:t>
            </a:r>
            <a:r>
              <a:rPr lang="en-US" b="1" dirty="0" err="1" smtClean="0">
                <a:solidFill>
                  <a:schemeClr val="tx2"/>
                </a:solidFill>
              </a:rPr>
              <a:t>dat</a:t>
            </a:r>
            <a:r>
              <a:rPr lang="en-US" b="1" dirty="0" smtClean="0">
                <a:solidFill>
                  <a:schemeClr val="tx2"/>
                </a:solidFill>
              </a:rPr>
              <a:t> </a:t>
            </a:r>
            <a:r>
              <a:rPr lang="en-US" b="1" dirty="0" err="1" smtClean="0">
                <a:solidFill>
                  <a:schemeClr val="tx2"/>
                </a:solidFill>
              </a:rPr>
              <a:t>moderne</a:t>
            </a:r>
            <a:r>
              <a:rPr lang="en-US" b="1" dirty="0" smtClean="0">
                <a:solidFill>
                  <a:schemeClr val="tx2"/>
                </a:solidFill>
              </a:rPr>
              <a:t> </a:t>
            </a:r>
            <a:r>
              <a:rPr lang="en-US" b="1" dirty="0" err="1" smtClean="0">
                <a:solidFill>
                  <a:schemeClr val="tx2"/>
                </a:solidFill>
              </a:rPr>
              <a:t>vormen</a:t>
            </a:r>
            <a:r>
              <a:rPr lang="en-US" b="1" dirty="0" smtClean="0">
                <a:solidFill>
                  <a:schemeClr val="tx2"/>
                </a:solidFill>
              </a:rPr>
              <a:t> van </a:t>
            </a:r>
            <a:r>
              <a:rPr lang="en-US" b="1" dirty="0" err="1" smtClean="0">
                <a:solidFill>
                  <a:schemeClr val="tx2"/>
                </a:solidFill>
              </a:rPr>
              <a:t>actievoeren</a:t>
            </a:r>
            <a:r>
              <a:rPr lang="en-US" b="1" dirty="0" smtClean="0">
                <a:solidFill>
                  <a:schemeClr val="tx2"/>
                </a:solidFill>
              </a:rPr>
              <a:t>, </a:t>
            </a:r>
            <a:r>
              <a:rPr lang="en-US" b="1" dirty="0" err="1" smtClean="0">
                <a:solidFill>
                  <a:schemeClr val="tx2"/>
                </a:solidFill>
              </a:rPr>
              <a:t>zoals</a:t>
            </a:r>
            <a:r>
              <a:rPr lang="en-US" b="1" dirty="0" smtClean="0">
                <a:solidFill>
                  <a:schemeClr val="tx2"/>
                </a:solidFill>
              </a:rPr>
              <a:t> </a:t>
            </a:r>
            <a:r>
              <a:rPr lang="en-US" b="1" dirty="0" err="1" smtClean="0">
                <a:solidFill>
                  <a:schemeClr val="tx2"/>
                </a:solidFill>
              </a:rPr>
              <a:t>bijvoorbeeld</a:t>
            </a:r>
            <a:r>
              <a:rPr lang="en-US" b="1" dirty="0" smtClean="0">
                <a:solidFill>
                  <a:schemeClr val="tx2"/>
                </a:solidFill>
              </a:rPr>
              <a:t> de </a:t>
            </a:r>
            <a:r>
              <a:rPr lang="en-US" b="1" dirty="0" err="1" smtClean="0">
                <a:solidFill>
                  <a:schemeClr val="tx2"/>
                </a:solidFill>
              </a:rPr>
              <a:t>flashmob</a:t>
            </a:r>
            <a:r>
              <a:rPr lang="en-US" b="1" dirty="0" smtClean="0">
                <a:solidFill>
                  <a:schemeClr val="tx2"/>
                </a:solidFill>
              </a:rPr>
              <a:t> of </a:t>
            </a:r>
            <a:r>
              <a:rPr lang="en-US" b="1" dirty="0" err="1" smtClean="0">
                <a:solidFill>
                  <a:schemeClr val="tx2"/>
                </a:solidFill>
              </a:rPr>
              <a:t>demonstratieve</a:t>
            </a:r>
            <a:r>
              <a:rPr lang="en-US" b="1" dirty="0" smtClean="0">
                <a:solidFill>
                  <a:schemeClr val="tx2"/>
                </a:solidFill>
              </a:rPr>
              <a:t> </a:t>
            </a:r>
            <a:r>
              <a:rPr lang="en-US" b="1" dirty="0" err="1" smtClean="0">
                <a:solidFill>
                  <a:schemeClr val="tx2"/>
                </a:solidFill>
              </a:rPr>
              <a:t>bezetting</a:t>
            </a:r>
            <a:r>
              <a:rPr lang="en-US" b="1" dirty="0" smtClean="0">
                <a:solidFill>
                  <a:schemeClr val="tx2"/>
                </a:solidFill>
              </a:rPr>
              <a:t> </a:t>
            </a:r>
            <a:r>
              <a:rPr lang="en-US" b="1" dirty="0" err="1" smtClean="0">
                <a:solidFill>
                  <a:schemeClr val="tx2"/>
                </a:solidFill>
              </a:rPr>
              <a:t>ook</a:t>
            </a:r>
            <a:r>
              <a:rPr lang="en-US" b="1" dirty="0" smtClean="0">
                <a:solidFill>
                  <a:schemeClr val="tx2"/>
                </a:solidFill>
              </a:rPr>
              <a:t> </a:t>
            </a:r>
            <a:r>
              <a:rPr lang="en-US" b="1" dirty="0" err="1" smtClean="0">
                <a:solidFill>
                  <a:schemeClr val="tx2"/>
                </a:solidFill>
              </a:rPr>
              <a:t>onder</a:t>
            </a:r>
            <a:r>
              <a:rPr lang="en-US" b="1" dirty="0" smtClean="0">
                <a:solidFill>
                  <a:schemeClr val="tx2"/>
                </a:solidFill>
              </a:rPr>
              <a:t> art. 6 lid 4 ESH </a:t>
            </a:r>
            <a:r>
              <a:rPr lang="en-US" b="1" dirty="0" err="1" smtClean="0">
                <a:solidFill>
                  <a:schemeClr val="tx2"/>
                </a:solidFill>
              </a:rPr>
              <a:t>kunnen</a:t>
            </a:r>
            <a:r>
              <a:rPr lang="en-US" b="1" dirty="0" smtClean="0">
                <a:solidFill>
                  <a:schemeClr val="tx2"/>
                </a:solidFill>
              </a:rPr>
              <a:t> </a:t>
            </a:r>
            <a:r>
              <a:rPr lang="en-US" b="1" dirty="0" err="1" smtClean="0">
                <a:solidFill>
                  <a:schemeClr val="tx2"/>
                </a:solidFill>
              </a:rPr>
              <a:t>vallen</a:t>
            </a:r>
            <a:r>
              <a:rPr lang="en-US" b="1" dirty="0" smtClean="0">
                <a:solidFill>
                  <a:schemeClr val="tx2"/>
                </a:solidFill>
              </a:rPr>
              <a:t>?</a:t>
            </a:r>
          </a:p>
          <a:p>
            <a:pPr lvl="2"/>
            <a:endParaRPr lang="en-US" b="1" dirty="0">
              <a:solidFill>
                <a:schemeClr val="tx2"/>
              </a:solidFill>
            </a:endParaRPr>
          </a:p>
          <a:p>
            <a:pPr lvl="2"/>
            <a:endParaRPr lang="en-US" b="1" dirty="0" smtClean="0">
              <a:solidFill>
                <a:schemeClr val="tx2"/>
              </a:solidFill>
            </a:endParaRPr>
          </a:p>
          <a:p>
            <a:pPr lvl="2"/>
            <a:endParaRPr lang="nl-NL" sz="1800" dirty="0">
              <a:solidFill>
                <a:schemeClr val="tx2"/>
              </a:solidFill>
            </a:endParaRPr>
          </a:p>
        </p:txBody>
      </p:sp>
    </p:spTree>
    <p:extLst>
      <p:ext uri="{BB962C8B-B14F-4D97-AF65-F5344CB8AC3E}">
        <p14:creationId xmlns:p14="http://schemas.microsoft.com/office/powerpoint/2010/main" val="272043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a:t>
            </a:r>
            <a:r>
              <a:rPr lang="en-US" dirty="0" smtClean="0"/>
              <a:t> wat </a:t>
            </a:r>
            <a:r>
              <a:rPr lang="en-US" dirty="0" err="1" smtClean="0"/>
              <a:t>betekent</a:t>
            </a:r>
            <a:r>
              <a:rPr lang="en-US" dirty="0" smtClean="0"/>
              <a:t> </a:t>
            </a:r>
            <a:r>
              <a:rPr lang="en-US" dirty="0" err="1" smtClean="0"/>
              <a:t>dat</a:t>
            </a:r>
            <a:r>
              <a:rPr lang="en-US" dirty="0" smtClean="0"/>
              <a:t> </a:t>
            </a:r>
            <a:r>
              <a:rPr lang="en-US" dirty="0" err="1" smtClean="0"/>
              <a:t>dan</a:t>
            </a:r>
            <a:r>
              <a:rPr lang="en-US" dirty="0" smtClean="0"/>
              <a:t> voor </a:t>
            </a:r>
            <a:r>
              <a:rPr lang="en-US" dirty="0" err="1" smtClean="0"/>
              <a:t>secundaire</a:t>
            </a:r>
            <a:r>
              <a:rPr lang="en-US" dirty="0" smtClean="0"/>
              <a:t> </a:t>
            </a:r>
            <a:r>
              <a:rPr lang="en-US" dirty="0" err="1" smtClean="0"/>
              <a:t>steunacties</a:t>
            </a:r>
            <a:r>
              <a:rPr lang="en-US" dirty="0" smtClean="0"/>
              <a:t> </a:t>
            </a:r>
            <a:r>
              <a:rPr lang="en-US" dirty="0" err="1" smtClean="0"/>
              <a:t>bij</a:t>
            </a:r>
            <a:r>
              <a:rPr lang="en-US" dirty="0" smtClean="0"/>
              <a:t> </a:t>
            </a:r>
            <a:r>
              <a:rPr lang="en-US" dirty="0" err="1" smtClean="0"/>
              <a:t>andere</a:t>
            </a:r>
            <a:r>
              <a:rPr lang="en-US" dirty="0" smtClean="0"/>
              <a:t> </a:t>
            </a:r>
            <a:r>
              <a:rPr lang="en-US" dirty="0" err="1" smtClean="0"/>
              <a:t>werkgevers</a:t>
            </a:r>
            <a:r>
              <a:rPr lang="en-US" dirty="0" smtClean="0"/>
              <a:t/>
            </a:r>
            <a:br>
              <a:rPr lang="en-US" dirty="0" smtClean="0"/>
            </a:br>
            <a:r>
              <a:rPr lang="en-US" dirty="0" smtClean="0"/>
              <a:t>(met </a:t>
            </a:r>
            <a:r>
              <a:rPr lang="en-US" dirty="0" err="1" smtClean="0"/>
              <a:t>wie</a:t>
            </a:r>
            <a:r>
              <a:rPr lang="en-US" dirty="0" smtClean="0"/>
              <a:t> </a:t>
            </a:r>
            <a:r>
              <a:rPr lang="en-US" dirty="0" err="1" smtClean="0"/>
              <a:t>geen</a:t>
            </a:r>
            <a:r>
              <a:rPr lang="en-US" dirty="0" smtClean="0"/>
              <a:t> </a:t>
            </a:r>
            <a:r>
              <a:rPr lang="en-US" dirty="0" err="1" smtClean="0"/>
              <a:t>belangengeschil</a:t>
            </a:r>
            <a:r>
              <a:rPr lang="en-US" dirty="0" smtClean="0"/>
              <a:t> </a:t>
            </a:r>
            <a:r>
              <a:rPr lang="en-US" dirty="0" err="1" smtClean="0"/>
              <a:t>bestaat</a:t>
            </a:r>
            <a:r>
              <a:rPr lang="en-US" dirty="0" smtClean="0"/>
              <a:t>)?</a:t>
            </a:r>
            <a:endParaRPr lang="nl-NL" dirty="0"/>
          </a:p>
        </p:txBody>
      </p:sp>
      <p:sp>
        <p:nvSpPr>
          <p:cNvPr id="3" name="Content Placeholder 2"/>
          <p:cNvSpPr>
            <a:spLocks noGrp="1"/>
          </p:cNvSpPr>
          <p:nvPr>
            <p:ph idx="1"/>
          </p:nvPr>
        </p:nvSpPr>
        <p:spPr>
          <a:xfrm>
            <a:off x="867265" y="1764557"/>
            <a:ext cx="9879291" cy="4229282"/>
          </a:xfrm>
        </p:spPr>
        <p:txBody>
          <a:bodyPr/>
          <a:lstStyle/>
          <a:p>
            <a:r>
              <a:rPr lang="nl-NL" i="1" dirty="0"/>
              <a:t>Het hof heeft geoordeeld dat de onderhavige besmetverklaring niet kan worden aangemerkt als een collectieve actie in de zin van art. 6, aanhef en onder 4, ESH voor zover deze betrekking had op werkzaamheden in (de uitoefening van) andere ondernemingen dan Rietlanden. Dit oordeel berust kennelijk op de opvatting dat een besmetverklaring als de onderhavige </a:t>
            </a:r>
            <a:r>
              <a:rPr lang="nl-NL" i="1" dirty="0">
                <a:solidFill>
                  <a:srgbClr val="FF0000"/>
                </a:solidFill>
              </a:rPr>
              <a:t>reeds buiten de reikwijdte van art. 6, aanhef en onder 4, ESH valt op de grond dat een zodanige actie wordt uitgevoerd in een ander bedrijf dan dat van de werkgever tegen wie de actie zich richt</a:t>
            </a:r>
            <a:r>
              <a:rPr lang="nl-NL" i="1" dirty="0"/>
              <a:t>. Gelet op hetgeen hiervoor in 3.5.2 is overwogen, is die opvatting </a:t>
            </a:r>
            <a:r>
              <a:rPr lang="nl-NL" i="1" dirty="0">
                <a:solidFill>
                  <a:srgbClr val="FF0000"/>
                </a:solidFill>
              </a:rPr>
              <a:t>onjuist</a:t>
            </a:r>
            <a:r>
              <a:rPr lang="nl-NL" i="1" dirty="0"/>
              <a:t>. Bepalend is immers of de besmetverklaring redelijkerwijs kan bijdragen tot de doeltreffende uitoefening van het recht op collectief onderhandelen, en daarmee tot het actiedoel (hetgeen bijvoorbeeld het geval kan zijn indien de besmetverklaring </a:t>
            </a:r>
            <a:r>
              <a:rPr lang="nl-NL" i="1" dirty="0" err="1"/>
              <a:t>Enerco</a:t>
            </a:r>
            <a:r>
              <a:rPr lang="nl-NL" i="1" dirty="0"/>
              <a:t> kan prikkelen druk uit te oefenen op Rietlanden). Een ontkennende beantwoording van die vraag volgt nog niet uit het door het hof in </a:t>
            </a:r>
            <a:r>
              <a:rPr lang="nl-NL" i="1" dirty="0" err="1"/>
              <a:t>rov</a:t>
            </a:r>
            <a:r>
              <a:rPr lang="nl-NL" i="1" dirty="0"/>
              <a:t>. 4.9 (in ander verband) gegeven oordeel dat geen afbreuk wordt gedaan aan het stakingsdoel indien de loswerkzaamheden door een ander bedrijf dan Rietlanden kunnen worden verricht. </a:t>
            </a:r>
          </a:p>
        </p:txBody>
      </p:sp>
    </p:spTree>
    <p:extLst>
      <p:ext uri="{BB962C8B-B14F-4D97-AF65-F5344CB8AC3E}">
        <p14:creationId xmlns:p14="http://schemas.microsoft.com/office/powerpoint/2010/main" val="428478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Opmerkelijk</a:t>
            </a:r>
            <a:r>
              <a:rPr lang="en-US" dirty="0" smtClean="0"/>
              <a:t> </a:t>
            </a:r>
            <a:r>
              <a:rPr lang="en-US" dirty="0" err="1" smtClean="0"/>
              <a:t>ruime</a:t>
            </a:r>
            <a:r>
              <a:rPr lang="en-US" dirty="0" smtClean="0"/>
              <a:t> </a:t>
            </a:r>
            <a:r>
              <a:rPr lang="en-US" dirty="0" err="1" smtClean="0"/>
              <a:t>toepassing</a:t>
            </a:r>
            <a:endParaRPr lang="nl-NL" dirty="0"/>
          </a:p>
        </p:txBody>
      </p:sp>
      <p:sp>
        <p:nvSpPr>
          <p:cNvPr id="3" name="Content Placeholder 2"/>
          <p:cNvSpPr>
            <a:spLocks noGrp="1"/>
          </p:cNvSpPr>
          <p:nvPr>
            <p:ph idx="1"/>
          </p:nvPr>
        </p:nvSpPr>
        <p:spPr>
          <a:xfrm>
            <a:off x="876693" y="1990800"/>
            <a:ext cx="9407950" cy="4229282"/>
          </a:xfrm>
        </p:spPr>
        <p:txBody>
          <a:bodyPr vert="horz" lIns="0" tIns="0" rIns="0" bIns="0" rtlCol="0">
            <a:noAutofit/>
          </a:bodyPr>
          <a:lstStyle/>
          <a:p>
            <a:r>
              <a:rPr lang="en-US" dirty="0" err="1"/>
              <a:t>Een</a:t>
            </a:r>
            <a:r>
              <a:rPr lang="en-US" dirty="0"/>
              <a:t> </a:t>
            </a:r>
            <a:r>
              <a:rPr lang="en-US" dirty="0" err="1"/>
              <a:t>kijkje</a:t>
            </a:r>
            <a:r>
              <a:rPr lang="en-US" dirty="0"/>
              <a:t> in de </a:t>
            </a:r>
            <a:r>
              <a:rPr lang="en-US" dirty="0" err="1"/>
              <a:t>keuken</a:t>
            </a:r>
            <a:r>
              <a:rPr lang="en-US" dirty="0"/>
              <a:t>, de </a:t>
            </a:r>
            <a:r>
              <a:rPr lang="en-US" dirty="0" err="1"/>
              <a:t>vergelijking</a:t>
            </a:r>
            <a:r>
              <a:rPr lang="en-US" dirty="0"/>
              <a:t> met het BAG</a:t>
            </a:r>
          </a:p>
          <a:p>
            <a:r>
              <a:rPr lang="en-US" dirty="0"/>
              <a:t>BAG </a:t>
            </a:r>
            <a:r>
              <a:rPr lang="en-US" dirty="0" err="1"/>
              <a:t>staat</a:t>
            </a:r>
            <a:r>
              <a:rPr lang="en-US" dirty="0"/>
              <a:t> </a:t>
            </a:r>
            <a:r>
              <a:rPr lang="en-US" dirty="0" err="1"/>
              <a:t>secundaire</a:t>
            </a:r>
            <a:r>
              <a:rPr lang="en-US" dirty="0"/>
              <a:t> support-</a:t>
            </a:r>
            <a:r>
              <a:rPr lang="en-US" dirty="0" err="1"/>
              <a:t>actie</a:t>
            </a:r>
            <a:r>
              <a:rPr lang="en-US" dirty="0"/>
              <a:t> </a:t>
            </a:r>
            <a:r>
              <a:rPr lang="en-US" dirty="0" err="1"/>
              <a:t>ook</a:t>
            </a:r>
            <a:r>
              <a:rPr lang="en-US" dirty="0"/>
              <a:t> in </a:t>
            </a:r>
            <a:r>
              <a:rPr lang="en-US" dirty="0" err="1"/>
              <a:t>beginsel</a:t>
            </a:r>
            <a:r>
              <a:rPr lang="en-US" dirty="0"/>
              <a:t> toe, maar </a:t>
            </a:r>
            <a:r>
              <a:rPr lang="en-US" dirty="0" err="1"/>
              <a:t>gaat</a:t>
            </a:r>
            <a:r>
              <a:rPr lang="en-US" dirty="0"/>
              <a:t> </a:t>
            </a:r>
            <a:r>
              <a:rPr lang="en-US" dirty="0" err="1"/>
              <a:t>uit</a:t>
            </a:r>
            <a:r>
              <a:rPr lang="en-US" dirty="0"/>
              <a:t> van </a:t>
            </a:r>
            <a:r>
              <a:rPr lang="en-US" dirty="0" err="1"/>
              <a:t>veel</a:t>
            </a:r>
            <a:r>
              <a:rPr lang="en-US" dirty="0"/>
              <a:t> </a:t>
            </a:r>
            <a:r>
              <a:rPr lang="en-US" dirty="0" err="1"/>
              <a:t>terughoudender</a:t>
            </a:r>
            <a:r>
              <a:rPr lang="en-US" dirty="0"/>
              <a:t> </a:t>
            </a:r>
            <a:r>
              <a:rPr lang="en-US" dirty="0" err="1"/>
              <a:t>gezichtspuntenbenadering</a:t>
            </a:r>
            <a:r>
              <a:rPr lang="en-US" dirty="0" smtClean="0"/>
              <a:t>.</a:t>
            </a:r>
          </a:p>
          <a:p>
            <a:pPr lvl="1"/>
            <a:endParaRPr lang="en-US" dirty="0" smtClean="0">
              <a:solidFill>
                <a:schemeClr val="tx2"/>
              </a:solidFill>
            </a:endParaRPr>
          </a:p>
          <a:p>
            <a:pPr lvl="1"/>
            <a:r>
              <a:rPr lang="en-US" b="1" dirty="0" smtClean="0">
                <a:solidFill>
                  <a:schemeClr val="tx2"/>
                </a:solidFill>
              </a:rPr>
              <a:t>- </a:t>
            </a:r>
            <a:r>
              <a:rPr lang="en-US" b="1" dirty="0" err="1" smtClean="0">
                <a:solidFill>
                  <a:schemeClr val="tx2"/>
                </a:solidFill>
              </a:rPr>
              <a:t>Wordt</a:t>
            </a:r>
            <a:r>
              <a:rPr lang="en-US" b="1" dirty="0" smtClean="0">
                <a:solidFill>
                  <a:schemeClr val="tx2"/>
                </a:solidFill>
              </a:rPr>
              <a:t> </a:t>
            </a:r>
            <a:r>
              <a:rPr lang="en-US" b="1" dirty="0" err="1">
                <a:solidFill>
                  <a:schemeClr val="tx2"/>
                </a:solidFill>
              </a:rPr>
              <a:t>actie</a:t>
            </a:r>
            <a:r>
              <a:rPr lang="en-US" b="1" dirty="0">
                <a:solidFill>
                  <a:schemeClr val="tx2"/>
                </a:solidFill>
              </a:rPr>
              <a:t> in </a:t>
            </a:r>
            <a:r>
              <a:rPr lang="en-US" b="1" dirty="0" err="1">
                <a:solidFill>
                  <a:schemeClr val="tx2"/>
                </a:solidFill>
              </a:rPr>
              <a:t>dezelfde</a:t>
            </a:r>
            <a:r>
              <a:rPr lang="en-US" b="1" dirty="0">
                <a:solidFill>
                  <a:schemeClr val="tx2"/>
                </a:solidFill>
              </a:rPr>
              <a:t> sector of </a:t>
            </a:r>
            <a:r>
              <a:rPr lang="en-US" b="1" dirty="0" err="1">
                <a:solidFill>
                  <a:schemeClr val="tx2"/>
                </a:solidFill>
              </a:rPr>
              <a:t>bedrijfstak</a:t>
            </a:r>
            <a:r>
              <a:rPr lang="en-US" b="1" dirty="0">
                <a:solidFill>
                  <a:schemeClr val="tx2"/>
                </a:solidFill>
              </a:rPr>
              <a:t> </a:t>
            </a:r>
            <a:r>
              <a:rPr lang="en-US" b="1" dirty="0" err="1" smtClean="0">
                <a:solidFill>
                  <a:schemeClr val="tx2"/>
                </a:solidFill>
              </a:rPr>
              <a:t>georganiseerd</a:t>
            </a:r>
            <a:r>
              <a:rPr lang="en-US" b="1" dirty="0" smtClean="0">
                <a:solidFill>
                  <a:schemeClr val="tx2"/>
                </a:solidFill>
              </a:rPr>
              <a:t>?;</a:t>
            </a:r>
            <a:endParaRPr lang="en-US" b="1" dirty="0">
              <a:solidFill>
                <a:schemeClr val="tx2"/>
              </a:solidFill>
            </a:endParaRPr>
          </a:p>
          <a:p>
            <a:pPr lvl="1"/>
            <a:r>
              <a:rPr lang="en-US" b="1" dirty="0" smtClean="0">
                <a:solidFill>
                  <a:schemeClr val="tx2"/>
                </a:solidFill>
              </a:rPr>
              <a:t>- </a:t>
            </a:r>
            <a:r>
              <a:rPr lang="en-US" b="1" dirty="0" err="1" smtClean="0">
                <a:solidFill>
                  <a:schemeClr val="tx2"/>
                </a:solidFill>
              </a:rPr>
              <a:t>Hebben</a:t>
            </a:r>
            <a:r>
              <a:rPr lang="en-US" b="1" dirty="0" smtClean="0">
                <a:solidFill>
                  <a:schemeClr val="tx2"/>
                </a:solidFill>
              </a:rPr>
              <a:t> </a:t>
            </a:r>
            <a:r>
              <a:rPr lang="en-US" b="1" dirty="0" err="1">
                <a:solidFill>
                  <a:schemeClr val="tx2"/>
                </a:solidFill>
              </a:rPr>
              <a:t>werknemers</a:t>
            </a:r>
            <a:r>
              <a:rPr lang="en-US" b="1" dirty="0">
                <a:solidFill>
                  <a:schemeClr val="tx2"/>
                </a:solidFill>
              </a:rPr>
              <a:t> die </a:t>
            </a:r>
            <a:r>
              <a:rPr lang="en-US" b="1" dirty="0" err="1">
                <a:solidFill>
                  <a:schemeClr val="tx2"/>
                </a:solidFill>
              </a:rPr>
              <a:t>secundaire</a:t>
            </a:r>
            <a:r>
              <a:rPr lang="en-US" b="1" dirty="0">
                <a:solidFill>
                  <a:schemeClr val="tx2"/>
                </a:solidFill>
              </a:rPr>
              <a:t> </a:t>
            </a:r>
            <a:r>
              <a:rPr lang="en-US" b="1" dirty="0" err="1">
                <a:solidFill>
                  <a:schemeClr val="tx2"/>
                </a:solidFill>
              </a:rPr>
              <a:t>actie</a:t>
            </a:r>
            <a:r>
              <a:rPr lang="en-US" b="1" dirty="0">
                <a:solidFill>
                  <a:schemeClr val="tx2"/>
                </a:solidFill>
              </a:rPr>
              <a:t> </a:t>
            </a:r>
            <a:r>
              <a:rPr lang="en-US" b="1" dirty="0" err="1">
                <a:solidFill>
                  <a:schemeClr val="tx2"/>
                </a:solidFill>
              </a:rPr>
              <a:t>uitvoeren</a:t>
            </a:r>
            <a:r>
              <a:rPr lang="en-US" b="1" dirty="0">
                <a:solidFill>
                  <a:schemeClr val="tx2"/>
                </a:solidFill>
              </a:rPr>
              <a:t> </a:t>
            </a:r>
            <a:r>
              <a:rPr lang="en-US" b="1" dirty="0" err="1">
                <a:solidFill>
                  <a:schemeClr val="tx2"/>
                </a:solidFill>
              </a:rPr>
              <a:t>iets</a:t>
            </a:r>
            <a:r>
              <a:rPr lang="en-US" b="1" dirty="0">
                <a:solidFill>
                  <a:schemeClr val="tx2"/>
                </a:solidFill>
              </a:rPr>
              <a:t> </a:t>
            </a:r>
            <a:r>
              <a:rPr lang="en-US" b="1" dirty="0" err="1">
                <a:solidFill>
                  <a:schemeClr val="tx2"/>
                </a:solidFill>
              </a:rPr>
              <a:t>te</a:t>
            </a:r>
            <a:r>
              <a:rPr lang="en-US" b="1" dirty="0">
                <a:solidFill>
                  <a:schemeClr val="tx2"/>
                </a:solidFill>
              </a:rPr>
              <a:t> </a:t>
            </a:r>
            <a:r>
              <a:rPr lang="en-US" b="1" dirty="0" err="1">
                <a:solidFill>
                  <a:schemeClr val="tx2"/>
                </a:solidFill>
              </a:rPr>
              <a:t>maken</a:t>
            </a:r>
            <a:r>
              <a:rPr lang="en-US" b="1" dirty="0">
                <a:solidFill>
                  <a:schemeClr val="tx2"/>
                </a:solidFill>
              </a:rPr>
              <a:t> met de </a:t>
            </a:r>
            <a:r>
              <a:rPr lang="en-US" b="1" dirty="0" err="1">
                <a:solidFill>
                  <a:schemeClr val="tx2"/>
                </a:solidFill>
              </a:rPr>
              <a:t>uitkomst</a:t>
            </a:r>
            <a:r>
              <a:rPr lang="en-US" b="1" dirty="0">
                <a:solidFill>
                  <a:schemeClr val="tx2"/>
                </a:solidFill>
              </a:rPr>
              <a:t> van het </a:t>
            </a:r>
            <a:r>
              <a:rPr lang="en-US" b="1" dirty="0" err="1">
                <a:solidFill>
                  <a:schemeClr val="tx2"/>
                </a:solidFill>
              </a:rPr>
              <a:t>belangengeschil</a:t>
            </a:r>
            <a:r>
              <a:rPr lang="en-US" b="1" dirty="0">
                <a:solidFill>
                  <a:schemeClr val="tx2"/>
                </a:solidFill>
              </a:rPr>
              <a:t>?</a:t>
            </a:r>
          </a:p>
          <a:p>
            <a:pPr lvl="1"/>
            <a:r>
              <a:rPr lang="en-US" b="1" dirty="0" smtClean="0">
                <a:solidFill>
                  <a:schemeClr val="tx2"/>
                </a:solidFill>
              </a:rPr>
              <a:t>- Is </a:t>
            </a:r>
            <a:r>
              <a:rPr lang="en-US" b="1" dirty="0" err="1">
                <a:solidFill>
                  <a:schemeClr val="tx2"/>
                </a:solidFill>
              </a:rPr>
              <a:t>sprake</a:t>
            </a:r>
            <a:r>
              <a:rPr lang="en-US" b="1" dirty="0">
                <a:solidFill>
                  <a:schemeClr val="tx2"/>
                </a:solidFill>
              </a:rPr>
              <a:t> van </a:t>
            </a:r>
            <a:r>
              <a:rPr lang="en-US" b="1" dirty="0" err="1">
                <a:solidFill>
                  <a:schemeClr val="tx2"/>
                </a:solidFill>
              </a:rPr>
              <a:t>werkgevers</a:t>
            </a:r>
            <a:r>
              <a:rPr lang="en-US" b="1" dirty="0">
                <a:solidFill>
                  <a:schemeClr val="tx2"/>
                </a:solidFill>
              </a:rPr>
              <a:t> die met </a:t>
            </a:r>
            <a:r>
              <a:rPr lang="en-US" b="1" dirty="0" err="1">
                <a:solidFill>
                  <a:schemeClr val="tx2"/>
                </a:solidFill>
              </a:rPr>
              <a:t>elkaar</a:t>
            </a:r>
            <a:r>
              <a:rPr lang="en-US" b="1" dirty="0">
                <a:solidFill>
                  <a:schemeClr val="tx2"/>
                </a:solidFill>
              </a:rPr>
              <a:t> </a:t>
            </a:r>
            <a:r>
              <a:rPr lang="en-US" b="1" dirty="0" err="1">
                <a:solidFill>
                  <a:schemeClr val="tx2"/>
                </a:solidFill>
              </a:rPr>
              <a:t>verbonden</a:t>
            </a:r>
            <a:r>
              <a:rPr lang="en-US" b="1" dirty="0">
                <a:solidFill>
                  <a:schemeClr val="tx2"/>
                </a:solidFill>
              </a:rPr>
              <a:t> </a:t>
            </a:r>
            <a:r>
              <a:rPr lang="en-US" b="1" dirty="0" err="1" smtClean="0">
                <a:solidFill>
                  <a:schemeClr val="tx2"/>
                </a:solidFill>
              </a:rPr>
              <a:t>zijn</a:t>
            </a:r>
            <a:r>
              <a:rPr lang="en-US" b="1" dirty="0" smtClean="0">
                <a:solidFill>
                  <a:schemeClr val="tx2"/>
                </a:solidFill>
              </a:rPr>
              <a:t> (in </a:t>
            </a:r>
            <a:r>
              <a:rPr lang="en-US" b="1" dirty="0" err="1" smtClean="0">
                <a:solidFill>
                  <a:schemeClr val="tx2"/>
                </a:solidFill>
              </a:rPr>
              <a:t>groep</a:t>
            </a:r>
            <a:r>
              <a:rPr lang="en-US" b="1" dirty="0" smtClean="0">
                <a:solidFill>
                  <a:schemeClr val="tx2"/>
                </a:solidFill>
              </a:rPr>
              <a:t> of </a:t>
            </a:r>
            <a:r>
              <a:rPr lang="en-US" b="1" dirty="0" err="1" smtClean="0">
                <a:solidFill>
                  <a:schemeClr val="tx2"/>
                </a:solidFill>
              </a:rPr>
              <a:t>anderszins</a:t>
            </a:r>
            <a:r>
              <a:rPr lang="en-US" b="1" dirty="0" smtClean="0">
                <a:solidFill>
                  <a:schemeClr val="tx2"/>
                </a:solidFill>
              </a:rPr>
              <a:t>)?</a:t>
            </a:r>
            <a:endParaRPr lang="en-US" b="1" dirty="0">
              <a:solidFill>
                <a:schemeClr val="tx2"/>
              </a:solidFill>
            </a:endParaRPr>
          </a:p>
          <a:p>
            <a:pPr lvl="1"/>
            <a:endParaRPr lang="en-US" b="1" dirty="0">
              <a:solidFill>
                <a:schemeClr val="tx2"/>
              </a:solidFill>
            </a:endParaRPr>
          </a:p>
          <a:p>
            <a:pPr lvl="0">
              <a:buClr>
                <a:srgbClr val="800000"/>
              </a:buClr>
            </a:pPr>
            <a:r>
              <a:rPr lang="en-US" dirty="0" err="1" smtClean="0"/>
              <a:t>Hoge</a:t>
            </a:r>
            <a:r>
              <a:rPr lang="en-US" dirty="0" smtClean="0"/>
              <a:t> </a:t>
            </a:r>
            <a:r>
              <a:rPr lang="en-US" dirty="0" err="1" smtClean="0"/>
              <a:t>Raad</a:t>
            </a:r>
            <a:r>
              <a:rPr lang="en-US" dirty="0" smtClean="0"/>
              <a:t> </a:t>
            </a:r>
            <a:r>
              <a:rPr lang="en-US" dirty="0" err="1" smtClean="0"/>
              <a:t>legt</a:t>
            </a:r>
            <a:r>
              <a:rPr lang="en-US" dirty="0" smtClean="0"/>
              <a:t> </a:t>
            </a:r>
            <a:r>
              <a:rPr lang="en-US" dirty="0" err="1" smtClean="0"/>
              <a:t>lat</a:t>
            </a:r>
            <a:r>
              <a:rPr lang="en-US" dirty="0" smtClean="0"/>
              <a:t> </a:t>
            </a:r>
            <a:r>
              <a:rPr lang="en-US" dirty="0" err="1" smtClean="0"/>
              <a:t>veel</a:t>
            </a:r>
            <a:r>
              <a:rPr lang="en-US" dirty="0" smtClean="0"/>
              <a:t> lager </a:t>
            </a:r>
            <a:r>
              <a:rPr lang="en-US" dirty="0" err="1" smtClean="0"/>
              <a:t>en</a:t>
            </a:r>
            <a:r>
              <a:rPr lang="en-US" dirty="0" smtClean="0"/>
              <a:t> </a:t>
            </a:r>
            <a:r>
              <a:rPr lang="en-US" dirty="0" err="1" smtClean="0"/>
              <a:t>stelt</a:t>
            </a:r>
            <a:r>
              <a:rPr lang="en-US" dirty="0" smtClean="0"/>
              <a:t> </a:t>
            </a:r>
            <a:r>
              <a:rPr lang="en-US" dirty="0" err="1" smtClean="0"/>
              <a:t>een</a:t>
            </a:r>
            <a:r>
              <a:rPr lang="en-US" dirty="0" smtClean="0"/>
              <a:t> </a:t>
            </a:r>
            <a:r>
              <a:rPr lang="en-US" dirty="0" err="1" smtClean="0"/>
              <a:t>veel</a:t>
            </a:r>
            <a:r>
              <a:rPr lang="en-US" dirty="0" smtClean="0"/>
              <a:t> </a:t>
            </a:r>
            <a:r>
              <a:rPr lang="en-US" dirty="0" err="1" smtClean="0"/>
              <a:t>simpelere</a:t>
            </a:r>
            <a:r>
              <a:rPr lang="en-US" dirty="0" smtClean="0"/>
              <a:t> regel; </a:t>
            </a:r>
            <a:r>
              <a:rPr lang="en-US" dirty="0" err="1" smtClean="0"/>
              <a:t>kan</a:t>
            </a:r>
            <a:r>
              <a:rPr lang="en-US" dirty="0" smtClean="0"/>
              <a:t> </a:t>
            </a:r>
            <a:r>
              <a:rPr lang="en-US" dirty="0" err="1" smtClean="0"/>
              <a:t>secundaire</a:t>
            </a:r>
            <a:r>
              <a:rPr lang="en-US" dirty="0" smtClean="0"/>
              <a:t> </a:t>
            </a:r>
            <a:r>
              <a:rPr lang="en-US" dirty="0" err="1" smtClean="0"/>
              <a:t>actie</a:t>
            </a:r>
            <a:r>
              <a:rPr lang="en-US" dirty="0" smtClean="0"/>
              <a:t> </a:t>
            </a:r>
            <a:r>
              <a:rPr lang="en-US" dirty="0" err="1" smtClean="0"/>
              <a:t>redelijkerwijs</a:t>
            </a:r>
            <a:r>
              <a:rPr lang="en-US" dirty="0" smtClean="0"/>
              <a:t> </a:t>
            </a:r>
            <a:r>
              <a:rPr lang="en-US" dirty="0" err="1" smtClean="0"/>
              <a:t>bijdragen</a:t>
            </a:r>
            <a:r>
              <a:rPr lang="en-US" dirty="0" smtClean="0"/>
              <a:t> </a:t>
            </a:r>
            <a:r>
              <a:rPr lang="en-US" dirty="0" err="1" smtClean="0"/>
              <a:t>aan</a:t>
            </a:r>
            <a:r>
              <a:rPr lang="en-US" dirty="0" smtClean="0"/>
              <a:t> </a:t>
            </a:r>
            <a:r>
              <a:rPr lang="en-US" dirty="0" err="1" smtClean="0"/>
              <a:t>uitkomst</a:t>
            </a:r>
            <a:r>
              <a:rPr lang="en-US" dirty="0" smtClean="0"/>
              <a:t>?</a:t>
            </a:r>
          </a:p>
          <a:p>
            <a:pPr lvl="0">
              <a:buClr>
                <a:srgbClr val="800000"/>
              </a:buClr>
            </a:pPr>
            <a:r>
              <a:rPr lang="en-US" dirty="0" err="1"/>
              <a:t>H</a:t>
            </a:r>
            <a:r>
              <a:rPr lang="en-US" dirty="0" err="1" smtClean="0"/>
              <a:t>etgeen</a:t>
            </a:r>
            <a:r>
              <a:rPr lang="en-US" dirty="0" smtClean="0"/>
              <a:t> al het </a:t>
            </a:r>
            <a:r>
              <a:rPr lang="en-US" dirty="0" err="1" smtClean="0"/>
              <a:t>geval</a:t>
            </a:r>
            <a:r>
              <a:rPr lang="en-US" dirty="0" smtClean="0"/>
              <a:t> </a:t>
            </a:r>
            <a:r>
              <a:rPr lang="en-US" dirty="0" err="1" smtClean="0"/>
              <a:t>kan</a:t>
            </a:r>
            <a:r>
              <a:rPr lang="en-US" dirty="0" smtClean="0"/>
              <a:t> </a:t>
            </a:r>
            <a:r>
              <a:rPr lang="en-US" dirty="0" err="1" smtClean="0"/>
              <a:t>zijn</a:t>
            </a:r>
            <a:r>
              <a:rPr lang="en-US" dirty="0" smtClean="0"/>
              <a:t> </a:t>
            </a:r>
            <a:r>
              <a:rPr lang="en-US" dirty="0" err="1" smtClean="0"/>
              <a:t>als</a:t>
            </a:r>
            <a:r>
              <a:rPr lang="en-US" dirty="0" smtClean="0"/>
              <a:t> </a:t>
            </a:r>
            <a:r>
              <a:rPr lang="en-US" dirty="0" err="1" smtClean="0"/>
              <a:t>secundair</a:t>
            </a:r>
            <a:r>
              <a:rPr lang="en-US" dirty="0" smtClean="0"/>
              <a:t> </a:t>
            </a:r>
            <a:r>
              <a:rPr lang="en-US" dirty="0" err="1" smtClean="0"/>
              <a:t>bestaakte</a:t>
            </a:r>
            <a:r>
              <a:rPr lang="en-US" dirty="0" smtClean="0"/>
              <a:t> </a:t>
            </a:r>
            <a:r>
              <a:rPr lang="en-US" dirty="0" err="1" smtClean="0"/>
              <a:t>werkgever</a:t>
            </a:r>
            <a:r>
              <a:rPr lang="en-US" dirty="0" smtClean="0"/>
              <a:t> </a:t>
            </a:r>
            <a:r>
              <a:rPr lang="en-US" dirty="0" err="1" smtClean="0"/>
              <a:t>werkgever</a:t>
            </a:r>
            <a:r>
              <a:rPr lang="en-US" dirty="0" smtClean="0"/>
              <a:t> </a:t>
            </a:r>
            <a:r>
              <a:rPr lang="en-US" dirty="0" err="1" smtClean="0"/>
              <a:t>tegen</a:t>
            </a:r>
            <a:r>
              <a:rPr lang="en-US" dirty="0" smtClean="0"/>
              <a:t> </a:t>
            </a:r>
            <a:r>
              <a:rPr lang="en-US" dirty="0" err="1" smtClean="0"/>
              <a:t>wie</a:t>
            </a:r>
            <a:r>
              <a:rPr lang="en-US" dirty="0" smtClean="0"/>
              <a:t> </a:t>
            </a:r>
            <a:r>
              <a:rPr lang="en-US" dirty="0" err="1" smtClean="0"/>
              <a:t>actie</a:t>
            </a:r>
            <a:r>
              <a:rPr lang="en-US" dirty="0" smtClean="0"/>
              <a:t> </a:t>
            </a:r>
            <a:r>
              <a:rPr lang="en-US" dirty="0" err="1" smtClean="0"/>
              <a:t>zich</a:t>
            </a:r>
            <a:r>
              <a:rPr lang="en-US" dirty="0" smtClean="0"/>
              <a:t> </a:t>
            </a:r>
            <a:r>
              <a:rPr lang="en-US" dirty="0" err="1" smtClean="0"/>
              <a:t>richt</a:t>
            </a:r>
            <a:r>
              <a:rPr lang="en-US" dirty="0" smtClean="0"/>
              <a:t> "</a:t>
            </a:r>
            <a:r>
              <a:rPr lang="en-US" dirty="0" err="1" smtClean="0"/>
              <a:t>kan</a:t>
            </a:r>
            <a:r>
              <a:rPr lang="en-US" dirty="0" smtClean="0"/>
              <a:t> </a:t>
            </a:r>
            <a:r>
              <a:rPr lang="en-US" dirty="0" err="1" smtClean="0"/>
              <a:t>prikkelen</a:t>
            </a:r>
            <a:r>
              <a:rPr lang="en-US" dirty="0" smtClean="0"/>
              <a:t>" om toe </a:t>
            </a:r>
            <a:r>
              <a:rPr lang="en-US" dirty="0" err="1" smtClean="0"/>
              <a:t>te</a:t>
            </a:r>
            <a:r>
              <a:rPr lang="en-US" dirty="0" smtClean="0"/>
              <a:t> </a:t>
            </a:r>
            <a:r>
              <a:rPr lang="en-US" dirty="0" err="1" smtClean="0"/>
              <a:t>geven</a:t>
            </a:r>
            <a:r>
              <a:rPr lang="en-US" dirty="0" smtClean="0"/>
              <a:t>.</a:t>
            </a:r>
            <a:endParaRPr lang="en-US" dirty="0"/>
          </a:p>
          <a:p>
            <a:pPr lvl="0">
              <a:buClr>
                <a:srgbClr val="800000"/>
              </a:buClr>
            </a:pPr>
            <a:endParaRPr lang="en-US" dirty="0"/>
          </a:p>
          <a:p>
            <a:endParaRPr lang="nl-NL" dirty="0"/>
          </a:p>
        </p:txBody>
      </p:sp>
    </p:spTree>
    <p:extLst>
      <p:ext uri="{BB962C8B-B14F-4D97-AF65-F5344CB8AC3E}">
        <p14:creationId xmlns:p14="http://schemas.microsoft.com/office/powerpoint/2010/main" val="202494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Prikkelende</a:t>
            </a:r>
            <a:r>
              <a:rPr lang="en-US" dirty="0" smtClean="0"/>
              <a:t> </a:t>
            </a:r>
            <a:r>
              <a:rPr lang="en-US" dirty="0" err="1" smtClean="0"/>
              <a:t>gedachte</a:t>
            </a:r>
            <a:endParaRPr lang="nl-NL" dirty="0"/>
          </a:p>
        </p:txBody>
      </p:sp>
      <p:sp>
        <p:nvSpPr>
          <p:cNvPr id="3" name="Content Placeholder 2"/>
          <p:cNvSpPr>
            <a:spLocks noGrp="1"/>
          </p:cNvSpPr>
          <p:nvPr>
            <p:ph idx="1"/>
          </p:nvPr>
        </p:nvSpPr>
        <p:spPr/>
        <p:txBody>
          <a:bodyPr/>
          <a:lstStyle/>
          <a:p>
            <a:r>
              <a:rPr lang="en-US" dirty="0" err="1" smtClean="0"/>
              <a:t>Dat</a:t>
            </a:r>
            <a:r>
              <a:rPr lang="en-US" dirty="0" smtClean="0"/>
              <a:t> </a:t>
            </a:r>
            <a:r>
              <a:rPr lang="en-US" dirty="0" err="1" smtClean="0"/>
              <a:t>prikkelen</a:t>
            </a:r>
            <a:r>
              <a:rPr lang="en-US" dirty="0" smtClean="0"/>
              <a:t> </a:t>
            </a:r>
            <a:r>
              <a:rPr lang="en-US" dirty="0" err="1" smtClean="0"/>
              <a:t>kan</a:t>
            </a:r>
            <a:r>
              <a:rPr lang="en-US" dirty="0" smtClean="0"/>
              <a:t> </a:t>
            </a:r>
            <a:r>
              <a:rPr lang="en-US" dirty="0" err="1" smtClean="0"/>
              <a:t>zich</a:t>
            </a:r>
            <a:r>
              <a:rPr lang="en-US" dirty="0" smtClean="0"/>
              <a:t> </a:t>
            </a:r>
            <a:r>
              <a:rPr lang="en-US" dirty="0" err="1" smtClean="0"/>
              <a:t>snel</a:t>
            </a:r>
            <a:r>
              <a:rPr lang="en-US" dirty="0" smtClean="0"/>
              <a:t> </a:t>
            </a:r>
            <a:r>
              <a:rPr lang="en-US" dirty="0" err="1" smtClean="0"/>
              <a:t>voordoen</a:t>
            </a:r>
            <a:r>
              <a:rPr lang="en-US" dirty="0" smtClean="0"/>
              <a:t>. </a:t>
            </a:r>
            <a:r>
              <a:rPr lang="en-US" dirty="0" err="1" smtClean="0"/>
              <a:t>Denk</a:t>
            </a:r>
            <a:r>
              <a:rPr lang="en-US" dirty="0" smtClean="0"/>
              <a:t> </a:t>
            </a:r>
            <a:r>
              <a:rPr lang="en-US" dirty="0" err="1" smtClean="0"/>
              <a:t>aan</a:t>
            </a:r>
            <a:r>
              <a:rPr lang="en-US" dirty="0" smtClean="0"/>
              <a:t> </a:t>
            </a:r>
            <a:r>
              <a:rPr lang="en-US" dirty="0" err="1" smtClean="0"/>
              <a:t>relatie</a:t>
            </a:r>
            <a:r>
              <a:rPr lang="en-US" dirty="0" smtClean="0"/>
              <a:t> </a:t>
            </a:r>
            <a:r>
              <a:rPr lang="en-US" dirty="0" err="1" smtClean="0"/>
              <a:t>klant</a:t>
            </a:r>
            <a:r>
              <a:rPr lang="en-US" dirty="0" smtClean="0"/>
              <a:t>/</a:t>
            </a:r>
            <a:r>
              <a:rPr lang="en-US" dirty="0" err="1" smtClean="0"/>
              <a:t>leverancier</a:t>
            </a:r>
            <a:r>
              <a:rPr lang="en-US" dirty="0" smtClean="0"/>
              <a:t>:</a:t>
            </a:r>
          </a:p>
          <a:p>
            <a:pPr marL="0" indent="0">
              <a:buNone/>
            </a:pPr>
            <a:endParaRPr lang="en-US" dirty="0">
              <a:solidFill>
                <a:schemeClr val="tx1"/>
              </a:solidFill>
            </a:endParaRPr>
          </a:p>
          <a:p>
            <a:pPr marL="0" indent="0">
              <a:buNone/>
            </a:pPr>
            <a:endParaRPr lang="nl-NL"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314" y="3161308"/>
            <a:ext cx="4244196" cy="178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479" y="3161308"/>
            <a:ext cx="4183416" cy="178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ircular Arrow 5"/>
          <p:cNvSpPr/>
          <p:nvPr/>
        </p:nvSpPr>
        <p:spPr bwMode="gray">
          <a:xfrm>
            <a:off x="5877464" y="2467155"/>
            <a:ext cx="1304544" cy="978408"/>
          </a:xfrm>
          <a:prstGeom prst="circularArrow">
            <a:avLst/>
          </a:prstGeom>
          <a:noFill/>
          <a:ln w="6350">
            <a:solidFill>
              <a:schemeClr val="accent4"/>
            </a:solidFill>
            <a:round/>
            <a:headEnd/>
            <a:tailEnd/>
          </a:ln>
          <a:effectLst/>
        </p:spPr>
        <p:txBody>
          <a:bodyPr lIns="80147" tIns="40074" rIns="80147" bIns="40074" rtlCol="0" anchor="ctr"/>
          <a:lstStyle/>
          <a:p>
            <a:pPr algn="ctr"/>
            <a:endParaRPr lang="nl-NL" dirty="0"/>
          </a:p>
        </p:txBody>
      </p:sp>
    </p:spTree>
    <p:extLst>
      <p:ext uri="{BB962C8B-B14F-4D97-AF65-F5344CB8AC3E}">
        <p14:creationId xmlns:p14="http://schemas.microsoft.com/office/powerpoint/2010/main" val="262938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tweede</a:t>
            </a:r>
            <a:r>
              <a:rPr lang="en-US" dirty="0" smtClean="0"/>
              <a:t> </a:t>
            </a:r>
            <a:r>
              <a:rPr lang="en-US" dirty="0" err="1" smtClean="0"/>
              <a:t>dragende</a:t>
            </a:r>
            <a:r>
              <a:rPr lang="en-US" dirty="0" smtClean="0"/>
              <a:t> </a:t>
            </a:r>
            <a:r>
              <a:rPr lang="en-US" dirty="0" err="1" smtClean="0"/>
              <a:t>overweging</a:t>
            </a:r>
            <a:r>
              <a:rPr lang="en-US" dirty="0" smtClean="0"/>
              <a:t> </a:t>
            </a:r>
            <a:r>
              <a:rPr lang="en-US" dirty="0" err="1" smtClean="0"/>
              <a:t>gaat</a:t>
            </a:r>
            <a:r>
              <a:rPr lang="en-US" dirty="0" smtClean="0"/>
              <a:t> </a:t>
            </a:r>
            <a:r>
              <a:rPr lang="en-US" dirty="0" err="1" smtClean="0"/>
              <a:t>ook</a:t>
            </a:r>
            <a:r>
              <a:rPr lang="en-US" dirty="0" smtClean="0"/>
              <a:t> </a:t>
            </a:r>
            <a:r>
              <a:rPr lang="en-US" dirty="0" err="1" smtClean="0"/>
              <a:t>stuk</a:t>
            </a:r>
            <a:endParaRPr lang="nl-NL" dirty="0"/>
          </a:p>
        </p:txBody>
      </p:sp>
      <p:sp>
        <p:nvSpPr>
          <p:cNvPr id="3" name="Content Placeholder 2"/>
          <p:cNvSpPr>
            <a:spLocks noGrp="1"/>
          </p:cNvSpPr>
          <p:nvPr>
            <p:ph idx="1"/>
          </p:nvPr>
        </p:nvSpPr>
        <p:spPr>
          <a:xfrm>
            <a:off x="933253" y="1773983"/>
            <a:ext cx="9794449" cy="4229282"/>
          </a:xfrm>
        </p:spPr>
        <p:txBody>
          <a:bodyPr/>
          <a:lstStyle/>
          <a:p>
            <a:r>
              <a:rPr lang="nl-NL" dirty="0"/>
              <a:t>(</a:t>
            </a:r>
            <a:r>
              <a:rPr lang="nl-NL" i="1" dirty="0"/>
              <a:t>b) </a:t>
            </a:r>
            <a:r>
              <a:rPr lang="nl-NL" i="1" dirty="0" smtClean="0"/>
              <a:t>Bij </a:t>
            </a:r>
            <a:r>
              <a:rPr lang="nl-NL" i="1" dirty="0"/>
              <a:t>een collectieve actie als de onderhavige is onvermijdelijk dat deze schade veroorzaakt bij derden die door de actie worden getroffen. Indien de actie van FNV en HZC valt binnen de reikwijdte van art. 6, aanhef en onder 4, ESH, is echter uitgangspunt dat daarmee een zwaarwegend belang wordt gediend. </a:t>
            </a:r>
            <a:r>
              <a:rPr lang="nl-NL" i="1" dirty="0">
                <a:solidFill>
                  <a:srgbClr val="FF0000"/>
                </a:solidFill>
              </a:rPr>
              <a:t>Dan brengt de enkele omstandigheid dat </a:t>
            </a:r>
            <a:r>
              <a:rPr lang="nl-NL" i="1" dirty="0" err="1">
                <a:solidFill>
                  <a:srgbClr val="FF0000"/>
                </a:solidFill>
              </a:rPr>
              <a:t>Enerco</a:t>
            </a:r>
            <a:r>
              <a:rPr lang="nl-NL" i="1" dirty="0">
                <a:solidFill>
                  <a:srgbClr val="FF0000"/>
                </a:solidFill>
              </a:rPr>
              <a:t> als derde voldoende onderbouwd heeft gesteld “dat zij aanzienlijke en in de tijd oplopende schade leed als gevolg van de onmogelijkheid om de </a:t>
            </a:r>
            <a:r>
              <a:rPr lang="nl-NL" i="1" dirty="0" err="1">
                <a:solidFill>
                  <a:srgbClr val="FF0000"/>
                </a:solidFill>
              </a:rPr>
              <a:t>Evgenia</a:t>
            </a:r>
            <a:r>
              <a:rPr lang="nl-NL" i="1" dirty="0">
                <a:solidFill>
                  <a:srgbClr val="FF0000"/>
                </a:solidFill>
              </a:rPr>
              <a:t>, en mogelijk ook andere schepen, in Nederland te doen lossen” (</a:t>
            </a:r>
            <a:r>
              <a:rPr lang="nl-NL" i="1" dirty="0" err="1">
                <a:solidFill>
                  <a:srgbClr val="FF0000"/>
                </a:solidFill>
              </a:rPr>
              <a:t>rov</a:t>
            </a:r>
            <a:r>
              <a:rPr lang="nl-NL" i="1" dirty="0">
                <a:solidFill>
                  <a:srgbClr val="FF0000"/>
                </a:solidFill>
              </a:rPr>
              <a:t>. 4.10 van het hof), niet zonder nadere vaststellingen omtrent de omvang van de schade, de betrokken belangen en de relevante overige omstandigheden van het geval mee dat de besmetverklaring vanwege die schade onrechtmatig is. </a:t>
            </a:r>
            <a:r>
              <a:rPr lang="nl-NL" i="1" dirty="0"/>
              <a:t>In dit verband is mede van belang dat onderdeel 2 van het middel onder verwijzing naar vindplaatsen in de stukken erop wijst dat FNV en HZC voor het hof de gestelde schade hebben betwist en daarbij onder meer hebben aangevoerd dat geen sprake zou zijn van duurzame gevolgen voor </a:t>
            </a:r>
            <a:r>
              <a:rPr lang="nl-NL" i="1" dirty="0" err="1"/>
              <a:t>Enerco</a:t>
            </a:r>
            <a:r>
              <a:rPr lang="nl-NL" i="1" dirty="0"/>
              <a:t>. </a:t>
            </a:r>
          </a:p>
        </p:txBody>
      </p:sp>
    </p:spTree>
    <p:extLst>
      <p:ext uri="{BB962C8B-B14F-4D97-AF65-F5344CB8AC3E}">
        <p14:creationId xmlns:p14="http://schemas.microsoft.com/office/powerpoint/2010/main" val="416723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Derdenschade</a:t>
            </a:r>
            <a:r>
              <a:rPr lang="en-US" dirty="0" smtClean="0"/>
              <a:t> in </a:t>
            </a:r>
            <a:r>
              <a:rPr lang="en-US" dirty="0" err="1" smtClean="0"/>
              <a:t>kort</a:t>
            </a:r>
            <a:r>
              <a:rPr lang="en-US" dirty="0" smtClean="0"/>
              <a:t> </a:t>
            </a:r>
            <a:r>
              <a:rPr lang="en-US" dirty="0" err="1" smtClean="0"/>
              <a:t>geding</a:t>
            </a:r>
            <a:r>
              <a:rPr lang="en-US" dirty="0" smtClean="0"/>
              <a:t>: de </a:t>
            </a:r>
            <a:r>
              <a:rPr lang="en-US" dirty="0" err="1" smtClean="0"/>
              <a:t>Hoge</a:t>
            </a:r>
            <a:r>
              <a:rPr lang="en-US" dirty="0" smtClean="0"/>
              <a:t> </a:t>
            </a:r>
            <a:r>
              <a:rPr lang="en-US" dirty="0" err="1" smtClean="0"/>
              <a:t>Raad</a:t>
            </a:r>
            <a:r>
              <a:rPr lang="en-US" dirty="0" smtClean="0"/>
              <a:t> </a:t>
            </a:r>
            <a:r>
              <a:rPr lang="en-US" dirty="0" err="1" smtClean="0"/>
              <a:t>trekt</a:t>
            </a:r>
            <a:r>
              <a:rPr lang="en-US" dirty="0" smtClean="0"/>
              <a:t> de </a:t>
            </a:r>
            <a:r>
              <a:rPr lang="en-US" dirty="0" err="1" smtClean="0"/>
              <a:t>teugels</a:t>
            </a:r>
            <a:r>
              <a:rPr lang="en-US" dirty="0" smtClean="0"/>
              <a:t> </a:t>
            </a:r>
            <a:r>
              <a:rPr lang="en-US" dirty="0" err="1" smtClean="0"/>
              <a:t>aan</a:t>
            </a:r>
            <a:endParaRPr lang="nl-NL" dirty="0"/>
          </a:p>
        </p:txBody>
      </p:sp>
      <p:sp>
        <p:nvSpPr>
          <p:cNvPr id="3" name="Content Placeholder 2"/>
          <p:cNvSpPr>
            <a:spLocks noGrp="1"/>
          </p:cNvSpPr>
          <p:nvPr>
            <p:ph idx="1"/>
          </p:nvPr>
        </p:nvSpPr>
        <p:spPr>
          <a:xfrm>
            <a:off x="903600" y="1656236"/>
            <a:ext cx="10344000" cy="4724376"/>
          </a:xfrm>
        </p:spPr>
        <p:txBody>
          <a:bodyPr/>
          <a:lstStyle/>
          <a:p>
            <a:r>
              <a:rPr lang="en-US" dirty="0" err="1" smtClean="0"/>
              <a:t>Ook</a:t>
            </a:r>
            <a:r>
              <a:rPr lang="en-US" dirty="0" smtClean="0"/>
              <a:t> in </a:t>
            </a:r>
            <a:r>
              <a:rPr lang="en-US" dirty="0" err="1" smtClean="0"/>
              <a:t>kort</a:t>
            </a:r>
            <a:r>
              <a:rPr lang="en-US" dirty="0" smtClean="0"/>
              <a:t> </a:t>
            </a:r>
            <a:r>
              <a:rPr lang="en-US" dirty="0" err="1" smtClean="0"/>
              <a:t>geding</a:t>
            </a:r>
            <a:r>
              <a:rPr lang="en-US" dirty="0" smtClean="0"/>
              <a:t> </a:t>
            </a:r>
            <a:r>
              <a:rPr lang="en-US" dirty="0" err="1" smtClean="0"/>
              <a:t>verwacht</a:t>
            </a:r>
            <a:r>
              <a:rPr lang="en-US" dirty="0" smtClean="0"/>
              <a:t> de </a:t>
            </a:r>
            <a:r>
              <a:rPr lang="en-US" dirty="0" err="1" smtClean="0"/>
              <a:t>Hoge</a:t>
            </a:r>
            <a:r>
              <a:rPr lang="en-US" dirty="0" smtClean="0"/>
              <a:t> </a:t>
            </a:r>
            <a:r>
              <a:rPr lang="en-US" dirty="0" err="1" smtClean="0"/>
              <a:t>Raad</a:t>
            </a:r>
            <a:r>
              <a:rPr lang="en-US" dirty="0" smtClean="0"/>
              <a:t> </a:t>
            </a:r>
            <a:r>
              <a:rPr lang="en-US" dirty="0" err="1" smtClean="0"/>
              <a:t>dat</a:t>
            </a:r>
            <a:r>
              <a:rPr lang="en-US" dirty="0" smtClean="0"/>
              <a:t> </a:t>
            </a:r>
            <a:r>
              <a:rPr lang="en-US" dirty="0" err="1" smtClean="0"/>
              <a:t>bij</a:t>
            </a:r>
            <a:r>
              <a:rPr lang="en-US" dirty="0" smtClean="0"/>
              <a:t> </a:t>
            </a:r>
            <a:r>
              <a:rPr lang="en-US" dirty="0" err="1" smtClean="0"/>
              <a:t>beroep</a:t>
            </a:r>
            <a:r>
              <a:rPr lang="en-US" dirty="0" smtClean="0"/>
              <a:t> op </a:t>
            </a:r>
            <a:r>
              <a:rPr lang="en-US" dirty="0" err="1" smtClean="0"/>
              <a:t>derdenschade</a:t>
            </a:r>
            <a:r>
              <a:rPr lang="en-US" dirty="0" smtClean="0"/>
              <a:t>, </a:t>
            </a:r>
            <a:r>
              <a:rPr lang="en-US" dirty="0" err="1" smtClean="0"/>
              <a:t>aan</a:t>
            </a:r>
            <a:r>
              <a:rPr lang="en-US" dirty="0" smtClean="0"/>
              <a:t> die </a:t>
            </a:r>
            <a:r>
              <a:rPr lang="en-US" dirty="0" err="1" smtClean="0"/>
              <a:t>schade</a:t>
            </a:r>
            <a:r>
              <a:rPr lang="en-US" dirty="0" smtClean="0"/>
              <a:t> </a:t>
            </a:r>
            <a:r>
              <a:rPr lang="en-US" dirty="0" err="1" smtClean="0"/>
              <a:t>echt</a:t>
            </a:r>
            <a:r>
              <a:rPr lang="en-US" dirty="0" smtClean="0"/>
              <a:t> "</a:t>
            </a:r>
            <a:r>
              <a:rPr lang="en-US" dirty="0" err="1" smtClean="0"/>
              <a:t>handen</a:t>
            </a:r>
            <a:r>
              <a:rPr lang="en-US" dirty="0" smtClean="0"/>
              <a:t> </a:t>
            </a:r>
            <a:r>
              <a:rPr lang="en-US" dirty="0" err="1" smtClean="0"/>
              <a:t>en</a:t>
            </a:r>
            <a:r>
              <a:rPr lang="en-US" dirty="0" smtClean="0"/>
              <a:t> </a:t>
            </a:r>
            <a:r>
              <a:rPr lang="en-US" dirty="0" err="1" smtClean="0"/>
              <a:t>voeten</a:t>
            </a:r>
            <a:r>
              <a:rPr lang="en-US" dirty="0" smtClean="0"/>
              <a:t>" </a:t>
            </a:r>
            <a:r>
              <a:rPr lang="en-US" dirty="0" err="1" smtClean="0"/>
              <a:t>wordt</a:t>
            </a:r>
            <a:r>
              <a:rPr lang="en-US" dirty="0" smtClean="0"/>
              <a:t> </a:t>
            </a:r>
            <a:r>
              <a:rPr lang="en-US" dirty="0" err="1" smtClean="0"/>
              <a:t>gegeven</a:t>
            </a:r>
            <a:r>
              <a:rPr lang="en-US" dirty="0" smtClean="0"/>
              <a:t>. Het is </a:t>
            </a:r>
            <a:r>
              <a:rPr lang="en-US" dirty="0" err="1" smtClean="0"/>
              <a:t>dan</a:t>
            </a:r>
            <a:r>
              <a:rPr lang="en-US" dirty="0" smtClean="0"/>
              <a:t> </a:t>
            </a:r>
            <a:r>
              <a:rPr lang="en-US" dirty="0" err="1" smtClean="0"/>
              <a:t>aan</a:t>
            </a:r>
            <a:r>
              <a:rPr lang="en-US" dirty="0" smtClean="0"/>
              <a:t> de </a:t>
            </a:r>
            <a:r>
              <a:rPr lang="en-US" dirty="0" err="1" smtClean="0"/>
              <a:t>eiser</a:t>
            </a:r>
            <a:r>
              <a:rPr lang="en-US" dirty="0" smtClean="0"/>
              <a:t>, </a:t>
            </a:r>
            <a:r>
              <a:rPr lang="en-US" dirty="0" err="1" smtClean="0"/>
              <a:t>niet</a:t>
            </a:r>
            <a:r>
              <a:rPr lang="en-US" dirty="0" smtClean="0"/>
              <a:t> </a:t>
            </a:r>
            <a:r>
              <a:rPr lang="en-US" dirty="0" err="1" smtClean="0"/>
              <a:t>aan</a:t>
            </a:r>
            <a:r>
              <a:rPr lang="en-US" dirty="0" smtClean="0"/>
              <a:t> de </a:t>
            </a:r>
            <a:r>
              <a:rPr lang="en-US" dirty="0" err="1" smtClean="0"/>
              <a:t>organiserende</a:t>
            </a:r>
            <a:r>
              <a:rPr lang="en-US" dirty="0" smtClean="0"/>
              <a:t> </a:t>
            </a:r>
            <a:r>
              <a:rPr lang="en-US" dirty="0" err="1" smtClean="0"/>
              <a:t>vakbond</a:t>
            </a:r>
            <a:r>
              <a:rPr lang="en-US" dirty="0" smtClean="0"/>
              <a:t> om </a:t>
            </a:r>
            <a:r>
              <a:rPr lang="en-US" dirty="0" err="1" smtClean="0"/>
              <a:t>daar</a:t>
            </a:r>
            <a:r>
              <a:rPr lang="en-US" dirty="0" smtClean="0"/>
              <a:t> </a:t>
            </a:r>
            <a:r>
              <a:rPr lang="en-US" b="1" dirty="0" err="1" smtClean="0"/>
              <a:t>concreet</a:t>
            </a:r>
            <a:r>
              <a:rPr lang="en-US" dirty="0" smtClean="0"/>
              <a:t> </a:t>
            </a:r>
            <a:r>
              <a:rPr lang="en-US" dirty="0" err="1" smtClean="0"/>
              <a:t>inzicht</a:t>
            </a:r>
            <a:r>
              <a:rPr lang="en-US" dirty="0" smtClean="0"/>
              <a:t> in </a:t>
            </a:r>
            <a:r>
              <a:rPr lang="en-US" dirty="0" err="1" smtClean="0"/>
              <a:t>te</a:t>
            </a:r>
            <a:r>
              <a:rPr lang="en-US" dirty="0" smtClean="0"/>
              <a:t> </a:t>
            </a:r>
            <a:r>
              <a:rPr lang="en-US" dirty="0" err="1" smtClean="0"/>
              <a:t>geven</a:t>
            </a:r>
            <a:r>
              <a:rPr lang="en-US" dirty="0" smtClean="0"/>
              <a:t>, </a:t>
            </a:r>
            <a:r>
              <a:rPr lang="en-US" dirty="0" err="1" smtClean="0"/>
              <a:t>ook</a:t>
            </a:r>
            <a:r>
              <a:rPr lang="en-US" dirty="0" smtClean="0"/>
              <a:t> in kg.</a:t>
            </a:r>
          </a:p>
          <a:p>
            <a:endParaRPr lang="en-US" dirty="0" smtClean="0"/>
          </a:p>
          <a:p>
            <a:r>
              <a:rPr lang="en-US" dirty="0" err="1" smtClean="0"/>
              <a:t>Aanzienlijke</a:t>
            </a:r>
            <a:r>
              <a:rPr lang="en-US" dirty="0" smtClean="0"/>
              <a:t> </a:t>
            </a:r>
            <a:r>
              <a:rPr lang="en-US" dirty="0" err="1" smtClean="0"/>
              <a:t>en</a:t>
            </a:r>
            <a:r>
              <a:rPr lang="en-US" dirty="0" smtClean="0"/>
              <a:t> in de </a:t>
            </a:r>
            <a:r>
              <a:rPr lang="en-US" dirty="0" err="1" smtClean="0"/>
              <a:t>tijd</a:t>
            </a:r>
            <a:r>
              <a:rPr lang="en-US" dirty="0" smtClean="0"/>
              <a:t> </a:t>
            </a:r>
            <a:r>
              <a:rPr lang="en-US" dirty="0" err="1" smtClean="0"/>
              <a:t>toenemende</a:t>
            </a:r>
            <a:r>
              <a:rPr lang="en-US" dirty="0" smtClean="0"/>
              <a:t> </a:t>
            </a:r>
            <a:r>
              <a:rPr lang="en-US" dirty="0" err="1" smtClean="0"/>
              <a:t>schade</a:t>
            </a:r>
            <a:r>
              <a:rPr lang="en-US" dirty="0" smtClean="0"/>
              <a:t> is in </a:t>
            </a:r>
            <a:r>
              <a:rPr lang="en-US" dirty="0" err="1" smtClean="0"/>
              <a:t>zichzelf</a:t>
            </a:r>
            <a:r>
              <a:rPr lang="en-US" dirty="0" smtClean="0"/>
              <a:t> </a:t>
            </a:r>
            <a:r>
              <a:rPr lang="en-US" dirty="0" err="1" smtClean="0"/>
              <a:t>onvoldoende</a:t>
            </a:r>
            <a:r>
              <a:rPr lang="en-US" dirty="0" smtClean="0"/>
              <a:t>;</a:t>
            </a:r>
            <a:endParaRPr lang="en-US" dirty="0"/>
          </a:p>
          <a:p>
            <a:r>
              <a:rPr lang="en-US" dirty="0" err="1" smtClean="0"/>
              <a:t>Dat</a:t>
            </a:r>
            <a:r>
              <a:rPr lang="en-US" dirty="0" smtClean="0"/>
              <a:t> is </a:t>
            </a:r>
            <a:r>
              <a:rPr lang="en-US" dirty="0" err="1" smtClean="0"/>
              <a:t>een</a:t>
            </a:r>
            <a:r>
              <a:rPr lang="en-US" dirty="0" smtClean="0"/>
              <a:t> </a:t>
            </a:r>
            <a:r>
              <a:rPr lang="en-US" dirty="0" err="1" smtClean="0"/>
              <a:t>belangrijke</a:t>
            </a:r>
            <a:r>
              <a:rPr lang="en-US" dirty="0" smtClean="0"/>
              <a:t> </a:t>
            </a:r>
            <a:r>
              <a:rPr lang="en-US" dirty="0" err="1" smtClean="0"/>
              <a:t>versterking</a:t>
            </a:r>
            <a:r>
              <a:rPr lang="en-US" dirty="0" smtClean="0"/>
              <a:t> van de </a:t>
            </a:r>
            <a:r>
              <a:rPr lang="en-US" dirty="0" err="1" smtClean="0"/>
              <a:t>positie</a:t>
            </a:r>
            <a:r>
              <a:rPr lang="en-US" dirty="0" smtClean="0"/>
              <a:t> van de </a:t>
            </a:r>
            <a:r>
              <a:rPr lang="en-US" dirty="0" err="1" smtClean="0"/>
              <a:t>bonden</a:t>
            </a:r>
            <a:r>
              <a:rPr lang="en-US" dirty="0" smtClean="0"/>
              <a:t>, want in </a:t>
            </a:r>
            <a:r>
              <a:rPr lang="nl-NL" dirty="0" smtClean="0"/>
              <a:t>het Streekvervoer-arrest uit 1997 klonk nog een ander geluid: </a:t>
            </a:r>
          </a:p>
          <a:p>
            <a:endParaRPr lang="nl-NL" dirty="0"/>
          </a:p>
          <a:p>
            <a:pPr marL="0" indent="0">
              <a:buNone/>
            </a:pPr>
            <a:r>
              <a:rPr lang="nl-NL" dirty="0" smtClean="0"/>
              <a:t>"</a:t>
            </a:r>
            <a:r>
              <a:rPr lang="nl-NL" i="1" dirty="0" smtClean="0"/>
              <a:t>Voor </a:t>
            </a:r>
            <a:r>
              <a:rPr lang="nl-NL" i="1" dirty="0"/>
              <a:t>zover voormelde onderdelen daartegen met motiveringsklachten opkomen, miskennen zij dat het hier </a:t>
            </a:r>
            <a:r>
              <a:rPr lang="nl-NL" i="1" dirty="0" smtClean="0"/>
              <a:t>(…) niet </a:t>
            </a:r>
            <a:r>
              <a:rPr lang="nl-NL" i="1" dirty="0"/>
              <a:t>gaat om de omvang van door de werkgever als gevolg van de staking geleden en bij onbeperkt voortduren van de staking te lijden schade, maar om die van derden, waaronder niet alleen de door de staking direct gedupeerde reizigers van het normaliter door VSN verzorgde streek- en stadsvervoer, maar ook de werkgevers van die reizigers. Kan in eerstbedoelde situatie van de </a:t>
            </a:r>
            <a:r>
              <a:rPr lang="nl-NL" i="1" dirty="0" err="1"/>
              <a:t>bestaakte</a:t>
            </a:r>
            <a:r>
              <a:rPr lang="nl-NL" i="1" dirty="0"/>
              <a:t> werkgever, zeker als de door hem in algemene termen gestelde schade door de bond gedetailleerd wordt betwist, worden verlangd dat hij de door hem beweerdelijk te lijden schade cijfermatig aannemelijk maakt, in laatstbedoelde situatie kan een dergelijke eis niet worden </a:t>
            </a:r>
            <a:r>
              <a:rPr lang="nl-NL" i="1" dirty="0" smtClean="0"/>
              <a:t>gesteld</a:t>
            </a:r>
            <a:r>
              <a:rPr lang="nl-NL" dirty="0" smtClean="0"/>
              <a:t>."</a:t>
            </a:r>
            <a:endParaRPr lang="nl-NL" dirty="0"/>
          </a:p>
        </p:txBody>
      </p:sp>
    </p:spTree>
    <p:extLst>
      <p:ext uri="{BB962C8B-B14F-4D97-AF65-F5344CB8AC3E}">
        <p14:creationId xmlns:p14="http://schemas.microsoft.com/office/powerpoint/2010/main" val="405368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Opvallend</a:t>
            </a:r>
            <a:r>
              <a:rPr lang="en-US" dirty="0" smtClean="0"/>
              <a:t>: FNV/</a:t>
            </a:r>
            <a:r>
              <a:rPr lang="en-US" dirty="0" err="1" smtClean="0"/>
              <a:t>Enerco</a:t>
            </a:r>
            <a:r>
              <a:rPr lang="en-US" dirty="0" smtClean="0"/>
              <a:t> </a:t>
            </a:r>
            <a:r>
              <a:rPr lang="en-US" dirty="0" err="1" smtClean="0"/>
              <a:t>en</a:t>
            </a:r>
            <a:r>
              <a:rPr lang="en-US" dirty="0" smtClean="0"/>
              <a:t> de </a:t>
            </a:r>
            <a:r>
              <a:rPr lang="en-US" dirty="0" err="1" smtClean="0"/>
              <a:t>spelregeltoets</a:t>
            </a:r>
            <a:endParaRPr lang="nl-NL" dirty="0"/>
          </a:p>
        </p:txBody>
      </p:sp>
      <p:sp>
        <p:nvSpPr>
          <p:cNvPr id="3" name="Content Placeholder 2"/>
          <p:cNvSpPr>
            <a:spLocks noGrp="1"/>
          </p:cNvSpPr>
          <p:nvPr>
            <p:ph idx="1"/>
          </p:nvPr>
        </p:nvSpPr>
        <p:spPr>
          <a:xfrm>
            <a:off x="1084082" y="1990800"/>
            <a:ext cx="9040306" cy="4229282"/>
          </a:xfrm>
        </p:spPr>
        <p:txBody>
          <a:bodyPr/>
          <a:lstStyle/>
          <a:p>
            <a:r>
              <a:rPr lang="en-US" dirty="0" smtClean="0"/>
              <a:t>De </a:t>
            </a:r>
            <a:r>
              <a:rPr lang="en-US" dirty="0" err="1" smtClean="0"/>
              <a:t>Hoge</a:t>
            </a:r>
            <a:r>
              <a:rPr lang="en-US" dirty="0" smtClean="0"/>
              <a:t> </a:t>
            </a:r>
            <a:r>
              <a:rPr lang="en-US" dirty="0" err="1" smtClean="0"/>
              <a:t>Raad</a:t>
            </a:r>
            <a:r>
              <a:rPr lang="en-US" dirty="0" smtClean="0"/>
              <a:t> </a:t>
            </a:r>
            <a:r>
              <a:rPr lang="en-US" dirty="0" err="1" smtClean="0"/>
              <a:t>noemt</a:t>
            </a:r>
            <a:r>
              <a:rPr lang="en-US" dirty="0" smtClean="0"/>
              <a:t> de </a:t>
            </a:r>
            <a:r>
              <a:rPr lang="en-US" dirty="0" err="1" smtClean="0"/>
              <a:t>spelregeltoets</a:t>
            </a:r>
            <a:r>
              <a:rPr lang="en-US" dirty="0" smtClean="0"/>
              <a:t> </a:t>
            </a:r>
            <a:r>
              <a:rPr lang="en-US" dirty="0" err="1" smtClean="0"/>
              <a:t>niet</a:t>
            </a:r>
            <a:r>
              <a:rPr lang="en-US" dirty="0" smtClean="0"/>
              <a:t> </a:t>
            </a:r>
            <a:r>
              <a:rPr lang="en-US" dirty="0" err="1" smtClean="0"/>
              <a:t>meer</a:t>
            </a:r>
            <a:r>
              <a:rPr lang="en-US" dirty="0" smtClean="0"/>
              <a:t>, </a:t>
            </a:r>
            <a:r>
              <a:rPr lang="en-US" dirty="0" err="1" smtClean="0"/>
              <a:t>afzonderlijk</a:t>
            </a:r>
            <a:r>
              <a:rPr lang="en-US" dirty="0" smtClean="0"/>
              <a:t> van art G-ESH/6:162 BW </a:t>
            </a:r>
            <a:r>
              <a:rPr lang="en-US" dirty="0" err="1" smtClean="0"/>
              <a:t>toetsing</a:t>
            </a:r>
            <a:r>
              <a:rPr lang="en-US" dirty="0" smtClean="0"/>
              <a:t>…</a:t>
            </a:r>
          </a:p>
          <a:p>
            <a:endParaRPr lang="nl-NL" dirty="0"/>
          </a:p>
          <a:p>
            <a:pPr marL="0" indent="0">
              <a:buNone/>
            </a:pPr>
            <a:r>
              <a:rPr lang="nl-NL" dirty="0" smtClean="0"/>
              <a:t>"</a:t>
            </a:r>
            <a:r>
              <a:rPr lang="nl-NL" i="1" dirty="0" smtClean="0"/>
              <a:t>De </a:t>
            </a:r>
            <a:r>
              <a:rPr lang="nl-NL" i="1" dirty="0"/>
              <a:t>uitoefening van het recht op collectief optreden kan dan slechts worden beperkt langs de weg van art. G ESH, overeenkomstig hetgeen op dat punt is aanvaard in de rechtspraak van de Hoge </a:t>
            </a:r>
            <a:r>
              <a:rPr lang="nl-NL" i="1" dirty="0" smtClean="0"/>
              <a:t>Raad</a:t>
            </a:r>
            <a:r>
              <a:rPr lang="nl-NL" dirty="0" smtClean="0"/>
              <a:t>".</a:t>
            </a:r>
          </a:p>
          <a:p>
            <a:pPr marL="0" indent="0">
              <a:buNone/>
            </a:pPr>
            <a:endParaRPr lang="en-US" dirty="0"/>
          </a:p>
          <a:p>
            <a:pPr marL="0" indent="0">
              <a:buNone/>
            </a:pPr>
            <a:endParaRPr lang="en-US" dirty="0" smtClean="0"/>
          </a:p>
          <a:p>
            <a:pPr marL="0" indent="0">
              <a:buNone/>
            </a:pPr>
            <a:r>
              <a:rPr lang="en-US" dirty="0"/>
              <a:t>	</a:t>
            </a:r>
            <a:r>
              <a:rPr lang="en-US" dirty="0" smtClean="0"/>
              <a:t>….of </a:t>
            </a:r>
            <a:r>
              <a:rPr lang="en-US" dirty="0" err="1" smtClean="0"/>
              <a:t>valt</a:t>
            </a:r>
            <a:r>
              <a:rPr lang="en-US" dirty="0" smtClean="0"/>
              <a:t> de </a:t>
            </a:r>
            <a:r>
              <a:rPr lang="en-US" dirty="0" err="1" smtClean="0"/>
              <a:t>spelregeltoets</a:t>
            </a:r>
            <a:r>
              <a:rPr lang="en-US" dirty="0" smtClean="0"/>
              <a:t> </a:t>
            </a:r>
            <a:r>
              <a:rPr lang="en-US" dirty="0" err="1" smtClean="0"/>
              <a:t>onder</a:t>
            </a:r>
            <a:r>
              <a:rPr lang="en-US" dirty="0" smtClean="0"/>
              <a:t> "</a:t>
            </a:r>
            <a:r>
              <a:rPr lang="en-US" dirty="0" err="1" smtClean="0"/>
              <a:t>overeenkomstig</a:t>
            </a:r>
            <a:r>
              <a:rPr lang="en-US" dirty="0" smtClean="0"/>
              <a:t> </a:t>
            </a:r>
            <a:r>
              <a:rPr lang="en-US" dirty="0" err="1" smtClean="0"/>
              <a:t>hetgeen</a:t>
            </a:r>
            <a:r>
              <a:rPr lang="en-US" dirty="0" smtClean="0"/>
              <a:t> op </a:t>
            </a:r>
            <a:r>
              <a:rPr lang="en-US" dirty="0" err="1" smtClean="0"/>
              <a:t>dat</a:t>
            </a:r>
            <a:r>
              <a:rPr lang="en-US" dirty="0" smtClean="0"/>
              <a:t> punt is </a:t>
            </a:r>
            <a:r>
              <a:rPr lang="en-US" dirty="0" err="1" smtClean="0"/>
              <a:t>aanvaard</a:t>
            </a:r>
            <a:r>
              <a:rPr lang="en-US" dirty="0" smtClean="0"/>
              <a:t> in de </a:t>
            </a:r>
            <a:r>
              <a:rPr lang="en-US" dirty="0" err="1" smtClean="0"/>
              <a:t>rechtspraak</a:t>
            </a:r>
            <a:r>
              <a:rPr lang="en-US" dirty="0" smtClean="0"/>
              <a:t> van de </a:t>
            </a:r>
            <a:r>
              <a:rPr lang="en-US" dirty="0" err="1" smtClean="0"/>
              <a:t>Hoge</a:t>
            </a:r>
            <a:r>
              <a:rPr lang="en-US" dirty="0" smtClean="0"/>
              <a:t> </a:t>
            </a:r>
            <a:r>
              <a:rPr lang="en-US" dirty="0" err="1" smtClean="0"/>
              <a:t>Raad</a:t>
            </a:r>
            <a:r>
              <a:rPr lang="en-US" dirty="0" smtClean="0"/>
              <a:t>?</a:t>
            </a:r>
            <a:endParaRPr lang="nl-NL" dirty="0" smtClean="0"/>
          </a:p>
          <a:p>
            <a:pPr marL="0" indent="0">
              <a:buNone/>
            </a:pPr>
            <a:endParaRPr lang="en-US" dirty="0"/>
          </a:p>
          <a:p>
            <a:pPr marL="0" indent="0">
              <a:buNone/>
            </a:pPr>
            <a:endParaRPr lang="en-US" dirty="0" smtClean="0"/>
          </a:p>
          <a:p>
            <a:pPr marL="0" indent="0">
              <a:buNone/>
            </a:pPr>
            <a:endParaRPr lang="nl-NL" dirty="0"/>
          </a:p>
        </p:txBody>
      </p:sp>
    </p:spTree>
    <p:extLst>
      <p:ext uri="{BB962C8B-B14F-4D97-AF65-F5344CB8AC3E}">
        <p14:creationId xmlns:p14="http://schemas.microsoft.com/office/powerpoint/2010/main" val="176315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042" y="2690861"/>
            <a:ext cx="37973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1795880" y="1760282"/>
            <a:ext cx="6829200" cy="4229282"/>
          </a:xfrm>
        </p:spPr>
        <p:txBody>
          <a:bodyPr/>
          <a:lstStyle/>
          <a:p>
            <a:r>
              <a:rPr lang="en-US" b="1" dirty="0" smtClean="0"/>
              <a:t>STAKING BIJ BRINKS</a:t>
            </a:r>
            <a:endParaRPr lang="nl-NL"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96" y="4709875"/>
            <a:ext cx="3810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243" y="1662478"/>
            <a:ext cx="37973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577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423" y="1990800"/>
            <a:ext cx="8408709" cy="4229282"/>
          </a:xfrm>
        </p:spPr>
        <p:txBody>
          <a:bodyPr/>
          <a:lstStyle/>
          <a:p>
            <a:r>
              <a:rPr lang="nl-NL" dirty="0" err="1" smtClean="0"/>
              <a:t>Vzgr</a:t>
            </a:r>
            <a:r>
              <a:rPr lang="nl-NL" dirty="0" smtClean="0"/>
              <a:t>: </a:t>
            </a:r>
          </a:p>
          <a:p>
            <a:endParaRPr lang="nl-NL" dirty="0"/>
          </a:p>
          <a:p>
            <a:r>
              <a:rPr lang="nl-NL" dirty="0" smtClean="0"/>
              <a:t>"Deze </a:t>
            </a:r>
            <a:r>
              <a:rPr lang="nl-NL" dirty="0"/>
              <a:t>rechtsoverweging wijst er eerder op dat de Hoge Raad niet is terugkomen op zijn eerdere rechtspraak, aangezien hij expliciet naar deze rechtspraak verwijst. Er wordt daarbij onder meer expliciet gewezen op het NS-arrest, waarin de Hoge Raad voor het eerst heeft beslist dat een collectieve actie onrechtmatig kan zijn wanneer zwaarwegende procedureregels zijn veronachtzaamd</a:t>
            </a:r>
            <a:r>
              <a:rPr lang="nl-NL" dirty="0" smtClean="0"/>
              <a:t>."</a:t>
            </a:r>
            <a:endParaRPr lang="nl-NL" dirty="0"/>
          </a:p>
          <a:p>
            <a:endParaRPr lang="nl-NL" dirty="0"/>
          </a:p>
        </p:txBody>
      </p:sp>
    </p:spTree>
    <p:extLst>
      <p:ext uri="{BB962C8B-B14F-4D97-AF65-F5344CB8AC3E}">
        <p14:creationId xmlns:p14="http://schemas.microsoft.com/office/powerpoint/2010/main" val="3121913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734" y="953963"/>
            <a:ext cx="10386000" cy="759600"/>
          </a:xfrm>
        </p:spPr>
        <p:txBody>
          <a:bodyPr/>
          <a:lstStyle/>
          <a:p>
            <a:r>
              <a:rPr lang="en-US" dirty="0" err="1" smtClean="0"/>
              <a:t>Amsta</a:t>
            </a:r>
            <a:r>
              <a:rPr lang="en-US" dirty="0" smtClean="0"/>
              <a:t>/</a:t>
            </a:r>
            <a:r>
              <a:rPr lang="en-US" dirty="0" err="1" smtClean="0"/>
              <a:t>Abvakabo</a:t>
            </a:r>
            <a:r>
              <a:rPr lang="en-US" dirty="0" smtClean="0"/>
              <a:t>: organizing in de </a:t>
            </a:r>
            <a:r>
              <a:rPr lang="en-US" dirty="0" err="1" smtClean="0"/>
              <a:t>praktijk</a:t>
            </a:r>
            <a:r>
              <a:rPr lang="en-US" dirty="0" smtClean="0"/>
              <a:t> </a:t>
            </a:r>
            <a:br>
              <a:rPr lang="en-US" dirty="0" smtClean="0"/>
            </a:br>
            <a:r>
              <a:rPr lang="en-US" dirty="0"/>
              <a:t/>
            </a:r>
            <a:br>
              <a:rPr lang="en-US" dirty="0"/>
            </a:br>
            <a:endParaRPr lang="nl-NL"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780" y="2228131"/>
            <a:ext cx="9278908" cy="462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232" y="1446720"/>
            <a:ext cx="6203969" cy="309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17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Hoge</a:t>
            </a:r>
            <a:r>
              <a:rPr lang="en-US" dirty="0" smtClean="0"/>
              <a:t> </a:t>
            </a:r>
            <a:r>
              <a:rPr lang="en-US" dirty="0" err="1" smtClean="0"/>
              <a:t>Raad</a:t>
            </a:r>
            <a:r>
              <a:rPr lang="en-US" dirty="0" smtClean="0"/>
              <a:t> </a:t>
            </a:r>
            <a:r>
              <a:rPr lang="en-US" dirty="0" err="1" smtClean="0"/>
              <a:t>herschrijft</a:t>
            </a:r>
            <a:r>
              <a:rPr lang="en-US" dirty="0" smtClean="0"/>
              <a:t> </a:t>
            </a:r>
            <a:r>
              <a:rPr lang="en-US" dirty="0" err="1" smtClean="0"/>
              <a:t>binnen</a:t>
            </a:r>
            <a:r>
              <a:rPr lang="en-US" dirty="0" smtClean="0"/>
              <a:t> </a:t>
            </a:r>
            <a:r>
              <a:rPr lang="en-US" dirty="0" err="1" smtClean="0"/>
              <a:t>een</a:t>
            </a:r>
            <a:r>
              <a:rPr lang="en-US" dirty="0" smtClean="0"/>
              <a:t> </a:t>
            </a:r>
            <a:r>
              <a:rPr lang="en-US" dirty="0" err="1" smtClean="0"/>
              <a:t>jaar</a:t>
            </a:r>
            <a:r>
              <a:rPr lang="en-US" dirty="0" smtClean="0"/>
              <a:t> het </a:t>
            </a:r>
            <a:r>
              <a:rPr lang="en-US" dirty="0" err="1" smtClean="0"/>
              <a:t>collectief</a:t>
            </a:r>
            <a:r>
              <a:rPr lang="en-US" dirty="0" smtClean="0"/>
              <a:t> </a:t>
            </a:r>
            <a:r>
              <a:rPr lang="en-US" dirty="0" err="1" smtClean="0"/>
              <a:t>actierecht</a:t>
            </a:r>
            <a:r>
              <a:rPr lang="en-US" dirty="0" smtClean="0"/>
              <a:t>!</a:t>
            </a:r>
            <a:endParaRPr lang="nl-NL" dirty="0"/>
          </a:p>
        </p:txBody>
      </p:sp>
      <p:sp>
        <p:nvSpPr>
          <p:cNvPr id="3" name="Content Placeholder 2"/>
          <p:cNvSpPr>
            <a:spLocks noGrp="1"/>
          </p:cNvSpPr>
          <p:nvPr>
            <p:ph idx="1"/>
          </p:nvPr>
        </p:nvSpPr>
        <p:spPr/>
        <p:txBody>
          <a:bodyPr/>
          <a:lstStyle/>
          <a:p>
            <a:r>
              <a:rPr lang="en-US" dirty="0" smtClean="0"/>
              <a:t>HR 31 </a:t>
            </a:r>
            <a:r>
              <a:rPr lang="en-US" dirty="0" err="1" smtClean="0"/>
              <a:t>oktober</a:t>
            </a:r>
            <a:r>
              <a:rPr lang="en-US" dirty="0" smtClean="0"/>
              <a:t> 2014 , NJ 2015, 252 met </a:t>
            </a:r>
            <a:r>
              <a:rPr lang="en-US" dirty="0" err="1" smtClean="0"/>
              <a:t>nt</a:t>
            </a:r>
            <a:r>
              <a:rPr lang="en-US" dirty="0" smtClean="0"/>
              <a:t> Verhulp (FNV/</a:t>
            </a:r>
            <a:r>
              <a:rPr lang="en-US" dirty="0" err="1" smtClean="0"/>
              <a:t>Enerco</a:t>
            </a:r>
            <a:r>
              <a:rPr lang="en-US" dirty="0" smtClean="0"/>
              <a:t>)</a:t>
            </a:r>
          </a:p>
          <a:p>
            <a:r>
              <a:rPr lang="en-US" dirty="0" smtClean="0"/>
              <a:t>HR 19 </a:t>
            </a:r>
            <a:r>
              <a:rPr lang="en-US" dirty="0" err="1" smtClean="0"/>
              <a:t>oktober</a:t>
            </a:r>
            <a:r>
              <a:rPr lang="en-US" dirty="0" smtClean="0"/>
              <a:t> 2015, JAR 2015, </a:t>
            </a:r>
            <a:r>
              <a:rPr lang="en-US" dirty="0" err="1" smtClean="0"/>
              <a:t>RvdW</a:t>
            </a:r>
            <a:r>
              <a:rPr lang="en-US" dirty="0" smtClean="0"/>
              <a:t> 2015, 774 (FNV/</a:t>
            </a:r>
            <a:r>
              <a:rPr lang="en-US" dirty="0" err="1" smtClean="0"/>
              <a:t>Amsta</a:t>
            </a:r>
            <a:r>
              <a:rPr lang="en-US" dirty="0" smtClean="0"/>
              <a:t>)</a:t>
            </a:r>
            <a:endParaRPr lang="nl-NL" dirty="0"/>
          </a:p>
        </p:txBody>
      </p:sp>
    </p:spTree>
    <p:extLst>
      <p:ext uri="{BB962C8B-B14F-4D97-AF65-F5344CB8AC3E}">
        <p14:creationId xmlns:p14="http://schemas.microsoft.com/office/powerpoint/2010/main" val="2786403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in het </a:t>
            </a:r>
            <a:r>
              <a:rPr lang="en-US" dirty="0" err="1" smtClean="0"/>
              <a:t>buitenland</a:t>
            </a:r>
            <a:r>
              <a:rPr lang="en-US" dirty="0" smtClean="0"/>
              <a:t>; </a:t>
            </a:r>
            <a:r>
              <a:rPr lang="en-US" dirty="0" err="1" smtClean="0"/>
              <a:t>verrassingsacties</a:t>
            </a:r>
            <a:r>
              <a:rPr lang="en-US" dirty="0" smtClean="0"/>
              <a:t> </a:t>
            </a:r>
            <a:r>
              <a:rPr lang="en-US" dirty="0" err="1" smtClean="0"/>
              <a:t>alom</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www.youtube.com/watch?v=TziMoYQVuvI</a:t>
            </a:r>
            <a:endParaRPr lang="en-GB" dirty="0" smtClean="0"/>
          </a:p>
          <a:p>
            <a:endParaRPr lang="en-US" dirty="0" smtClean="0"/>
          </a:p>
          <a:p>
            <a:r>
              <a:rPr lang="da-DK" dirty="0" smtClean="0"/>
              <a:t>BAG</a:t>
            </a:r>
            <a:r>
              <a:rPr lang="da-DK" dirty="0"/>
              <a:t>, 22.09.2009 - 1 AZR 972/08</a:t>
            </a:r>
            <a:endParaRPr lang="en-GB" dirty="0" smtClean="0"/>
          </a:p>
          <a:p>
            <a:endParaRPr lang="en-GB" dirty="0"/>
          </a:p>
        </p:txBody>
      </p:sp>
      <p:sp>
        <p:nvSpPr>
          <p:cNvPr id="4" name="Date Placeholder 3"/>
          <p:cNvSpPr>
            <a:spLocks noGrp="1"/>
          </p:cNvSpPr>
          <p:nvPr>
            <p:ph type="dt" sz="half" idx="10"/>
          </p:nvPr>
        </p:nvSpPr>
        <p:spPr/>
        <p:txBody>
          <a:bodyPr/>
          <a:lstStyle/>
          <a:p>
            <a:r>
              <a:rPr lang="nl-NL" smtClean="0"/>
              <a:t>5 november 2015</a:t>
            </a:r>
            <a:endParaRPr lang="nl-NL" dirty="0"/>
          </a:p>
        </p:txBody>
      </p:sp>
      <p:sp>
        <p:nvSpPr>
          <p:cNvPr id="5" name="Slide Number Placeholder 4"/>
          <p:cNvSpPr>
            <a:spLocks noGrp="1"/>
          </p:cNvSpPr>
          <p:nvPr>
            <p:ph type="sldNum" sz="quarter" idx="11"/>
          </p:nvPr>
        </p:nvSpPr>
        <p:spPr/>
        <p:txBody>
          <a:bodyPr/>
          <a:lstStyle/>
          <a:p>
            <a:fld id="{35776BF8-EDBB-404C-821D-54B8C1A14D73}" type="slidenum">
              <a:rPr lang="nl-NL" smtClean="0"/>
              <a:t>20</a:t>
            </a:fld>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362" y="2584162"/>
            <a:ext cx="3333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746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Amsta</a:t>
            </a:r>
            <a:r>
              <a:rPr lang="en-US" dirty="0" smtClean="0"/>
              <a:t> / FNV – Hof Amsterdam </a:t>
            </a:r>
            <a:endParaRPr lang="nl-NL" dirty="0"/>
          </a:p>
        </p:txBody>
      </p:sp>
      <p:sp>
        <p:nvSpPr>
          <p:cNvPr id="3" name="Content Placeholder 2"/>
          <p:cNvSpPr>
            <a:spLocks noGrp="1"/>
          </p:cNvSpPr>
          <p:nvPr>
            <p:ph idx="1"/>
          </p:nvPr>
        </p:nvSpPr>
        <p:spPr>
          <a:xfrm>
            <a:off x="586712" y="1643221"/>
            <a:ext cx="10847916" cy="4752181"/>
          </a:xfrm>
        </p:spPr>
        <p:txBody>
          <a:bodyPr/>
          <a:lstStyle/>
          <a:p>
            <a:r>
              <a:rPr lang="nl-NL" dirty="0"/>
              <a:t>"</a:t>
            </a:r>
            <a:r>
              <a:rPr lang="nl-NL" i="1" dirty="0"/>
              <a:t>3.8 (…) Waar het om gaat is dat de hiervoor gereleveerde actie, waarbij zijdens Abvakabo een groot aantal mensen was betrokken, waarbij </a:t>
            </a:r>
            <a:r>
              <a:rPr lang="nl-NL" i="1" dirty="0" err="1"/>
              <a:t>Amsta</a:t>
            </a:r>
            <a:r>
              <a:rPr lang="nl-NL" i="1" dirty="0"/>
              <a:t> de vrije beschikking over haar bedrijfsruimte is ontnomen en waarbij aan een aantal mensen de toegang tot het Dr. </a:t>
            </a:r>
            <a:r>
              <a:rPr lang="nl-NL" i="1" dirty="0" err="1"/>
              <a:t>Sarphatihuis</a:t>
            </a:r>
            <a:r>
              <a:rPr lang="nl-NL" i="1" dirty="0"/>
              <a:t> werd ontzegd</a:t>
            </a:r>
            <a:r>
              <a:rPr lang="nl-NL" dirty="0" smtClean="0"/>
              <a:t>."</a:t>
            </a:r>
          </a:p>
          <a:p>
            <a:endParaRPr lang="en-US" dirty="0"/>
          </a:p>
          <a:p>
            <a:r>
              <a:rPr lang="en-US" dirty="0" smtClean="0"/>
              <a:t>Maar in </a:t>
            </a:r>
            <a:r>
              <a:rPr lang="en-US" dirty="0" err="1" smtClean="0"/>
              <a:t>cassatie</a:t>
            </a:r>
            <a:r>
              <a:rPr lang="en-US" dirty="0" smtClean="0"/>
              <a:t> </a:t>
            </a:r>
            <a:r>
              <a:rPr lang="en-US" dirty="0" err="1" smtClean="0"/>
              <a:t>geldt</a:t>
            </a:r>
            <a:r>
              <a:rPr lang="en-US" dirty="0" smtClean="0"/>
              <a:t> </a:t>
            </a:r>
            <a:r>
              <a:rPr lang="en-US" dirty="0" err="1" smtClean="0"/>
              <a:t>ook</a:t>
            </a:r>
            <a:r>
              <a:rPr lang="en-US" dirty="0" smtClean="0"/>
              <a:t>: </a:t>
            </a:r>
          </a:p>
          <a:p>
            <a:pPr marL="0" indent="0">
              <a:buNone/>
            </a:pPr>
            <a:endParaRPr lang="nl-NL" dirty="0" smtClean="0"/>
          </a:p>
          <a:p>
            <a:pPr marL="0" indent="0">
              <a:buNone/>
            </a:pPr>
            <a:r>
              <a:rPr lang="nl-NL" dirty="0" smtClean="0"/>
              <a:t>(</a:t>
            </a:r>
            <a:r>
              <a:rPr lang="nl-NL" dirty="0"/>
              <a:t>i)	door de actievoerders niet werd gekomen op de afdelingen/verdiepingen (waar de zorgbehoevenden </a:t>
            </a:r>
            <a:r>
              <a:rPr lang="nl-NL" dirty="0" smtClean="0"/>
              <a:t>	verbleven</a:t>
            </a:r>
            <a:r>
              <a:rPr lang="nl-NL" dirty="0"/>
              <a:t>); </a:t>
            </a:r>
          </a:p>
          <a:p>
            <a:pPr marL="0" indent="0">
              <a:buNone/>
            </a:pPr>
            <a:endParaRPr lang="nl-NL" dirty="0" smtClean="0"/>
          </a:p>
          <a:p>
            <a:pPr marL="0" indent="0">
              <a:buNone/>
            </a:pPr>
            <a:r>
              <a:rPr lang="nl-NL" dirty="0" smtClean="0"/>
              <a:t>(</a:t>
            </a:r>
            <a:r>
              <a:rPr lang="nl-NL" dirty="0"/>
              <a:t>ii)	de werkzaamheden die dienden te worden verricht ten behoeve van de bewoners integraal vorm </a:t>
            </a:r>
            <a:r>
              <a:rPr lang="nl-NL" dirty="0" smtClean="0"/>
              <a:t>	werden </a:t>
            </a:r>
            <a:r>
              <a:rPr lang="nl-NL" dirty="0"/>
              <a:t>gegeven op de wijze waarop deze werkzaamheden ook zonder de actie zouden hebben </a:t>
            </a:r>
            <a:r>
              <a:rPr lang="nl-NL" dirty="0" smtClean="0"/>
              <a:t>	plaatsgevonden</a:t>
            </a:r>
            <a:r>
              <a:rPr lang="nl-NL" dirty="0"/>
              <a:t>; </a:t>
            </a:r>
          </a:p>
          <a:p>
            <a:pPr marL="0" indent="0">
              <a:buNone/>
            </a:pPr>
            <a:endParaRPr lang="nl-NL" dirty="0" smtClean="0"/>
          </a:p>
          <a:p>
            <a:pPr marL="0" indent="0">
              <a:buNone/>
            </a:pPr>
            <a:r>
              <a:rPr lang="nl-NL" dirty="0" smtClean="0"/>
              <a:t>(</a:t>
            </a:r>
            <a:r>
              <a:rPr lang="nl-NL" dirty="0"/>
              <a:t>iii)	ook de medische zorg voor bewoners zoals gebruikelijk was gegarandeerd; </a:t>
            </a:r>
          </a:p>
          <a:p>
            <a:pPr marL="0" indent="0">
              <a:buNone/>
            </a:pPr>
            <a:endParaRPr lang="nl-NL" dirty="0" smtClean="0"/>
          </a:p>
          <a:p>
            <a:pPr marL="0" indent="0">
              <a:buNone/>
            </a:pPr>
            <a:r>
              <a:rPr lang="nl-NL" dirty="0" smtClean="0"/>
              <a:t>(</a:t>
            </a:r>
            <a:r>
              <a:rPr lang="nl-NL" dirty="0"/>
              <a:t>iv)	bezoekers ongehinderd hun familie konden bezoeken; </a:t>
            </a:r>
          </a:p>
        </p:txBody>
      </p:sp>
    </p:spTree>
    <p:extLst>
      <p:ext uri="{BB962C8B-B14F-4D97-AF65-F5344CB8AC3E}">
        <p14:creationId xmlns:p14="http://schemas.microsoft.com/office/powerpoint/2010/main" val="3634230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911" y="1990800"/>
            <a:ext cx="8276289" cy="4229282"/>
          </a:xfrm>
        </p:spPr>
        <p:txBody>
          <a:bodyPr/>
          <a:lstStyle/>
          <a:p>
            <a:r>
              <a:rPr lang="nl-NL" dirty="0"/>
              <a:t>(v)	zelfs geplande activiteiten, zoals een koorzang, tijdens de actie gewoon </a:t>
            </a:r>
            <a:r>
              <a:rPr lang="nl-NL" dirty="0" smtClean="0"/>
              <a:t>	doorgang </a:t>
            </a:r>
            <a:r>
              <a:rPr lang="nl-NL" dirty="0"/>
              <a:t>vonden;</a:t>
            </a:r>
          </a:p>
          <a:p>
            <a:endParaRPr lang="nl-NL" dirty="0" smtClean="0"/>
          </a:p>
          <a:p>
            <a:r>
              <a:rPr lang="nl-NL" dirty="0" smtClean="0"/>
              <a:t>(</a:t>
            </a:r>
            <a:r>
              <a:rPr lang="nl-NL" dirty="0"/>
              <a:t>vi)	bewoners niets tot zeer weinig merkten van de actie; </a:t>
            </a:r>
          </a:p>
          <a:p>
            <a:endParaRPr lang="nl-NL" dirty="0" smtClean="0"/>
          </a:p>
          <a:p>
            <a:r>
              <a:rPr lang="nl-NL" dirty="0" smtClean="0"/>
              <a:t>(</a:t>
            </a:r>
            <a:r>
              <a:rPr lang="nl-NL" dirty="0"/>
              <a:t>vii)	er sprake was van een aantal bewoners die de actie uitdrukkelijk steunden; </a:t>
            </a:r>
            <a:r>
              <a:rPr lang="nl-NL" dirty="0" smtClean="0"/>
              <a:t>	en </a:t>
            </a:r>
            <a:endParaRPr lang="nl-NL" dirty="0"/>
          </a:p>
          <a:p>
            <a:endParaRPr lang="nl-NL" dirty="0" smtClean="0"/>
          </a:p>
          <a:p>
            <a:r>
              <a:rPr lang="nl-NL" dirty="0" smtClean="0"/>
              <a:t>(</a:t>
            </a:r>
            <a:r>
              <a:rPr lang="nl-NL" dirty="0"/>
              <a:t>viii)	er contact was tussen Abvakabo FNV en de politie, hetgeen leidde tot de </a:t>
            </a:r>
            <a:r>
              <a:rPr lang="nl-NL" dirty="0" smtClean="0"/>
              <a:t>	conclusie </a:t>
            </a:r>
            <a:r>
              <a:rPr lang="nl-NL" dirty="0"/>
              <a:t>dat er geen sprake was van enig veiligheidsrisico. </a:t>
            </a:r>
          </a:p>
          <a:p>
            <a:endParaRPr lang="nl-NL" dirty="0"/>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373" y="650032"/>
            <a:ext cx="2032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335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 Hof </a:t>
            </a:r>
            <a:endParaRPr lang="nl-NL" dirty="0"/>
          </a:p>
        </p:txBody>
      </p:sp>
      <p:sp>
        <p:nvSpPr>
          <p:cNvPr id="3" name="Content Placeholder 2"/>
          <p:cNvSpPr>
            <a:spLocks noGrp="1"/>
          </p:cNvSpPr>
          <p:nvPr>
            <p:ph idx="1"/>
          </p:nvPr>
        </p:nvSpPr>
        <p:spPr>
          <a:xfrm>
            <a:off x="933253" y="1839971"/>
            <a:ext cx="9257122" cy="4229282"/>
          </a:xfrm>
        </p:spPr>
        <p:txBody>
          <a:bodyPr/>
          <a:lstStyle/>
          <a:p>
            <a:r>
              <a:rPr lang="nl-NL" dirty="0"/>
              <a:t>"3.9 (…) Niet alleen is een collectieve actie slechts geoorloofd indien die van te voren is aangekondigd, waarvan in het onderhavige geval geen sprake is geweest, maar bovendien kon de actie de proportionaliteitstoets niet doorstaan: gesteld noch gebleken is dat voor Abvakabo geen andere middelen meer voor handen waren om tot het door haar gewenste resultaat te komen. De onderhavige actie is dus niet ingezet als "ultimum remedium" en dat brengt met zich dat Abvakabo geen beroep kan doen op de bescherming van art. 6 lid 4 ESH. De actie was daarom naar het voorlopig oordeel van het hof onrechtmatig jegens </a:t>
            </a:r>
            <a:r>
              <a:rPr lang="nl-NL" dirty="0" err="1"/>
              <a:t>Amsta</a:t>
            </a:r>
            <a:r>
              <a:rPr lang="nl-NL" dirty="0"/>
              <a:t>." </a:t>
            </a:r>
            <a:endParaRPr lang="nl-NL" dirty="0" smtClean="0"/>
          </a:p>
          <a:p>
            <a:endParaRPr lang="en-US" dirty="0"/>
          </a:p>
          <a:p>
            <a:r>
              <a:rPr lang="en-US" dirty="0" err="1" smtClean="0"/>
              <a:t>Dus</a:t>
            </a:r>
            <a:r>
              <a:rPr lang="en-US" dirty="0" smtClean="0"/>
              <a:t>; </a:t>
            </a:r>
            <a:r>
              <a:rPr lang="en-US" dirty="0" err="1" smtClean="0"/>
              <a:t>weer</a:t>
            </a:r>
            <a:r>
              <a:rPr lang="en-US" dirty="0" smtClean="0"/>
              <a:t> twee </a:t>
            </a:r>
            <a:r>
              <a:rPr lang="en-US" dirty="0" err="1" smtClean="0"/>
              <a:t>zelfstandig</a:t>
            </a:r>
            <a:r>
              <a:rPr lang="en-US" dirty="0" smtClean="0"/>
              <a:t> </a:t>
            </a:r>
            <a:r>
              <a:rPr lang="en-US" dirty="0" err="1" smtClean="0"/>
              <a:t>dragende</a:t>
            </a:r>
            <a:r>
              <a:rPr lang="en-US" dirty="0" smtClean="0"/>
              <a:t> </a:t>
            </a:r>
            <a:r>
              <a:rPr lang="en-US" dirty="0" err="1" smtClean="0"/>
              <a:t>gronden</a:t>
            </a:r>
            <a:r>
              <a:rPr lang="en-US" dirty="0" smtClean="0"/>
              <a:t> voor </a:t>
            </a:r>
            <a:r>
              <a:rPr lang="en-US" dirty="0" err="1" smtClean="0"/>
              <a:t>onrechtmatigheid</a:t>
            </a:r>
            <a:endParaRPr lang="en-US" dirty="0" smtClean="0"/>
          </a:p>
          <a:p>
            <a:endParaRPr lang="en-US" dirty="0"/>
          </a:p>
          <a:p>
            <a:r>
              <a:rPr lang="en-US" dirty="0" err="1" smtClean="0"/>
              <a:t>Niet</a:t>
            </a:r>
            <a:r>
              <a:rPr lang="en-US" dirty="0" smtClean="0"/>
              <a:t> </a:t>
            </a:r>
            <a:r>
              <a:rPr lang="en-US" dirty="0" err="1" smtClean="0"/>
              <a:t>aangekondigd</a:t>
            </a:r>
            <a:endParaRPr lang="en-US" dirty="0" smtClean="0"/>
          </a:p>
          <a:p>
            <a:r>
              <a:rPr lang="en-US" dirty="0" err="1" smtClean="0"/>
              <a:t>Geen</a:t>
            </a:r>
            <a:r>
              <a:rPr lang="en-US" dirty="0" smtClean="0"/>
              <a:t> </a:t>
            </a:r>
            <a:r>
              <a:rPr lang="en-US" dirty="0" err="1" smtClean="0"/>
              <a:t>uiterste</a:t>
            </a:r>
            <a:r>
              <a:rPr lang="en-US" dirty="0" smtClean="0"/>
              <a:t> </a:t>
            </a:r>
            <a:r>
              <a:rPr lang="en-US" dirty="0" err="1" smtClean="0"/>
              <a:t>middel</a:t>
            </a:r>
            <a:endParaRPr lang="en-US" dirty="0"/>
          </a:p>
          <a:p>
            <a:endParaRPr lang="en-US" dirty="0" smtClean="0"/>
          </a:p>
          <a:p>
            <a:r>
              <a:rPr lang="en-US" dirty="0" smtClean="0"/>
              <a:t>DUS: </a:t>
            </a:r>
            <a:r>
              <a:rPr lang="en-US" dirty="0" err="1" smtClean="0"/>
              <a:t>lijkt</a:t>
            </a:r>
            <a:r>
              <a:rPr lang="en-US" dirty="0" smtClean="0"/>
              <a:t> </a:t>
            </a:r>
            <a:r>
              <a:rPr lang="en-US" dirty="0" err="1" smtClean="0"/>
              <a:t>volledig</a:t>
            </a:r>
            <a:r>
              <a:rPr lang="en-US" dirty="0" smtClean="0"/>
              <a:t> HR-proof, maar </a:t>
            </a:r>
            <a:r>
              <a:rPr lang="en-US" dirty="0" err="1" smtClean="0"/>
              <a:t>klopt</a:t>
            </a:r>
            <a:r>
              <a:rPr lang="en-US" dirty="0" smtClean="0"/>
              <a:t> het </a:t>
            </a:r>
            <a:r>
              <a:rPr lang="en-US" dirty="0" err="1" smtClean="0"/>
              <a:t>wel</a:t>
            </a:r>
            <a:r>
              <a:rPr lang="en-US" dirty="0"/>
              <a:t>?</a:t>
            </a:r>
            <a:endParaRPr lang="nl-NL" dirty="0"/>
          </a:p>
        </p:txBody>
      </p:sp>
    </p:spTree>
    <p:extLst>
      <p:ext uri="{BB962C8B-B14F-4D97-AF65-F5344CB8AC3E}">
        <p14:creationId xmlns:p14="http://schemas.microsoft.com/office/powerpoint/2010/main" val="3863553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Ultimum</a:t>
            </a:r>
            <a:r>
              <a:rPr lang="en-US" dirty="0" smtClean="0"/>
              <a:t> </a:t>
            </a:r>
            <a:r>
              <a:rPr lang="en-US" dirty="0" err="1" smtClean="0"/>
              <a:t>remedium</a:t>
            </a:r>
            <a:r>
              <a:rPr lang="en-US" dirty="0" smtClean="0"/>
              <a:t> </a:t>
            </a:r>
            <a:r>
              <a:rPr lang="en-US" dirty="0" err="1" smtClean="0"/>
              <a:t>toets</a:t>
            </a:r>
            <a:r>
              <a:rPr lang="en-US" dirty="0" smtClean="0"/>
              <a:t>: het Douwe </a:t>
            </a:r>
            <a:r>
              <a:rPr lang="en-US" dirty="0" err="1" smtClean="0"/>
              <a:t>Egberts</a:t>
            </a:r>
            <a:r>
              <a:rPr lang="en-US" dirty="0" smtClean="0"/>
              <a:t> arrest </a:t>
            </a:r>
            <a:r>
              <a:rPr lang="en-US" dirty="0" err="1" smtClean="0"/>
              <a:t>ligt</a:t>
            </a:r>
            <a:r>
              <a:rPr lang="en-US" dirty="0" smtClean="0"/>
              <a:t> </a:t>
            </a:r>
            <a:r>
              <a:rPr lang="en-US" dirty="0" err="1" smtClean="0"/>
              <a:t>onder</a:t>
            </a:r>
            <a:r>
              <a:rPr lang="en-US" dirty="0" smtClean="0"/>
              <a:t> </a:t>
            </a:r>
            <a:r>
              <a:rPr lang="en-US" dirty="0" err="1" smtClean="0"/>
              <a:t>vuur</a:t>
            </a:r>
            <a:endParaRPr lang="nl-NL" dirty="0"/>
          </a:p>
        </p:txBody>
      </p:sp>
      <p:sp>
        <p:nvSpPr>
          <p:cNvPr id="3" name="Content Placeholder 2"/>
          <p:cNvSpPr>
            <a:spLocks noGrp="1"/>
          </p:cNvSpPr>
          <p:nvPr>
            <p:ph idx="1"/>
          </p:nvPr>
        </p:nvSpPr>
        <p:spPr>
          <a:xfrm>
            <a:off x="895546" y="1990800"/>
            <a:ext cx="8615654" cy="4229282"/>
          </a:xfrm>
        </p:spPr>
        <p:txBody>
          <a:bodyPr/>
          <a:lstStyle/>
          <a:p>
            <a:r>
              <a:rPr lang="en-US" dirty="0" err="1" smtClean="0"/>
              <a:t>Argumenten</a:t>
            </a:r>
            <a:r>
              <a:rPr lang="en-US" dirty="0" smtClean="0"/>
              <a:t> HR in 2000 (FNV/Douwe Egberts): </a:t>
            </a:r>
          </a:p>
          <a:p>
            <a:endParaRPr lang="en-US" dirty="0"/>
          </a:p>
          <a:p>
            <a:r>
              <a:rPr lang="en-US" dirty="0" err="1" smtClean="0"/>
              <a:t>Ultimum</a:t>
            </a:r>
            <a:r>
              <a:rPr lang="en-US" dirty="0" smtClean="0"/>
              <a:t> </a:t>
            </a:r>
            <a:r>
              <a:rPr lang="en-US" dirty="0" err="1" smtClean="0"/>
              <a:t>remedium</a:t>
            </a:r>
            <a:r>
              <a:rPr lang="en-US" dirty="0" smtClean="0"/>
              <a:t> </a:t>
            </a:r>
            <a:r>
              <a:rPr lang="en-US" dirty="0" err="1" smtClean="0"/>
              <a:t>ligt</a:t>
            </a:r>
            <a:r>
              <a:rPr lang="en-US" dirty="0" smtClean="0"/>
              <a:t> </a:t>
            </a:r>
            <a:r>
              <a:rPr lang="en-US" dirty="0" err="1" smtClean="0"/>
              <a:t>besloten</a:t>
            </a:r>
            <a:r>
              <a:rPr lang="en-US" dirty="0" smtClean="0"/>
              <a:t> in </a:t>
            </a:r>
            <a:r>
              <a:rPr lang="en-US" dirty="0" err="1" smtClean="0"/>
              <a:t>opbouw</a:t>
            </a:r>
            <a:r>
              <a:rPr lang="en-US" dirty="0" smtClean="0"/>
              <a:t> art. 6 ESH</a:t>
            </a:r>
          </a:p>
          <a:p>
            <a:pPr marL="0" indent="0">
              <a:buNone/>
            </a:pPr>
            <a:endParaRPr lang="en-US" dirty="0" smtClean="0"/>
          </a:p>
          <a:p>
            <a:r>
              <a:rPr lang="en-US" dirty="0" err="1" smtClean="0"/>
              <a:t>Ultimum</a:t>
            </a:r>
            <a:r>
              <a:rPr lang="en-US" dirty="0" smtClean="0"/>
              <a:t> </a:t>
            </a:r>
            <a:r>
              <a:rPr lang="en-US" dirty="0" err="1" smtClean="0"/>
              <a:t>remedium</a:t>
            </a:r>
            <a:r>
              <a:rPr lang="en-US" dirty="0" smtClean="0"/>
              <a:t> </a:t>
            </a:r>
            <a:r>
              <a:rPr lang="en-US" dirty="0" err="1" smtClean="0"/>
              <a:t>karakter</a:t>
            </a:r>
            <a:r>
              <a:rPr lang="en-US" dirty="0" smtClean="0"/>
              <a:t> </a:t>
            </a:r>
            <a:r>
              <a:rPr lang="en-US" dirty="0" err="1" smtClean="0"/>
              <a:t>stakingen</a:t>
            </a:r>
            <a:r>
              <a:rPr lang="en-US" dirty="0" smtClean="0"/>
              <a:t> </a:t>
            </a:r>
            <a:r>
              <a:rPr lang="en-US" dirty="0" err="1" smtClean="0"/>
              <a:t>ligt</a:t>
            </a:r>
            <a:r>
              <a:rPr lang="en-US" dirty="0" smtClean="0"/>
              <a:t> </a:t>
            </a:r>
            <a:r>
              <a:rPr lang="en-US" dirty="0" err="1" smtClean="0"/>
              <a:t>besloten</a:t>
            </a:r>
            <a:r>
              <a:rPr lang="en-US" dirty="0" smtClean="0"/>
              <a:t> in </a:t>
            </a:r>
            <a:r>
              <a:rPr lang="en-US" dirty="0" err="1" smtClean="0"/>
              <a:t>wetsgeschiedenis</a:t>
            </a:r>
            <a:r>
              <a:rPr lang="en-US" dirty="0" smtClean="0"/>
              <a:t> </a:t>
            </a:r>
            <a:r>
              <a:rPr lang="en-US" dirty="0" err="1" smtClean="0"/>
              <a:t>ontwerpen</a:t>
            </a:r>
            <a:r>
              <a:rPr lang="en-US" dirty="0" smtClean="0"/>
              <a:t> </a:t>
            </a:r>
            <a:r>
              <a:rPr lang="en-US" dirty="0" err="1" smtClean="0"/>
              <a:t>stakingswet</a:t>
            </a:r>
            <a:r>
              <a:rPr lang="en-US" dirty="0" smtClean="0"/>
              <a:t> </a:t>
            </a:r>
            <a:r>
              <a:rPr lang="en-US" dirty="0" err="1" smtClean="0"/>
              <a:t>eind</a:t>
            </a:r>
            <a:r>
              <a:rPr lang="en-US" dirty="0" smtClean="0"/>
              <a:t> </a:t>
            </a:r>
            <a:r>
              <a:rPr lang="en-US" dirty="0" err="1" smtClean="0"/>
              <a:t>jaren</a:t>
            </a:r>
            <a:r>
              <a:rPr lang="en-US" dirty="0" smtClean="0"/>
              <a:t> '60</a:t>
            </a:r>
          </a:p>
          <a:p>
            <a:endParaRPr lang="en-US" dirty="0"/>
          </a:p>
          <a:p>
            <a:r>
              <a:rPr lang="en-US" dirty="0" err="1" smtClean="0"/>
              <a:t>Travaux</a:t>
            </a:r>
            <a:r>
              <a:rPr lang="en-US" dirty="0" smtClean="0"/>
              <a:t> </a:t>
            </a:r>
            <a:r>
              <a:rPr lang="en-US" dirty="0" err="1" smtClean="0"/>
              <a:t>preparatoires</a:t>
            </a:r>
            <a:r>
              <a:rPr lang="en-US" dirty="0" smtClean="0"/>
              <a:t> ESH </a:t>
            </a:r>
            <a:endParaRPr lang="nl-NL" dirty="0"/>
          </a:p>
        </p:txBody>
      </p:sp>
    </p:spTree>
    <p:extLst>
      <p:ext uri="{BB962C8B-B14F-4D97-AF65-F5344CB8AC3E}">
        <p14:creationId xmlns:p14="http://schemas.microsoft.com/office/powerpoint/2010/main" val="92545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814" y="1990800"/>
            <a:ext cx="9351390" cy="4229282"/>
          </a:xfrm>
        </p:spPr>
        <p:txBody>
          <a:bodyPr/>
          <a:lstStyle/>
          <a:p>
            <a:r>
              <a:rPr lang="en-US" dirty="0" err="1" smtClean="0"/>
              <a:t>Gezaghebbende</a:t>
            </a:r>
            <a:r>
              <a:rPr lang="en-US" dirty="0" smtClean="0"/>
              <a:t> conclusions </a:t>
            </a:r>
            <a:endParaRPr lang="en-US" dirty="0" smtClean="0"/>
          </a:p>
          <a:p>
            <a:endParaRPr lang="en-US" dirty="0"/>
          </a:p>
          <a:p>
            <a:r>
              <a:rPr lang="en-US" dirty="0" smtClean="0"/>
              <a:t>The </a:t>
            </a:r>
            <a:r>
              <a:rPr lang="en-US" dirty="0"/>
              <a:t>Committee recalls that the right to strike embodied in Article 6§4 of the Charter is not absolute and may be restricted, but only in accordance with the conditions laid down in Article 31 of the Charter (restrictions prescribed by law and necessary in a democratic society for the protection of the rights and freedoms of others or for the protection of public interest, national security, public health, or morals). </a:t>
            </a:r>
            <a:r>
              <a:rPr lang="en-US" dirty="0" smtClean="0"/>
              <a:t>(…) The </a:t>
            </a:r>
            <a:r>
              <a:rPr lang="en-US" dirty="0"/>
              <a:t>Committee concludes that the situation in the Netherlands is not in conformity with Article 6§4 of the Charter </a:t>
            </a:r>
            <a:r>
              <a:rPr lang="en-US" dirty="0">
                <a:solidFill>
                  <a:srgbClr val="FF0000"/>
                </a:solidFill>
              </a:rPr>
              <a:t>on the ground that a Dutch judge may determine whether recourse to a strike is premature </a:t>
            </a:r>
            <a:r>
              <a:rPr lang="en-US" u="sng" dirty="0">
                <a:solidFill>
                  <a:srgbClr val="FF0000"/>
                </a:solidFill>
              </a:rPr>
              <a:t>leading to an impingement on the very substance of the right to strike </a:t>
            </a:r>
            <a:r>
              <a:rPr lang="en-US" dirty="0">
                <a:solidFill>
                  <a:srgbClr val="FF0000"/>
                </a:solidFill>
              </a:rPr>
              <a:t>as this allows the judge to exercise one of the trade unions’ key prerogatives, that of deciding whether and when a strike is necessary</a:t>
            </a:r>
            <a:r>
              <a:rPr lang="en-US" dirty="0"/>
              <a:t>".</a:t>
            </a:r>
          </a:p>
          <a:p>
            <a:endParaRPr lang="en-US" dirty="0" smtClean="0"/>
          </a:p>
          <a:p>
            <a:r>
              <a:rPr lang="en-US" dirty="0" smtClean="0"/>
              <a:t>Conclusions </a:t>
            </a:r>
            <a:r>
              <a:rPr lang="en-US" dirty="0"/>
              <a:t>XVII-1, p. 319-320 </a:t>
            </a:r>
          </a:p>
          <a:p>
            <a:endParaRPr lang="nl-NL" dirty="0">
              <a:solidFill>
                <a:schemeClr val="tx1"/>
              </a:solidFill>
            </a:endParaRPr>
          </a:p>
        </p:txBody>
      </p:sp>
    </p:spTree>
    <p:extLst>
      <p:ext uri="{BB962C8B-B14F-4D97-AF65-F5344CB8AC3E}">
        <p14:creationId xmlns:p14="http://schemas.microsoft.com/office/powerpoint/2010/main" val="3386739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a:t>
            </a:r>
            <a:r>
              <a:rPr lang="en-US" dirty="0" smtClean="0"/>
              <a:t> de </a:t>
            </a:r>
            <a:r>
              <a:rPr lang="en-US" dirty="0" err="1" smtClean="0"/>
              <a:t>aanzegeis</a:t>
            </a:r>
            <a:r>
              <a:rPr lang="en-US" dirty="0" smtClean="0"/>
              <a:t>? </a:t>
            </a:r>
            <a:endParaRPr lang="nl-NL" dirty="0"/>
          </a:p>
        </p:txBody>
      </p:sp>
      <p:sp>
        <p:nvSpPr>
          <p:cNvPr id="3" name="Content Placeholder 2"/>
          <p:cNvSpPr>
            <a:spLocks noGrp="1"/>
          </p:cNvSpPr>
          <p:nvPr>
            <p:ph idx="1"/>
          </p:nvPr>
        </p:nvSpPr>
        <p:spPr>
          <a:xfrm>
            <a:off x="933254" y="1990800"/>
            <a:ext cx="10020692" cy="4229282"/>
          </a:xfrm>
        </p:spPr>
        <p:txBody>
          <a:bodyPr/>
          <a:lstStyle/>
          <a:p>
            <a:r>
              <a:rPr lang="en-US" dirty="0" err="1" smtClean="0"/>
              <a:t>Voorop</a:t>
            </a:r>
            <a:r>
              <a:rPr lang="en-US" dirty="0" smtClean="0"/>
              <a:t> </a:t>
            </a:r>
            <a:r>
              <a:rPr lang="en-US" dirty="0" err="1" smtClean="0"/>
              <a:t>staat</a:t>
            </a:r>
            <a:r>
              <a:rPr lang="en-US" dirty="0" smtClean="0"/>
              <a:t>: </a:t>
            </a:r>
            <a:r>
              <a:rPr lang="en-US" dirty="0" err="1" smtClean="0"/>
              <a:t>aanzegverplichting</a:t>
            </a:r>
            <a:r>
              <a:rPr lang="en-US" dirty="0" smtClean="0"/>
              <a:t> is </a:t>
            </a:r>
            <a:r>
              <a:rPr lang="en-US" dirty="0" err="1" smtClean="0"/>
              <a:t>naar</a:t>
            </a:r>
            <a:r>
              <a:rPr lang="en-US" dirty="0" smtClean="0"/>
              <a:t> </a:t>
            </a:r>
            <a:r>
              <a:rPr lang="en-US" dirty="0" err="1" smtClean="0"/>
              <a:t>zijn</a:t>
            </a:r>
            <a:r>
              <a:rPr lang="en-US" dirty="0" smtClean="0"/>
              <a:t> </a:t>
            </a:r>
            <a:r>
              <a:rPr lang="en-US" dirty="0" err="1" smtClean="0"/>
              <a:t>aard</a:t>
            </a:r>
            <a:r>
              <a:rPr lang="en-US" dirty="0" smtClean="0"/>
              <a:t> </a:t>
            </a:r>
            <a:r>
              <a:rPr lang="en-US" dirty="0" err="1" smtClean="0"/>
              <a:t>een</a:t>
            </a:r>
            <a:r>
              <a:rPr lang="en-US" dirty="0" smtClean="0"/>
              <a:t> </a:t>
            </a:r>
            <a:r>
              <a:rPr lang="en-US" dirty="0" err="1" smtClean="0"/>
              <a:t>beperking</a:t>
            </a:r>
            <a:r>
              <a:rPr lang="en-US" dirty="0" smtClean="0"/>
              <a:t> van het </a:t>
            </a:r>
            <a:r>
              <a:rPr lang="en-US" dirty="0" err="1" smtClean="0"/>
              <a:t>grondrecht</a:t>
            </a:r>
            <a:r>
              <a:rPr lang="en-US" dirty="0" smtClean="0"/>
              <a:t> </a:t>
            </a:r>
            <a:r>
              <a:rPr lang="en-US" dirty="0" err="1" smtClean="0"/>
              <a:t>en</a:t>
            </a:r>
            <a:r>
              <a:rPr lang="en-US" dirty="0" smtClean="0"/>
              <a:t> </a:t>
            </a:r>
            <a:r>
              <a:rPr lang="en-US" dirty="0" err="1" smtClean="0"/>
              <a:t>behoeft</a:t>
            </a:r>
            <a:r>
              <a:rPr lang="en-US" dirty="0" smtClean="0"/>
              <a:t> </a:t>
            </a:r>
            <a:r>
              <a:rPr lang="en-US" dirty="0" err="1" smtClean="0"/>
              <a:t>dus</a:t>
            </a:r>
            <a:r>
              <a:rPr lang="en-US" dirty="0" smtClean="0"/>
              <a:t> </a:t>
            </a:r>
            <a:r>
              <a:rPr lang="en-US" dirty="0" err="1" smtClean="0"/>
              <a:t>zwaarwegende</a:t>
            </a:r>
            <a:r>
              <a:rPr lang="en-US" dirty="0" smtClean="0"/>
              <a:t> </a:t>
            </a:r>
            <a:r>
              <a:rPr lang="en-US" dirty="0" err="1" smtClean="0"/>
              <a:t>rechtvaardiging</a:t>
            </a:r>
            <a:r>
              <a:rPr lang="en-US" dirty="0" smtClean="0"/>
              <a:t>. </a:t>
            </a:r>
          </a:p>
          <a:p>
            <a:endParaRPr lang="en-US" dirty="0"/>
          </a:p>
          <a:p>
            <a:r>
              <a:rPr lang="en-US" dirty="0" smtClean="0"/>
              <a:t>EHRM: </a:t>
            </a:r>
            <a:r>
              <a:rPr lang="nl-NL" dirty="0"/>
              <a:t> Judge </a:t>
            </a:r>
            <a:r>
              <a:rPr lang="nl-NL" dirty="0" err="1"/>
              <a:t>Pinto</a:t>
            </a:r>
            <a:r>
              <a:rPr lang="nl-NL" dirty="0"/>
              <a:t> de Albuquerque in zijn </a:t>
            </a:r>
            <a:r>
              <a:rPr lang="nl-NL" dirty="0" err="1"/>
              <a:t>concurring</a:t>
            </a:r>
            <a:r>
              <a:rPr lang="nl-NL" dirty="0"/>
              <a:t> opinion bij EHRM 27 November 2014, </a:t>
            </a:r>
            <a:r>
              <a:rPr lang="nl-NL" dirty="0" smtClean="0"/>
              <a:t>36701/09: </a:t>
            </a:r>
            <a:endParaRPr lang="en-US" dirty="0" smtClean="0"/>
          </a:p>
          <a:p>
            <a:endParaRPr lang="en-US" dirty="0"/>
          </a:p>
          <a:p>
            <a:r>
              <a:rPr lang="en-US" i="1" dirty="0"/>
              <a:t>If collective action represents the core of the workers’ freedom of association, strike action is the core of the core. Indeed, striking predated both unions and collective bargaining. Thus, the taking of strike action should be accorded the status of an essential element of the Article 11 guarantee.</a:t>
            </a:r>
          </a:p>
          <a:p>
            <a:r>
              <a:rPr lang="en-US" i="1" dirty="0"/>
              <a:t>The right to collective action, including the right to strike, is the starting point from which any restriction must be justified, and any such restriction much be construed strictly. As the right to strike is an essential element of the workers’ right of association, </a:t>
            </a:r>
            <a:r>
              <a:rPr lang="en-US" i="1" dirty="0">
                <a:solidFill>
                  <a:srgbClr val="FF0000"/>
                </a:solidFill>
              </a:rPr>
              <a:t>any restriction of that right must be lawful, pursue a legitimate aim stated in Article 11 § 2 of the Convention and be necessary in a democratic society."</a:t>
            </a:r>
          </a:p>
          <a:p>
            <a:endParaRPr lang="nl-NL" dirty="0">
              <a:solidFill>
                <a:schemeClr val="tx1"/>
              </a:solidFill>
            </a:endParaRPr>
          </a:p>
        </p:txBody>
      </p:sp>
    </p:spTree>
    <p:extLst>
      <p:ext uri="{BB962C8B-B14F-4D97-AF65-F5344CB8AC3E}">
        <p14:creationId xmlns:p14="http://schemas.microsoft.com/office/powerpoint/2010/main" val="2846668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a:t>
            </a:r>
            <a:r>
              <a:rPr lang="en-US" dirty="0" smtClean="0"/>
              <a:t> de </a:t>
            </a:r>
            <a:r>
              <a:rPr lang="en-US" dirty="0" err="1" smtClean="0"/>
              <a:t>aanzegeis</a:t>
            </a:r>
            <a:r>
              <a:rPr lang="en-US" dirty="0" smtClean="0"/>
              <a:t>?</a:t>
            </a:r>
            <a:endParaRPr lang="nl-NL" dirty="0"/>
          </a:p>
        </p:txBody>
      </p:sp>
      <p:sp>
        <p:nvSpPr>
          <p:cNvPr id="3" name="Content Placeholder 2"/>
          <p:cNvSpPr>
            <a:spLocks noGrp="1"/>
          </p:cNvSpPr>
          <p:nvPr>
            <p:ph idx="1"/>
          </p:nvPr>
        </p:nvSpPr>
        <p:spPr>
          <a:xfrm>
            <a:off x="914399" y="1745704"/>
            <a:ext cx="10162095" cy="4229282"/>
          </a:xfrm>
        </p:spPr>
        <p:txBody>
          <a:bodyPr/>
          <a:lstStyle/>
          <a:p>
            <a:r>
              <a:rPr lang="en-US" dirty="0" err="1" smtClean="0"/>
              <a:t>Wat</a:t>
            </a:r>
            <a:r>
              <a:rPr lang="en-US" dirty="0" smtClean="0"/>
              <a:t> is </a:t>
            </a:r>
            <a:r>
              <a:rPr lang="en-US" dirty="0" err="1" smtClean="0"/>
              <a:t>eigenlijk</a:t>
            </a:r>
            <a:r>
              <a:rPr lang="en-US" dirty="0" smtClean="0"/>
              <a:t> de </a:t>
            </a:r>
            <a:r>
              <a:rPr lang="en-US" dirty="0" err="1" smtClean="0"/>
              <a:t>rechtvaardiging</a:t>
            </a:r>
            <a:r>
              <a:rPr lang="en-US" dirty="0" smtClean="0"/>
              <a:t> van de </a:t>
            </a:r>
            <a:r>
              <a:rPr lang="en-US" dirty="0" err="1" smtClean="0"/>
              <a:t>aanzegeis</a:t>
            </a:r>
            <a:r>
              <a:rPr lang="en-US" dirty="0" smtClean="0"/>
              <a:t> </a:t>
            </a:r>
            <a:r>
              <a:rPr lang="en-US" i="1" dirty="0" err="1" smtClean="0"/>
              <a:t>bij</a:t>
            </a:r>
            <a:r>
              <a:rPr lang="en-US" i="1" dirty="0" smtClean="0"/>
              <a:t> </a:t>
            </a:r>
            <a:r>
              <a:rPr lang="en-US" i="1" dirty="0" err="1" smtClean="0"/>
              <a:t>stakingen</a:t>
            </a:r>
            <a:r>
              <a:rPr lang="en-US" dirty="0" smtClean="0"/>
              <a:t>?</a:t>
            </a:r>
          </a:p>
          <a:p>
            <a:endParaRPr lang="en-US" dirty="0"/>
          </a:p>
          <a:p>
            <a:pPr marL="0" indent="0">
              <a:buNone/>
            </a:pPr>
            <a:r>
              <a:rPr lang="nl-NL" dirty="0" smtClean="0"/>
              <a:t>Zie </a:t>
            </a:r>
            <a:r>
              <a:rPr lang="nl-NL" dirty="0"/>
              <a:t>Rb. Rotterdam 26 september 2014, JAR 2014/292:</a:t>
            </a:r>
          </a:p>
          <a:p>
            <a:endParaRPr lang="nl-NL" dirty="0" smtClean="0"/>
          </a:p>
          <a:p>
            <a:r>
              <a:rPr lang="nl-NL" dirty="0" smtClean="0"/>
              <a:t> </a:t>
            </a:r>
            <a:r>
              <a:rPr lang="nl-NL" dirty="0"/>
              <a:t>"4.9 (…) Tot die procedureregels behoort onder meer ook dat een staking slechts rechtmatig kan zijn als zij als “uiterst middel” is toegepast en tijdig is aangezegd en kenbaar gemaakt. Aanzegging heeft een tweeledig doel: het voorkomen van </a:t>
            </a:r>
            <a:r>
              <a:rPr lang="nl-NL" dirty="0">
                <a:solidFill>
                  <a:srgbClr val="FF0000"/>
                </a:solidFill>
              </a:rPr>
              <a:t>onnodige bedrijfsschade </a:t>
            </a:r>
            <a:r>
              <a:rPr lang="nl-NL" dirty="0"/>
              <a:t>en</a:t>
            </a:r>
            <a:r>
              <a:rPr lang="nl-NL" dirty="0">
                <a:solidFill>
                  <a:schemeClr val="tx1"/>
                </a:solidFill>
              </a:rPr>
              <a:t> </a:t>
            </a:r>
            <a:r>
              <a:rPr lang="nl-NL" dirty="0">
                <a:solidFill>
                  <a:srgbClr val="FF0000"/>
                </a:solidFill>
              </a:rPr>
              <a:t>bescherming van de belangen van degenen die op de dienstverlening van de </a:t>
            </a:r>
            <a:r>
              <a:rPr lang="nl-NL" dirty="0" err="1">
                <a:solidFill>
                  <a:srgbClr val="FF0000"/>
                </a:solidFill>
              </a:rPr>
              <a:t>bestaakte</a:t>
            </a:r>
            <a:r>
              <a:rPr lang="nl-NL" dirty="0">
                <a:solidFill>
                  <a:srgbClr val="FF0000"/>
                </a:solidFill>
              </a:rPr>
              <a:t> werkgever zijn aangewezen</a:t>
            </a:r>
            <a:r>
              <a:rPr lang="nl-NL" dirty="0"/>
              <a:t>.</a:t>
            </a:r>
          </a:p>
          <a:p>
            <a:endParaRPr lang="nl-NL" dirty="0">
              <a:solidFill>
                <a:schemeClr val="tx1"/>
              </a:solidFill>
            </a:endParaRPr>
          </a:p>
          <a:p>
            <a:pPr marL="0" indent="0">
              <a:buNone/>
            </a:pPr>
            <a:r>
              <a:rPr lang="nl-NL" dirty="0" smtClean="0"/>
              <a:t>Zie </a:t>
            </a:r>
            <a:r>
              <a:rPr lang="nl-NL" dirty="0"/>
              <a:t>eveneens </a:t>
            </a:r>
            <a:r>
              <a:rPr lang="nl-NL" dirty="0" err="1"/>
              <a:t>Vzgr</a:t>
            </a:r>
            <a:r>
              <a:rPr lang="nl-NL" dirty="0"/>
              <a:t>. Groningen 16 januari 2007, JAR 2007/82:</a:t>
            </a:r>
          </a:p>
          <a:p>
            <a:endParaRPr lang="nl-NL" dirty="0"/>
          </a:p>
          <a:p>
            <a:r>
              <a:rPr lang="nl-NL" dirty="0"/>
              <a:t>"4.4 (…) Naar het oordeel van de voorzieningenrechter dient een tijdige aanzegging plaats te vinden ten einde de werkgever in staat te stellen alsnog aan de gestelde eisen tegemoet te komen dan wel orde- en veiligheidsmaatregelen te treffen."</a:t>
            </a:r>
          </a:p>
          <a:p>
            <a:endParaRPr lang="nl-NL" dirty="0"/>
          </a:p>
        </p:txBody>
      </p:sp>
    </p:spTree>
    <p:extLst>
      <p:ext uri="{BB962C8B-B14F-4D97-AF65-F5344CB8AC3E}">
        <p14:creationId xmlns:p14="http://schemas.microsoft.com/office/powerpoint/2010/main" val="3378910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3703" y="1990800"/>
            <a:ext cx="8757501" cy="4229282"/>
          </a:xfrm>
        </p:spPr>
        <p:txBody>
          <a:bodyPr/>
          <a:lstStyle/>
          <a:p>
            <a:r>
              <a:rPr lang="en-US" dirty="0" err="1" smtClean="0"/>
              <a:t>Doen</a:t>
            </a:r>
            <a:r>
              <a:rPr lang="en-US" dirty="0" smtClean="0"/>
              <a:t> die </a:t>
            </a:r>
            <a:r>
              <a:rPr lang="en-US" dirty="0" err="1" smtClean="0"/>
              <a:t>rechtvaardigingen</a:t>
            </a:r>
            <a:r>
              <a:rPr lang="en-US" dirty="0" smtClean="0"/>
              <a:t> </a:t>
            </a:r>
            <a:r>
              <a:rPr lang="en-US" dirty="0" err="1" smtClean="0"/>
              <a:t>zich</a:t>
            </a:r>
            <a:r>
              <a:rPr lang="en-US" dirty="0" smtClean="0"/>
              <a:t> </a:t>
            </a:r>
            <a:r>
              <a:rPr lang="en-US" dirty="0" err="1" smtClean="0"/>
              <a:t>bij</a:t>
            </a:r>
            <a:r>
              <a:rPr lang="en-US" dirty="0" smtClean="0"/>
              <a:t> </a:t>
            </a:r>
            <a:r>
              <a:rPr lang="en-US" dirty="0" err="1" smtClean="0"/>
              <a:t>alternatieve</a:t>
            </a:r>
            <a:r>
              <a:rPr lang="en-US" dirty="0" smtClean="0"/>
              <a:t> </a:t>
            </a:r>
            <a:r>
              <a:rPr lang="en-US" dirty="0" err="1" smtClean="0"/>
              <a:t>acties</a:t>
            </a:r>
            <a:r>
              <a:rPr lang="en-US" dirty="0" smtClean="0"/>
              <a:t>, </a:t>
            </a:r>
            <a:r>
              <a:rPr lang="en-US" dirty="0" err="1" smtClean="0"/>
              <a:t>zoals</a:t>
            </a:r>
            <a:r>
              <a:rPr lang="en-US" dirty="0" smtClean="0"/>
              <a:t> </a:t>
            </a:r>
            <a:r>
              <a:rPr lang="en-US" dirty="0" err="1" smtClean="0"/>
              <a:t>bij</a:t>
            </a:r>
            <a:r>
              <a:rPr lang="en-US" dirty="0" smtClean="0"/>
              <a:t>  </a:t>
            </a:r>
            <a:r>
              <a:rPr lang="en-US" dirty="0" err="1" smtClean="0"/>
              <a:t>Amsta</a:t>
            </a:r>
            <a:r>
              <a:rPr lang="en-US" dirty="0" smtClean="0"/>
              <a:t> </a:t>
            </a:r>
            <a:r>
              <a:rPr lang="en-US" dirty="0" err="1" smtClean="0"/>
              <a:t>waar</a:t>
            </a:r>
            <a:r>
              <a:rPr lang="en-US" dirty="0" smtClean="0"/>
              <a:t> </a:t>
            </a:r>
            <a:r>
              <a:rPr lang="en-US" dirty="0" err="1" smtClean="0"/>
              <a:t>gewoon</a:t>
            </a:r>
            <a:r>
              <a:rPr lang="en-US" dirty="0" smtClean="0"/>
              <a:t> </a:t>
            </a:r>
            <a:r>
              <a:rPr lang="en-US" dirty="0" err="1" smtClean="0"/>
              <a:t>wordt</a:t>
            </a:r>
            <a:r>
              <a:rPr lang="en-US" dirty="0" smtClean="0"/>
              <a:t> </a:t>
            </a:r>
            <a:r>
              <a:rPr lang="en-US" dirty="0" err="1" smtClean="0"/>
              <a:t>doorgewerkt</a:t>
            </a:r>
            <a:r>
              <a:rPr lang="en-US" dirty="0" smtClean="0"/>
              <a:t> </a:t>
            </a:r>
            <a:r>
              <a:rPr lang="en-US" dirty="0" err="1" smtClean="0"/>
              <a:t>wel</a:t>
            </a:r>
            <a:r>
              <a:rPr lang="en-US" dirty="0" smtClean="0"/>
              <a:t> </a:t>
            </a:r>
            <a:r>
              <a:rPr lang="en-US" dirty="0" err="1" smtClean="0"/>
              <a:t>voor</a:t>
            </a:r>
            <a:r>
              <a:rPr lang="en-US" dirty="0" smtClean="0"/>
              <a:t>?</a:t>
            </a:r>
          </a:p>
          <a:p>
            <a:endParaRPr lang="en-US" dirty="0"/>
          </a:p>
          <a:p>
            <a:r>
              <a:rPr lang="en-US" dirty="0" smtClean="0"/>
              <a:t>Is het </a:t>
            </a:r>
            <a:r>
              <a:rPr lang="en-US" dirty="0" err="1" smtClean="0"/>
              <a:t>niet</a:t>
            </a:r>
            <a:r>
              <a:rPr lang="en-US" dirty="0" smtClean="0"/>
              <a:t> </a:t>
            </a:r>
            <a:r>
              <a:rPr lang="en-US" dirty="0" err="1" smtClean="0"/>
              <a:t>goed</a:t>
            </a:r>
            <a:r>
              <a:rPr lang="en-US" dirty="0" smtClean="0"/>
              <a:t> om </a:t>
            </a:r>
            <a:r>
              <a:rPr lang="en-US" dirty="0" err="1" smtClean="0"/>
              <a:t>juist</a:t>
            </a:r>
            <a:r>
              <a:rPr lang="en-US" dirty="0" smtClean="0"/>
              <a:t> </a:t>
            </a:r>
            <a:r>
              <a:rPr lang="en-US" dirty="0" err="1" smtClean="0"/>
              <a:t>bij</a:t>
            </a:r>
            <a:r>
              <a:rPr lang="en-US" dirty="0" smtClean="0"/>
              <a:t> </a:t>
            </a:r>
            <a:r>
              <a:rPr lang="en-US" dirty="0" err="1" smtClean="0"/>
              <a:t>essentiële</a:t>
            </a:r>
            <a:r>
              <a:rPr lang="en-US" dirty="0" smtClean="0"/>
              <a:t> </a:t>
            </a:r>
            <a:r>
              <a:rPr lang="en-US" dirty="0" err="1" smtClean="0"/>
              <a:t>diensten</a:t>
            </a:r>
            <a:r>
              <a:rPr lang="en-US" dirty="0" smtClean="0"/>
              <a:t> wat </a:t>
            </a:r>
            <a:r>
              <a:rPr lang="en-US" dirty="0" err="1" smtClean="0"/>
              <a:t>soepeler</a:t>
            </a:r>
            <a:r>
              <a:rPr lang="en-US" dirty="0" smtClean="0"/>
              <a:t> </a:t>
            </a:r>
            <a:r>
              <a:rPr lang="en-US" dirty="0" err="1" smtClean="0"/>
              <a:t>te</a:t>
            </a:r>
            <a:r>
              <a:rPr lang="en-US" dirty="0" smtClean="0"/>
              <a:t> </a:t>
            </a:r>
            <a:r>
              <a:rPr lang="en-US" dirty="0" err="1" smtClean="0"/>
              <a:t>zijn</a:t>
            </a:r>
            <a:r>
              <a:rPr lang="en-US" dirty="0" smtClean="0"/>
              <a:t> met </a:t>
            </a:r>
            <a:r>
              <a:rPr lang="en-US" dirty="0" err="1" smtClean="0"/>
              <a:t>aanzegeis</a:t>
            </a:r>
            <a:r>
              <a:rPr lang="en-US" dirty="0" smtClean="0"/>
              <a:t>, </a:t>
            </a:r>
            <a:r>
              <a:rPr lang="en-US" dirty="0" err="1" smtClean="0"/>
              <a:t>omdat</a:t>
            </a:r>
            <a:r>
              <a:rPr lang="en-US" dirty="0" smtClean="0"/>
              <a:t> </a:t>
            </a:r>
            <a:r>
              <a:rPr lang="en-US" dirty="0" err="1" smtClean="0"/>
              <a:t>ouderwetse</a:t>
            </a:r>
            <a:r>
              <a:rPr lang="en-US" dirty="0" smtClean="0"/>
              <a:t> </a:t>
            </a:r>
            <a:r>
              <a:rPr lang="en-US" dirty="0" err="1" smtClean="0"/>
              <a:t>stakingsactie</a:t>
            </a:r>
            <a:r>
              <a:rPr lang="en-US" dirty="0" smtClean="0"/>
              <a:t> </a:t>
            </a:r>
            <a:r>
              <a:rPr lang="en-US" dirty="0" err="1" smtClean="0"/>
              <a:t>vaak</a:t>
            </a:r>
            <a:r>
              <a:rPr lang="en-US" dirty="0" smtClean="0"/>
              <a:t> </a:t>
            </a:r>
            <a:r>
              <a:rPr lang="en-US" dirty="0" err="1" smtClean="0"/>
              <a:t>niet</a:t>
            </a:r>
            <a:r>
              <a:rPr lang="en-US" dirty="0" smtClean="0"/>
              <a:t> </a:t>
            </a:r>
            <a:r>
              <a:rPr lang="en-US" dirty="0" err="1" smtClean="0"/>
              <a:t>kan</a:t>
            </a:r>
            <a:r>
              <a:rPr lang="en-US" dirty="0" smtClean="0"/>
              <a:t>?</a:t>
            </a:r>
          </a:p>
          <a:p>
            <a:endParaRPr lang="en-US" dirty="0"/>
          </a:p>
          <a:p>
            <a:r>
              <a:rPr lang="en-US" dirty="0" err="1" smtClean="0"/>
              <a:t>Ligt</a:t>
            </a:r>
            <a:r>
              <a:rPr lang="en-US" dirty="0" smtClean="0"/>
              <a:t> in de </a:t>
            </a:r>
            <a:r>
              <a:rPr lang="en-US" dirty="0" err="1" smtClean="0"/>
              <a:t>vrijheid</a:t>
            </a:r>
            <a:r>
              <a:rPr lang="en-US" dirty="0" smtClean="0"/>
              <a:t> van de </a:t>
            </a:r>
            <a:r>
              <a:rPr lang="en-US" dirty="0" err="1" smtClean="0"/>
              <a:t>vakbond</a:t>
            </a:r>
            <a:r>
              <a:rPr lang="en-US" dirty="0" smtClean="0"/>
              <a:t> om de </a:t>
            </a:r>
            <a:r>
              <a:rPr lang="en-US" dirty="0" err="1" smtClean="0"/>
              <a:t>actievorm</a:t>
            </a:r>
            <a:r>
              <a:rPr lang="en-US" dirty="0" smtClean="0"/>
              <a:t> </a:t>
            </a:r>
            <a:r>
              <a:rPr lang="en-US" dirty="0" err="1" smtClean="0"/>
              <a:t>te</a:t>
            </a:r>
            <a:r>
              <a:rPr lang="en-US" dirty="0" smtClean="0"/>
              <a:t> </a:t>
            </a:r>
            <a:r>
              <a:rPr lang="en-US" dirty="0" err="1" smtClean="0"/>
              <a:t>kiezen</a:t>
            </a:r>
            <a:r>
              <a:rPr lang="en-US" dirty="0"/>
              <a:t> </a:t>
            </a:r>
            <a:r>
              <a:rPr lang="en-US" dirty="0" smtClean="0"/>
              <a:t>(FNV/</a:t>
            </a:r>
            <a:r>
              <a:rPr lang="en-US" dirty="0" err="1" smtClean="0"/>
              <a:t>Enerco</a:t>
            </a:r>
            <a:r>
              <a:rPr lang="en-US" dirty="0" smtClean="0"/>
              <a:t>)  </a:t>
            </a:r>
            <a:r>
              <a:rPr lang="en-US" dirty="0" err="1" smtClean="0"/>
              <a:t>niet</a:t>
            </a:r>
            <a:r>
              <a:rPr lang="en-US" dirty="0" smtClean="0"/>
              <a:t> </a:t>
            </a:r>
            <a:r>
              <a:rPr lang="en-US" dirty="0" err="1" smtClean="0"/>
              <a:t>ook</a:t>
            </a:r>
            <a:r>
              <a:rPr lang="en-US" dirty="0" smtClean="0"/>
              <a:t> de </a:t>
            </a:r>
            <a:r>
              <a:rPr lang="en-US" dirty="0" err="1" smtClean="0"/>
              <a:t>vrijheid</a:t>
            </a:r>
            <a:r>
              <a:rPr lang="en-US" dirty="0" smtClean="0"/>
              <a:t> </a:t>
            </a:r>
            <a:r>
              <a:rPr lang="en-US" dirty="0" err="1" smtClean="0"/>
              <a:t>besloten</a:t>
            </a:r>
            <a:r>
              <a:rPr lang="en-US" dirty="0" smtClean="0"/>
              <a:t> om </a:t>
            </a:r>
            <a:r>
              <a:rPr lang="en-US" dirty="0" err="1" smtClean="0"/>
              <a:t>voor</a:t>
            </a:r>
            <a:r>
              <a:rPr lang="en-US" dirty="0" smtClean="0"/>
              <a:t> </a:t>
            </a:r>
            <a:r>
              <a:rPr lang="en-US" dirty="0" err="1" smtClean="0"/>
              <a:t>een</a:t>
            </a:r>
            <a:r>
              <a:rPr lang="en-US" dirty="0" smtClean="0"/>
              <a:t> </a:t>
            </a:r>
            <a:r>
              <a:rPr lang="en-US" dirty="0" err="1" smtClean="0"/>
              <a:t>verrassingsactie</a:t>
            </a:r>
            <a:r>
              <a:rPr lang="en-US" dirty="0" smtClean="0"/>
              <a:t> </a:t>
            </a:r>
            <a:r>
              <a:rPr lang="en-US" dirty="0" err="1" smtClean="0"/>
              <a:t>te</a:t>
            </a:r>
            <a:r>
              <a:rPr lang="en-US" dirty="0" smtClean="0"/>
              <a:t> </a:t>
            </a:r>
            <a:r>
              <a:rPr lang="en-US" dirty="0" err="1" smtClean="0"/>
              <a:t>kiezen</a:t>
            </a:r>
            <a:r>
              <a:rPr lang="en-US" dirty="0" smtClean="0"/>
              <a:t>? </a:t>
            </a:r>
            <a:endParaRPr lang="en-US" dirty="0"/>
          </a:p>
        </p:txBody>
      </p:sp>
    </p:spTree>
    <p:extLst>
      <p:ext uri="{BB962C8B-B14F-4D97-AF65-F5344CB8AC3E}">
        <p14:creationId xmlns:p14="http://schemas.microsoft.com/office/powerpoint/2010/main" val="3477000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Hoge Raad 19 juni 2015 (FNV/</a:t>
            </a:r>
            <a:r>
              <a:rPr lang="nl-NL" dirty="0" err="1" smtClean="0"/>
              <a:t>Amsta</a:t>
            </a:r>
            <a:r>
              <a:rPr lang="nl-NL" dirty="0"/>
              <a:t>)</a:t>
            </a:r>
          </a:p>
        </p:txBody>
      </p:sp>
      <p:sp>
        <p:nvSpPr>
          <p:cNvPr id="3" name="Content Placeholder 2"/>
          <p:cNvSpPr>
            <a:spLocks noGrp="1"/>
          </p:cNvSpPr>
          <p:nvPr>
            <p:ph idx="1"/>
          </p:nvPr>
        </p:nvSpPr>
        <p:spPr>
          <a:xfrm>
            <a:off x="942679" y="1764557"/>
            <a:ext cx="9473939" cy="4229282"/>
          </a:xfrm>
        </p:spPr>
        <p:txBody>
          <a:bodyPr/>
          <a:lstStyle/>
          <a:p>
            <a:r>
              <a:rPr lang="nl-NL" dirty="0"/>
              <a:t>3.3.1 </a:t>
            </a:r>
          </a:p>
          <a:p>
            <a:r>
              <a:rPr lang="nl-NL" dirty="0"/>
              <a:t>Het middel is gericht tegen </a:t>
            </a:r>
            <a:r>
              <a:rPr lang="nl-NL" dirty="0" err="1"/>
              <a:t>rov</a:t>
            </a:r>
            <a:r>
              <a:rPr lang="nl-NL" dirty="0"/>
              <a:t>. 3.9. Het betoogt dat het hof bij de beoordeling van de vraag of de onderhavige collectieve actie onder de bescherming van art. 6, aanhef en onder 4, ESH valt, ten onrechte beslissende betekenis heeft toegekend aan de in eerdere rechtspraak ontwikkelde zwaarwegende procedureregels (‘spelregels’). De door het hof genoemde ‘spelregels’ zijn (a) dat een collectieve actie van werknemers, in verband met de daardoor (mogelijk) geschade belangen van de werkgever en derden, tijdig tevoren aan de werkgever behoort te worden aangezegd (vgl. HR 30 mei 1986, ECLI:NL:HR:1986:AC9402, NJ 1986/688 (NS/FNV c.s.)), en (b) dat de actie een ultimum remedium dient te zijn, waarin ligt besloten dat zij mede dient te worden getoetst aan de beginselen van proportionaliteit en subsidiariteit (vgl. HR 28 januari 2000, ECLI:NL:HR:2000:AA4618, NJ 2000/292 (FNV c.s./Douwe Egberts)). </a:t>
            </a:r>
          </a:p>
        </p:txBody>
      </p:sp>
    </p:spTree>
    <p:extLst>
      <p:ext uri="{BB962C8B-B14F-4D97-AF65-F5344CB8AC3E}">
        <p14:creationId xmlns:p14="http://schemas.microsoft.com/office/powerpoint/2010/main" val="2946582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027" y="793707"/>
            <a:ext cx="10386000" cy="759600"/>
          </a:xfrm>
        </p:spPr>
        <p:txBody>
          <a:bodyPr/>
          <a:lstStyle/>
          <a:p>
            <a:r>
              <a:rPr lang="en-US" dirty="0" smtClean="0"/>
              <a:t>Het </a:t>
            </a:r>
            <a:r>
              <a:rPr lang="en-US" dirty="0" err="1" smtClean="0"/>
              <a:t>Nederlandse</a:t>
            </a:r>
            <a:r>
              <a:rPr lang="en-US" dirty="0" smtClean="0"/>
              <a:t> </a:t>
            </a:r>
            <a:r>
              <a:rPr lang="en-US" dirty="0" err="1" smtClean="0"/>
              <a:t>actie-recht</a:t>
            </a:r>
            <a:r>
              <a:rPr lang="en-US" dirty="0" smtClean="0"/>
              <a:t> in a nutshell, hoe </a:t>
            </a:r>
            <a:r>
              <a:rPr lang="en-US" b="1" dirty="0" err="1" smtClean="0">
                <a:solidFill>
                  <a:srgbClr val="FF0000"/>
                </a:solidFill>
              </a:rPr>
              <a:t>zat</a:t>
            </a:r>
            <a:r>
              <a:rPr lang="en-US" dirty="0" smtClean="0"/>
              <a:t> het </a:t>
            </a:r>
            <a:r>
              <a:rPr lang="en-US" dirty="0" err="1" smtClean="0"/>
              <a:t>ook</a:t>
            </a:r>
            <a:r>
              <a:rPr lang="en-US" dirty="0" smtClean="0"/>
              <a:t> al </a:t>
            </a:r>
            <a:r>
              <a:rPr lang="en-US" dirty="0" err="1" smtClean="0"/>
              <a:t>weer</a:t>
            </a:r>
            <a:r>
              <a:rPr lang="en-US" dirty="0" smtClean="0"/>
              <a:t>?</a:t>
            </a:r>
            <a:endParaRPr lang="nl-NL" dirty="0"/>
          </a:p>
        </p:txBody>
      </p:sp>
      <p:sp>
        <p:nvSpPr>
          <p:cNvPr id="3" name="Content Placeholder 2"/>
          <p:cNvSpPr>
            <a:spLocks noGrp="1"/>
          </p:cNvSpPr>
          <p:nvPr>
            <p:ph idx="1"/>
          </p:nvPr>
        </p:nvSpPr>
        <p:spPr>
          <a:xfrm>
            <a:off x="989814" y="1990800"/>
            <a:ext cx="8955464" cy="4229282"/>
          </a:xfrm>
        </p:spPr>
        <p:txBody>
          <a:bodyPr/>
          <a:lstStyle/>
          <a:p>
            <a:r>
              <a:rPr lang="en-US" dirty="0" smtClean="0"/>
              <a:t>- </a:t>
            </a:r>
            <a:r>
              <a:rPr lang="en-US" dirty="0" err="1" smtClean="0"/>
              <a:t>Geen</a:t>
            </a:r>
            <a:r>
              <a:rPr lang="en-US" dirty="0" smtClean="0"/>
              <a:t> </a:t>
            </a:r>
            <a:r>
              <a:rPr lang="en-US" dirty="0" err="1" smtClean="0"/>
              <a:t>wettelijke</a:t>
            </a:r>
            <a:r>
              <a:rPr lang="en-US" dirty="0" smtClean="0"/>
              <a:t> </a:t>
            </a:r>
            <a:r>
              <a:rPr lang="en-US" dirty="0" err="1" smtClean="0"/>
              <a:t>regeling</a:t>
            </a:r>
            <a:endParaRPr lang="en-US" dirty="0" smtClean="0"/>
          </a:p>
          <a:p>
            <a:r>
              <a:rPr lang="en-US" dirty="0" smtClean="0"/>
              <a:t>- </a:t>
            </a:r>
            <a:r>
              <a:rPr lang="en-US" dirty="0" err="1" smtClean="0"/>
              <a:t>Sinds</a:t>
            </a:r>
            <a:r>
              <a:rPr lang="en-US" dirty="0" smtClean="0"/>
              <a:t> NS-arrest van 1986: </a:t>
            </a:r>
            <a:r>
              <a:rPr lang="en-US" dirty="0" err="1" smtClean="0"/>
              <a:t>rechtstreekse</a:t>
            </a:r>
            <a:r>
              <a:rPr lang="en-US" dirty="0" smtClean="0"/>
              <a:t> </a:t>
            </a:r>
            <a:r>
              <a:rPr lang="en-US" dirty="0" err="1" smtClean="0"/>
              <a:t>werking</a:t>
            </a:r>
            <a:r>
              <a:rPr lang="en-US" dirty="0" smtClean="0"/>
              <a:t> van art. 6 lid 4 ESH, </a:t>
            </a:r>
            <a:r>
              <a:rPr lang="en-US" dirty="0" err="1" smtClean="0"/>
              <a:t>dat</a:t>
            </a:r>
            <a:r>
              <a:rPr lang="en-US" dirty="0" smtClean="0"/>
              <a:t> het </a:t>
            </a:r>
            <a:r>
              <a:rPr lang="en-US" dirty="0" err="1" smtClean="0"/>
              <a:t>recht</a:t>
            </a:r>
            <a:r>
              <a:rPr lang="en-US" dirty="0" smtClean="0"/>
              <a:t> op </a:t>
            </a:r>
            <a:r>
              <a:rPr lang="en-US" dirty="0" err="1" smtClean="0"/>
              <a:t>collectieve</a:t>
            </a:r>
            <a:r>
              <a:rPr lang="en-US" dirty="0" smtClean="0"/>
              <a:t> </a:t>
            </a:r>
            <a:r>
              <a:rPr lang="en-US" dirty="0" err="1" smtClean="0"/>
              <a:t>actie</a:t>
            </a:r>
            <a:r>
              <a:rPr lang="en-US" dirty="0" smtClean="0"/>
              <a:t>, het </a:t>
            </a:r>
            <a:r>
              <a:rPr lang="en-US" dirty="0" err="1" smtClean="0"/>
              <a:t>stakingsrecht</a:t>
            </a:r>
            <a:r>
              <a:rPr lang="en-US" dirty="0" smtClean="0"/>
              <a:t> </a:t>
            </a:r>
            <a:r>
              <a:rPr lang="en-US" dirty="0" err="1" smtClean="0"/>
              <a:t>daaronder</a:t>
            </a:r>
            <a:r>
              <a:rPr lang="en-US" dirty="0" smtClean="0"/>
              <a:t> </a:t>
            </a:r>
            <a:r>
              <a:rPr lang="en-US" dirty="0" err="1" smtClean="0"/>
              <a:t>inbegrepen</a:t>
            </a:r>
            <a:r>
              <a:rPr lang="en-US" dirty="0" smtClean="0"/>
              <a:t>, </a:t>
            </a:r>
            <a:r>
              <a:rPr lang="en-US" dirty="0" err="1" smtClean="0"/>
              <a:t>erkent</a:t>
            </a:r>
            <a:r>
              <a:rPr lang="en-US" dirty="0" smtClean="0"/>
              <a:t> </a:t>
            </a:r>
            <a:r>
              <a:rPr lang="en-US" dirty="0" err="1" smtClean="0"/>
              <a:t>als</a:t>
            </a:r>
            <a:r>
              <a:rPr lang="en-US" dirty="0" smtClean="0"/>
              <a:t> </a:t>
            </a:r>
            <a:r>
              <a:rPr lang="en-US" dirty="0" err="1" smtClean="0"/>
              <a:t>legitiem</a:t>
            </a:r>
            <a:r>
              <a:rPr lang="en-US" dirty="0" smtClean="0"/>
              <a:t> </a:t>
            </a:r>
            <a:r>
              <a:rPr lang="en-US" dirty="0" err="1" smtClean="0"/>
              <a:t>wapen</a:t>
            </a:r>
            <a:r>
              <a:rPr lang="en-US" dirty="0" smtClean="0"/>
              <a:t> om in </a:t>
            </a:r>
            <a:r>
              <a:rPr lang="en-US" dirty="0" err="1" smtClean="0"/>
              <a:t>geval</a:t>
            </a:r>
            <a:r>
              <a:rPr lang="en-US" dirty="0" smtClean="0"/>
              <a:t> van </a:t>
            </a:r>
            <a:r>
              <a:rPr lang="en-US" dirty="0" err="1" smtClean="0"/>
              <a:t>belangengeschillen</a:t>
            </a:r>
            <a:r>
              <a:rPr lang="en-US" dirty="0" smtClean="0"/>
              <a:t>, het </a:t>
            </a:r>
            <a:r>
              <a:rPr lang="en-US" dirty="0" err="1" smtClean="0"/>
              <a:t>recht</a:t>
            </a:r>
            <a:r>
              <a:rPr lang="en-US" dirty="0" smtClean="0"/>
              <a:t> om </a:t>
            </a:r>
            <a:r>
              <a:rPr lang="en-US" dirty="0" err="1" smtClean="0"/>
              <a:t>collectieve</a:t>
            </a:r>
            <a:r>
              <a:rPr lang="en-US" dirty="0" smtClean="0"/>
              <a:t> </a:t>
            </a:r>
            <a:r>
              <a:rPr lang="en-US" dirty="0" err="1" smtClean="0"/>
              <a:t>onderhandelingen</a:t>
            </a:r>
            <a:r>
              <a:rPr lang="en-US" dirty="0" smtClean="0"/>
              <a:t> </a:t>
            </a:r>
            <a:r>
              <a:rPr lang="en-US" dirty="0" err="1" smtClean="0"/>
              <a:t>te</a:t>
            </a:r>
            <a:r>
              <a:rPr lang="en-US" dirty="0" smtClean="0"/>
              <a:t> </a:t>
            </a:r>
            <a:r>
              <a:rPr lang="en-US" dirty="0" err="1" smtClean="0"/>
              <a:t>voeren</a:t>
            </a:r>
            <a:r>
              <a:rPr lang="en-US" dirty="0" smtClean="0"/>
              <a:t>, </a:t>
            </a:r>
            <a:r>
              <a:rPr lang="en-US" dirty="0" err="1" smtClean="0"/>
              <a:t>kracht</a:t>
            </a:r>
            <a:r>
              <a:rPr lang="en-US" dirty="0" smtClean="0"/>
              <a:t> </a:t>
            </a:r>
            <a:r>
              <a:rPr lang="en-US" dirty="0" err="1" smtClean="0"/>
              <a:t>bij</a:t>
            </a:r>
            <a:r>
              <a:rPr lang="en-US" dirty="0" smtClean="0"/>
              <a:t> </a:t>
            </a:r>
            <a:r>
              <a:rPr lang="en-US" dirty="0" err="1" smtClean="0"/>
              <a:t>te</a:t>
            </a:r>
            <a:r>
              <a:rPr lang="en-US" dirty="0" smtClean="0"/>
              <a:t> </a:t>
            </a:r>
            <a:r>
              <a:rPr lang="en-US" dirty="0" err="1" smtClean="0"/>
              <a:t>zetten</a:t>
            </a:r>
            <a:r>
              <a:rPr lang="en-US" dirty="0"/>
              <a:t>;</a:t>
            </a:r>
            <a:endParaRPr lang="en-US" dirty="0" smtClean="0"/>
          </a:p>
          <a:p>
            <a:r>
              <a:rPr lang="en-US" dirty="0" smtClean="0"/>
              <a:t>- </a:t>
            </a:r>
            <a:r>
              <a:rPr lang="en-US" dirty="0" err="1" smtClean="0"/>
              <a:t>Dus</a:t>
            </a:r>
            <a:r>
              <a:rPr lang="en-US" dirty="0" smtClean="0"/>
              <a:t> </a:t>
            </a:r>
            <a:r>
              <a:rPr lang="en-US" dirty="0" err="1" smtClean="0"/>
              <a:t>niet</a:t>
            </a:r>
            <a:r>
              <a:rPr lang="en-US" dirty="0" smtClean="0"/>
              <a:t>: om </a:t>
            </a:r>
            <a:r>
              <a:rPr lang="en-US" dirty="0" err="1" smtClean="0"/>
              <a:t>doelen</a:t>
            </a:r>
            <a:r>
              <a:rPr lang="en-US" dirty="0" smtClean="0"/>
              <a:t> </a:t>
            </a:r>
            <a:r>
              <a:rPr lang="en-US" dirty="0" err="1" smtClean="0"/>
              <a:t>te</a:t>
            </a:r>
            <a:r>
              <a:rPr lang="en-US" dirty="0" smtClean="0"/>
              <a:t> </a:t>
            </a:r>
            <a:r>
              <a:rPr lang="en-US" dirty="0" err="1" smtClean="0"/>
              <a:t>bewerkstelligen</a:t>
            </a:r>
            <a:r>
              <a:rPr lang="en-US" dirty="0" smtClean="0"/>
              <a:t> die </a:t>
            </a:r>
            <a:r>
              <a:rPr lang="en-US" dirty="0" err="1" smtClean="0"/>
              <a:t>geheel</a:t>
            </a:r>
            <a:r>
              <a:rPr lang="en-US" dirty="0" smtClean="0"/>
              <a:t> </a:t>
            </a:r>
            <a:r>
              <a:rPr lang="en-US" dirty="0" err="1" smtClean="0"/>
              <a:t>liggen</a:t>
            </a:r>
            <a:r>
              <a:rPr lang="en-US" dirty="0" smtClean="0"/>
              <a:t> </a:t>
            </a:r>
            <a:r>
              <a:rPr lang="en-US" dirty="0" err="1" smtClean="0"/>
              <a:t>buiten</a:t>
            </a:r>
            <a:r>
              <a:rPr lang="en-US" dirty="0" smtClean="0"/>
              <a:t> het </a:t>
            </a:r>
            <a:r>
              <a:rPr lang="en-US" dirty="0" err="1" smtClean="0"/>
              <a:t>terrein</a:t>
            </a:r>
            <a:r>
              <a:rPr lang="en-US" dirty="0" smtClean="0"/>
              <a:t> </a:t>
            </a:r>
            <a:r>
              <a:rPr lang="en-US" dirty="0" err="1" smtClean="0"/>
              <a:t>waarop</a:t>
            </a:r>
            <a:r>
              <a:rPr lang="en-US" dirty="0" smtClean="0"/>
              <a:t>  </a:t>
            </a:r>
            <a:r>
              <a:rPr lang="en-US" dirty="0" err="1" smtClean="0"/>
              <a:t>collectief</a:t>
            </a:r>
            <a:r>
              <a:rPr lang="en-US" dirty="0" smtClean="0"/>
              <a:t> </a:t>
            </a:r>
            <a:r>
              <a:rPr lang="en-US" dirty="0" err="1" smtClean="0"/>
              <a:t>onderhandelen</a:t>
            </a:r>
            <a:r>
              <a:rPr lang="en-US" dirty="0" smtClean="0"/>
              <a:t> </a:t>
            </a:r>
            <a:r>
              <a:rPr lang="en-US" dirty="0" err="1" smtClean="0"/>
              <a:t>pleegt</a:t>
            </a:r>
            <a:r>
              <a:rPr lang="en-US" dirty="0" smtClean="0"/>
              <a:t> </a:t>
            </a:r>
            <a:r>
              <a:rPr lang="en-US" dirty="0" err="1" smtClean="0"/>
              <a:t>plaats</a:t>
            </a:r>
            <a:r>
              <a:rPr lang="en-US" dirty="0" smtClean="0"/>
              <a:t> </a:t>
            </a:r>
            <a:r>
              <a:rPr lang="en-US" dirty="0" err="1" smtClean="0"/>
              <a:t>te</a:t>
            </a:r>
            <a:r>
              <a:rPr lang="en-US" dirty="0" smtClean="0"/>
              <a:t> </a:t>
            </a:r>
            <a:r>
              <a:rPr lang="en-US" dirty="0" err="1" smtClean="0"/>
              <a:t>vinden</a:t>
            </a:r>
            <a:r>
              <a:rPr lang="en-US" dirty="0" smtClean="0"/>
              <a:t>: </a:t>
            </a:r>
          </a:p>
          <a:p>
            <a:endParaRPr lang="en-US" dirty="0" smtClean="0"/>
          </a:p>
          <a:p>
            <a:r>
              <a:rPr lang="en-US" dirty="0"/>
              <a:t>	</a:t>
            </a:r>
            <a:r>
              <a:rPr lang="en-US" dirty="0" err="1" smtClean="0"/>
              <a:t>Geen</a:t>
            </a:r>
            <a:r>
              <a:rPr lang="en-US" dirty="0" smtClean="0"/>
              <a:t> staking over </a:t>
            </a:r>
            <a:r>
              <a:rPr lang="en-US" dirty="0" err="1" smtClean="0"/>
              <a:t>rechtsgeschillen</a:t>
            </a:r>
            <a:r>
              <a:rPr lang="en-US" dirty="0" smtClean="0"/>
              <a:t> (</a:t>
            </a:r>
            <a:r>
              <a:rPr lang="de-DE" dirty="0" err="1" smtClean="0"/>
              <a:t>Vzgr</a:t>
            </a:r>
            <a:r>
              <a:rPr lang="de-DE" dirty="0" smtClean="0"/>
              <a:t> </a:t>
            </a:r>
            <a:r>
              <a:rPr lang="de-DE" dirty="0"/>
              <a:t>Utrecht 16 </a:t>
            </a:r>
            <a:r>
              <a:rPr lang="de-DE" dirty="0" err="1"/>
              <a:t>juli</a:t>
            </a:r>
            <a:r>
              <a:rPr lang="de-DE" dirty="0"/>
              <a:t> 2003, JAR </a:t>
            </a:r>
            <a:r>
              <a:rPr lang="de-DE" dirty="0" smtClean="0"/>
              <a:t>2003/193), </a:t>
            </a:r>
            <a:r>
              <a:rPr lang="de-DE" dirty="0" err="1" smtClean="0"/>
              <a:t>zie</a:t>
            </a:r>
            <a:r>
              <a:rPr lang="de-DE" dirty="0" smtClean="0"/>
              <a:t> </a:t>
            </a:r>
            <a:r>
              <a:rPr lang="de-DE" dirty="0" err="1" smtClean="0"/>
              <a:t>ook</a:t>
            </a:r>
            <a:r>
              <a:rPr lang="de-DE" dirty="0" smtClean="0"/>
              <a:t>  V&amp;D </a:t>
            </a:r>
            <a:r>
              <a:rPr lang="de-DE" dirty="0" err="1" smtClean="0"/>
              <a:t>casus</a:t>
            </a:r>
            <a:r>
              <a:rPr lang="de-DE" dirty="0" smtClean="0"/>
              <a:t>.</a:t>
            </a:r>
          </a:p>
          <a:p>
            <a:endParaRPr lang="en-US" dirty="0" smtClean="0"/>
          </a:p>
          <a:p>
            <a:r>
              <a:rPr lang="en-US" dirty="0" smtClean="0"/>
              <a:t>	</a:t>
            </a:r>
            <a:r>
              <a:rPr lang="en-US" dirty="0" err="1" smtClean="0"/>
              <a:t>Geen</a:t>
            </a:r>
            <a:r>
              <a:rPr lang="en-US" dirty="0" smtClean="0"/>
              <a:t> </a:t>
            </a:r>
            <a:r>
              <a:rPr lang="en-US" dirty="0" err="1" smtClean="0"/>
              <a:t>bescherming</a:t>
            </a:r>
            <a:r>
              <a:rPr lang="en-US" dirty="0" smtClean="0"/>
              <a:t> voor </a:t>
            </a:r>
            <a:r>
              <a:rPr lang="en-US" dirty="0" err="1" smtClean="0"/>
              <a:t>puur</a:t>
            </a:r>
            <a:r>
              <a:rPr lang="en-US" dirty="0" smtClean="0"/>
              <a:t> </a:t>
            </a:r>
            <a:r>
              <a:rPr lang="en-US" dirty="0" err="1" smtClean="0"/>
              <a:t>politieke</a:t>
            </a:r>
            <a:r>
              <a:rPr lang="en-US" dirty="0" smtClean="0"/>
              <a:t> </a:t>
            </a:r>
            <a:r>
              <a:rPr lang="en-US" dirty="0" err="1" smtClean="0"/>
              <a:t>acties</a:t>
            </a:r>
            <a:r>
              <a:rPr lang="en-US" dirty="0" smtClean="0"/>
              <a:t> (</a:t>
            </a:r>
            <a:r>
              <a:rPr lang="en-US" dirty="0" err="1" smtClean="0"/>
              <a:t>acties</a:t>
            </a:r>
            <a:r>
              <a:rPr lang="en-US" dirty="0" smtClean="0"/>
              <a:t> </a:t>
            </a:r>
            <a:r>
              <a:rPr lang="en-US" dirty="0" err="1" smtClean="0"/>
              <a:t>gericht</a:t>
            </a:r>
            <a:r>
              <a:rPr lang="en-US" dirty="0" smtClean="0"/>
              <a:t> </a:t>
            </a:r>
            <a:r>
              <a:rPr lang="en-US" dirty="0" err="1" smtClean="0"/>
              <a:t>tegen</a:t>
            </a:r>
            <a:r>
              <a:rPr lang="en-US" dirty="0" smtClean="0"/>
              <a:t> </a:t>
            </a:r>
            <a:r>
              <a:rPr lang="en-US" dirty="0" err="1" smtClean="0"/>
              <a:t>beleid</a:t>
            </a:r>
            <a:r>
              <a:rPr lang="en-US" dirty="0" smtClean="0"/>
              <a:t> </a:t>
            </a:r>
            <a:r>
              <a:rPr lang="en-US" dirty="0" err="1" smtClean="0"/>
              <a:t>dat</a:t>
            </a:r>
            <a:r>
              <a:rPr lang="en-US" dirty="0" smtClean="0"/>
              <a:t> </a:t>
            </a:r>
            <a:r>
              <a:rPr lang="en-US" dirty="0" err="1" smtClean="0"/>
              <a:t>raakt</a:t>
            </a:r>
            <a:r>
              <a:rPr lang="en-US" dirty="0" smtClean="0"/>
              <a:t> </a:t>
            </a:r>
            <a:r>
              <a:rPr lang="en-US" dirty="0" err="1" smtClean="0"/>
              <a:t>aan</a:t>
            </a:r>
            <a:r>
              <a:rPr lang="en-US" dirty="0" smtClean="0"/>
              <a:t> </a:t>
            </a:r>
            <a:r>
              <a:rPr lang="en-US" dirty="0" err="1" smtClean="0"/>
              <a:t>onderwerpen</a:t>
            </a:r>
            <a:r>
              <a:rPr lang="en-US" dirty="0" smtClean="0"/>
              <a:t> die </a:t>
            </a:r>
            <a:r>
              <a:rPr lang="en-US" dirty="0" err="1" smtClean="0"/>
              <a:t>bij</a:t>
            </a:r>
            <a:r>
              <a:rPr lang="en-US" dirty="0" smtClean="0"/>
              <a:t> </a:t>
            </a:r>
            <a:r>
              <a:rPr lang="en-US" dirty="0" err="1" smtClean="0"/>
              <a:t>cao-onderhandelingen</a:t>
            </a:r>
            <a:r>
              <a:rPr lang="en-US" dirty="0" smtClean="0"/>
              <a:t> </a:t>
            </a:r>
            <a:r>
              <a:rPr lang="en-US" dirty="0" err="1" smtClean="0"/>
              <a:t>aan</a:t>
            </a:r>
            <a:r>
              <a:rPr lang="en-US" dirty="0" smtClean="0"/>
              <a:t> de </a:t>
            </a:r>
            <a:r>
              <a:rPr lang="en-US" dirty="0" err="1" smtClean="0"/>
              <a:t>orde</a:t>
            </a:r>
            <a:r>
              <a:rPr lang="en-US" dirty="0" smtClean="0"/>
              <a:t> </a:t>
            </a:r>
            <a:r>
              <a:rPr lang="en-US" dirty="0" err="1" smtClean="0"/>
              <a:t>zijn</a:t>
            </a:r>
            <a:r>
              <a:rPr lang="en-US" dirty="0" smtClean="0"/>
              <a:t>, </a:t>
            </a:r>
            <a:r>
              <a:rPr lang="en-US" dirty="0" err="1" smtClean="0"/>
              <a:t>zijn</a:t>
            </a:r>
            <a:r>
              <a:rPr lang="en-US" dirty="0" smtClean="0"/>
              <a:t> </a:t>
            </a:r>
            <a:r>
              <a:rPr lang="en-US" dirty="0" err="1" smtClean="0"/>
              <a:t>wel</a:t>
            </a:r>
            <a:r>
              <a:rPr lang="en-US" dirty="0" smtClean="0"/>
              <a:t> </a:t>
            </a:r>
            <a:r>
              <a:rPr lang="en-US" dirty="0" err="1" smtClean="0"/>
              <a:t>beschermd</a:t>
            </a:r>
            <a:r>
              <a:rPr lang="en-US" dirty="0" smtClean="0"/>
              <a:t>; </a:t>
            </a:r>
            <a:r>
              <a:rPr lang="en-US" dirty="0" err="1" smtClean="0"/>
              <a:t>zie</a:t>
            </a:r>
            <a:r>
              <a:rPr lang="en-US" dirty="0" smtClean="0"/>
              <a:t> arrest Hof Amsterdam </a:t>
            </a:r>
            <a:r>
              <a:rPr lang="en-US" dirty="0" err="1" smtClean="0"/>
              <a:t>uit</a:t>
            </a:r>
            <a:r>
              <a:rPr lang="en-US" dirty="0" smtClean="0"/>
              <a:t> 2010 over </a:t>
            </a:r>
            <a:r>
              <a:rPr lang="en-US" dirty="0" err="1" smtClean="0"/>
              <a:t>staken</a:t>
            </a:r>
            <a:r>
              <a:rPr lang="en-US" dirty="0" smtClean="0"/>
              <a:t> </a:t>
            </a:r>
            <a:r>
              <a:rPr lang="en-US" dirty="0" err="1" smtClean="0"/>
              <a:t>tegen</a:t>
            </a:r>
            <a:r>
              <a:rPr lang="en-US" dirty="0" smtClean="0"/>
              <a:t> de AOW-</a:t>
            </a:r>
            <a:r>
              <a:rPr lang="en-US" dirty="0" err="1" smtClean="0"/>
              <a:t>plannen</a:t>
            </a:r>
            <a:r>
              <a:rPr lang="en-US" dirty="0" smtClean="0"/>
              <a:t>)  </a:t>
            </a:r>
          </a:p>
        </p:txBody>
      </p:sp>
    </p:spTree>
    <p:extLst>
      <p:ext uri="{BB962C8B-B14F-4D97-AF65-F5344CB8AC3E}">
        <p14:creationId xmlns:p14="http://schemas.microsoft.com/office/powerpoint/2010/main" val="386124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Hoge</a:t>
            </a:r>
            <a:r>
              <a:rPr lang="en-US" dirty="0" smtClean="0"/>
              <a:t> </a:t>
            </a:r>
            <a:r>
              <a:rPr lang="en-US" dirty="0" err="1" smtClean="0"/>
              <a:t>Raad</a:t>
            </a:r>
            <a:r>
              <a:rPr lang="en-US" dirty="0" smtClean="0"/>
              <a:t> </a:t>
            </a:r>
            <a:r>
              <a:rPr lang="en-US" dirty="0" err="1" smtClean="0"/>
              <a:t>trapt</a:t>
            </a:r>
            <a:r>
              <a:rPr lang="en-US" dirty="0" smtClean="0"/>
              <a:t> </a:t>
            </a:r>
            <a:r>
              <a:rPr lang="en-US" dirty="0" err="1" smtClean="0"/>
              <a:t>af</a:t>
            </a:r>
            <a:r>
              <a:rPr lang="en-US" dirty="0" smtClean="0"/>
              <a:t> met </a:t>
            </a:r>
            <a:r>
              <a:rPr lang="en-US" dirty="0" err="1" smtClean="0"/>
              <a:t>verwijzing</a:t>
            </a:r>
            <a:r>
              <a:rPr lang="en-US" dirty="0" smtClean="0"/>
              <a:t> </a:t>
            </a:r>
            <a:r>
              <a:rPr lang="en-US" dirty="0" err="1" smtClean="0"/>
              <a:t>naar</a:t>
            </a:r>
            <a:r>
              <a:rPr lang="en-US" dirty="0" smtClean="0"/>
              <a:t> </a:t>
            </a:r>
            <a:r>
              <a:rPr lang="en-US" dirty="0" err="1" smtClean="0"/>
              <a:t>Enerco</a:t>
            </a:r>
            <a:r>
              <a:rPr lang="en-US" dirty="0" smtClean="0"/>
              <a:t>….</a:t>
            </a:r>
            <a:endParaRPr lang="nl-NL" dirty="0"/>
          </a:p>
        </p:txBody>
      </p:sp>
      <p:sp>
        <p:nvSpPr>
          <p:cNvPr id="3" name="Content Placeholder 2"/>
          <p:cNvSpPr>
            <a:spLocks noGrp="1"/>
          </p:cNvSpPr>
          <p:nvPr>
            <p:ph idx="1"/>
          </p:nvPr>
        </p:nvSpPr>
        <p:spPr>
          <a:xfrm>
            <a:off x="895546" y="1745703"/>
            <a:ext cx="10048974" cy="4229282"/>
          </a:xfrm>
        </p:spPr>
        <p:txBody>
          <a:bodyPr/>
          <a:lstStyle/>
          <a:p>
            <a:r>
              <a:rPr lang="nl-NL" dirty="0" smtClean="0"/>
              <a:t> </a:t>
            </a:r>
            <a:endParaRPr lang="nl-NL" dirty="0"/>
          </a:p>
          <a:p>
            <a:r>
              <a:rPr lang="nl-NL" dirty="0" smtClean="0"/>
              <a:t>"De </a:t>
            </a:r>
            <a:r>
              <a:rPr lang="nl-NL" dirty="0"/>
              <a:t>strekking van deze </a:t>
            </a:r>
            <a:r>
              <a:rPr lang="nl-NL" dirty="0" smtClean="0"/>
              <a:t>bepaling (art. 6 lid 4 ESH) </a:t>
            </a:r>
            <a:r>
              <a:rPr lang="nl-NL" dirty="0"/>
              <a:t>– het waarborgen van de doeltreffende uitoefening van het recht op collectief onderhandelen – geeft, mede gelet op het karakter van dit recht als sociaal grondrecht, geen aanleiding het begrip ‘collectief optreden’ beperkt uit te leggen. Dit brengt mee dat een werknemersorganisatie in beginsel vrij is in de keuze van middelen om haar doel te bereiken. Of (nog) sprake is van een collectieve actie in de zin van deze bepaling, wordt aldus vooral bepaald door het antwoord op de vraag of de actie redelijkerwijs kan bijdragen tot de doeltreffende uitoefening van het recht op collectief onderhandelen. Indien die vraag bevestigend wordt beantwoord, valt de collectieve actie onder het bereik van art. 6, aanhef en onder 4, ESH. De uitoefening van het recht op collectief optreden kan dan slechts worden beperkt langs de weg van art. G ESH, overeenkomstig hetgeen op dat punt is aanvaard in de rechtspraak van de Hoge Raad (vgl. onder meer het hiervoor aangehaalde arrest van 30 mei 1986, alsmede HR 7 november 1986, ECLI:NL:HR:1986:AC0030, NJ 1987/226 en HR 21 maart 1997, ECLI:NL:HR:1997:AG3098).” </a:t>
            </a:r>
          </a:p>
        </p:txBody>
      </p:sp>
    </p:spTree>
    <p:extLst>
      <p:ext uri="{BB962C8B-B14F-4D97-AF65-F5344CB8AC3E}">
        <p14:creationId xmlns:p14="http://schemas.microsoft.com/office/powerpoint/2010/main" val="2002986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a:t>
            </a:r>
            <a:r>
              <a:rPr lang="en-US" dirty="0" err="1" smtClean="0"/>
              <a:t>Eigenlijk</a:t>
            </a:r>
            <a:r>
              <a:rPr lang="en-US" dirty="0" smtClean="0"/>
              <a:t> </a:t>
            </a:r>
            <a:r>
              <a:rPr lang="en-US" dirty="0" err="1" smtClean="0"/>
              <a:t>hadden</a:t>
            </a:r>
            <a:r>
              <a:rPr lang="en-US" dirty="0" smtClean="0"/>
              <a:t> we het al </a:t>
            </a:r>
            <a:r>
              <a:rPr lang="en-US" dirty="0" err="1" smtClean="0"/>
              <a:t>gezegd</a:t>
            </a:r>
            <a:r>
              <a:rPr lang="en-US" dirty="0" smtClean="0"/>
              <a:t>….</a:t>
            </a:r>
            <a:endParaRPr lang="nl-NL" dirty="0"/>
          </a:p>
        </p:txBody>
      </p:sp>
      <p:sp>
        <p:nvSpPr>
          <p:cNvPr id="3" name="Content Placeholder 2"/>
          <p:cNvSpPr>
            <a:spLocks noGrp="1"/>
          </p:cNvSpPr>
          <p:nvPr>
            <p:ph idx="1"/>
          </p:nvPr>
        </p:nvSpPr>
        <p:spPr>
          <a:xfrm>
            <a:off x="980388" y="1755130"/>
            <a:ext cx="9530499" cy="4229282"/>
          </a:xfrm>
        </p:spPr>
        <p:txBody>
          <a:bodyPr/>
          <a:lstStyle/>
          <a:p>
            <a:r>
              <a:rPr lang="nl-NL" dirty="0"/>
              <a:t>3.3.3 </a:t>
            </a:r>
          </a:p>
          <a:p>
            <a:r>
              <a:rPr lang="nl-NL" dirty="0">
                <a:solidFill>
                  <a:srgbClr val="FF0000"/>
                </a:solidFill>
              </a:rPr>
              <a:t>In de overwegingen van dit arrest over het stelsel van de art. 6 en G ESH en de verhouding tussen deze bepalingen ligt besloten dat de ‘spelregels’ niet langer een zelfstandige maatstaf zijn om te beoordelen of een collectieve actie rechtmatig is. </a:t>
            </a:r>
            <a:r>
              <a:rPr lang="nl-NL" dirty="0"/>
              <a:t>De naleving daarvan is dus </a:t>
            </a:r>
            <a:r>
              <a:rPr lang="nl-NL" dirty="0">
                <a:solidFill>
                  <a:srgbClr val="FF0000"/>
                </a:solidFill>
              </a:rPr>
              <a:t>niet langer een zelfstandige voorwaarde</a:t>
            </a:r>
            <a:r>
              <a:rPr lang="nl-NL" dirty="0"/>
              <a:t> voor die rechtmatigheid. Dit neemt niet weg dat die spelregels (niet alleen die welke in deze zaak door het hof zijn genoemd) nog steeds van belang zijn bij de beantwoording van de vraag of de uitoefening van het recht op collectief optreden in een concreet geval dient te worden beperkt of verboden langs de weg van art. G ESH. Zij zijn weliswaar niet langer als zodanig voorwaarden voor toelaatbaarheid van de actie, maar nog wél gezichtspunten bij de beoordeling of de actie moet worden beperkt of verboden. Het belang van de spelregels als gezichtspunten is echter niet steeds hetzelfde. In het geval van bijvoorbeeld een algehele werkstaking hebben zij groot gewicht, maar dit is in mindere mate het geval wanneer sprake is van een ‘prikactie’ van beperkte duur waardoor geen grote schade wordt aangericht. </a:t>
            </a:r>
          </a:p>
          <a:p>
            <a:endParaRPr lang="nl-NL" dirty="0"/>
          </a:p>
        </p:txBody>
      </p:sp>
    </p:spTree>
    <p:extLst>
      <p:ext uri="{BB962C8B-B14F-4D97-AF65-F5344CB8AC3E}">
        <p14:creationId xmlns:p14="http://schemas.microsoft.com/office/powerpoint/2010/main" val="491417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Hoge</a:t>
            </a:r>
            <a:r>
              <a:rPr lang="en-US" dirty="0" smtClean="0"/>
              <a:t> </a:t>
            </a:r>
            <a:r>
              <a:rPr lang="en-US" dirty="0" err="1" smtClean="0"/>
              <a:t>Raad</a:t>
            </a:r>
            <a:r>
              <a:rPr lang="en-US" dirty="0" smtClean="0"/>
              <a:t> </a:t>
            </a:r>
            <a:r>
              <a:rPr lang="en-US" dirty="0" err="1" smtClean="0"/>
              <a:t>gaat</a:t>
            </a:r>
            <a:r>
              <a:rPr lang="en-US" dirty="0" smtClean="0"/>
              <a:t> om: Douwe Egberts-leer exit</a:t>
            </a:r>
            <a:endParaRPr lang="nl-NL" dirty="0"/>
          </a:p>
        </p:txBody>
      </p:sp>
      <p:sp>
        <p:nvSpPr>
          <p:cNvPr id="3" name="Content Placeholder 2"/>
          <p:cNvSpPr>
            <a:spLocks noGrp="1"/>
          </p:cNvSpPr>
          <p:nvPr>
            <p:ph idx="1"/>
          </p:nvPr>
        </p:nvSpPr>
        <p:spPr>
          <a:xfrm>
            <a:off x="989813" y="1717422"/>
            <a:ext cx="9643621" cy="4229282"/>
          </a:xfrm>
        </p:spPr>
        <p:txBody>
          <a:bodyPr/>
          <a:lstStyle/>
          <a:p>
            <a:r>
              <a:rPr lang="nl-NL" dirty="0"/>
              <a:t>Met het voorgaande strookt dat niet langer in zijn algemeenheid als een zelfstandige voorwaarde voor toelaatbaarheid van een collectieve actie kan worden gesteld dat zij als uiterste middel wordt ingezet, zoals in het hiervoor in 3.3.1 aangehaalde arrest van 28 januari 2000 nog werd overwogen. </a:t>
            </a:r>
          </a:p>
          <a:p>
            <a:endParaRPr lang="en-US" dirty="0" smtClean="0"/>
          </a:p>
          <a:p>
            <a:r>
              <a:rPr lang="en-US" dirty="0" smtClean="0"/>
              <a:t>De </a:t>
            </a:r>
            <a:r>
              <a:rPr lang="en-US" dirty="0" err="1" smtClean="0"/>
              <a:t>spelregels</a:t>
            </a:r>
            <a:r>
              <a:rPr lang="en-US" dirty="0" smtClean="0"/>
              <a:t> </a:t>
            </a:r>
            <a:r>
              <a:rPr lang="en-US" dirty="0" err="1" smtClean="0"/>
              <a:t>worden</a:t>
            </a:r>
            <a:r>
              <a:rPr lang="en-US" dirty="0" smtClean="0"/>
              <a:t> </a:t>
            </a:r>
            <a:r>
              <a:rPr lang="en-US" dirty="0" err="1" smtClean="0"/>
              <a:t>ingebouwd</a:t>
            </a:r>
            <a:r>
              <a:rPr lang="en-US" dirty="0" smtClean="0"/>
              <a:t> in de </a:t>
            </a:r>
            <a:r>
              <a:rPr lang="en-US" dirty="0" err="1" smtClean="0"/>
              <a:t>toetsing</a:t>
            </a:r>
            <a:r>
              <a:rPr lang="en-US" dirty="0" smtClean="0"/>
              <a:t> </a:t>
            </a:r>
            <a:r>
              <a:rPr lang="en-US" dirty="0" err="1" smtClean="0"/>
              <a:t>aan</a:t>
            </a:r>
            <a:r>
              <a:rPr lang="en-US" dirty="0" smtClean="0"/>
              <a:t> art. G ESH -  Hoe </a:t>
            </a:r>
            <a:r>
              <a:rPr lang="en-US" dirty="0" err="1" smtClean="0"/>
              <a:t>werkt</a:t>
            </a:r>
            <a:r>
              <a:rPr lang="en-US" dirty="0" smtClean="0"/>
              <a:t> </a:t>
            </a:r>
            <a:r>
              <a:rPr lang="en-US" dirty="0" err="1" smtClean="0"/>
              <a:t>dat</a:t>
            </a:r>
            <a:r>
              <a:rPr lang="en-US" dirty="0" smtClean="0"/>
              <a:t>?</a:t>
            </a:r>
          </a:p>
          <a:p>
            <a:endParaRPr lang="en-US" dirty="0" smtClean="0"/>
          </a:p>
          <a:p>
            <a:r>
              <a:rPr lang="en-US" dirty="0" smtClean="0"/>
              <a:t>- </a:t>
            </a:r>
            <a:r>
              <a:rPr lang="en-US" dirty="0" err="1" smtClean="0"/>
              <a:t>Naarmate</a:t>
            </a:r>
            <a:r>
              <a:rPr lang="en-US" dirty="0" smtClean="0"/>
              <a:t> </a:t>
            </a:r>
            <a:r>
              <a:rPr lang="en-US" dirty="0" err="1" smtClean="0"/>
              <a:t>er</a:t>
            </a:r>
            <a:r>
              <a:rPr lang="en-US" dirty="0" smtClean="0"/>
              <a:t> </a:t>
            </a:r>
            <a:r>
              <a:rPr lang="en-US" dirty="0" err="1" smtClean="0"/>
              <a:t>langer</a:t>
            </a:r>
            <a:r>
              <a:rPr lang="en-US" dirty="0" smtClean="0"/>
              <a:t> </a:t>
            </a:r>
            <a:r>
              <a:rPr lang="en-US" dirty="0" err="1" smtClean="0"/>
              <a:t>onderhandeld</a:t>
            </a:r>
            <a:r>
              <a:rPr lang="en-US" dirty="0" smtClean="0"/>
              <a:t> is (</a:t>
            </a:r>
            <a:r>
              <a:rPr lang="en-US" dirty="0" err="1" smtClean="0"/>
              <a:t>actie</a:t>
            </a:r>
            <a:r>
              <a:rPr lang="en-US" dirty="0" smtClean="0"/>
              <a:t> </a:t>
            </a:r>
            <a:r>
              <a:rPr lang="en-US" dirty="0" err="1" smtClean="0"/>
              <a:t>krijgt</a:t>
            </a:r>
            <a:r>
              <a:rPr lang="en-US" dirty="0" smtClean="0"/>
              <a:t> </a:t>
            </a:r>
            <a:r>
              <a:rPr lang="en-US" dirty="0" err="1" smtClean="0"/>
              <a:t>meer</a:t>
            </a:r>
            <a:r>
              <a:rPr lang="en-US" dirty="0" smtClean="0"/>
              <a:t> "</a:t>
            </a:r>
            <a:r>
              <a:rPr lang="en-US" dirty="0" err="1" smtClean="0"/>
              <a:t>ultimum</a:t>
            </a:r>
            <a:r>
              <a:rPr lang="en-US" dirty="0" smtClean="0"/>
              <a:t> </a:t>
            </a:r>
            <a:r>
              <a:rPr lang="en-US" dirty="0" err="1" smtClean="0"/>
              <a:t>remedium</a:t>
            </a:r>
            <a:r>
              <a:rPr lang="en-US" dirty="0" smtClean="0"/>
              <a:t> </a:t>
            </a:r>
            <a:r>
              <a:rPr lang="en-US" dirty="0" err="1" smtClean="0"/>
              <a:t>gehalte</a:t>
            </a:r>
            <a:r>
              <a:rPr lang="en-US" dirty="0" smtClean="0"/>
              <a:t>"), </a:t>
            </a:r>
            <a:r>
              <a:rPr lang="en-US" dirty="0" err="1" smtClean="0"/>
              <a:t>zal</a:t>
            </a:r>
            <a:r>
              <a:rPr lang="en-US" dirty="0" smtClean="0"/>
              <a:t> </a:t>
            </a:r>
            <a:r>
              <a:rPr lang="en-US" dirty="0" err="1" smtClean="0"/>
              <a:t>belang</a:t>
            </a:r>
            <a:r>
              <a:rPr lang="en-US" dirty="0" smtClean="0"/>
              <a:t> om met </a:t>
            </a:r>
            <a:r>
              <a:rPr lang="en-US" dirty="0" err="1" smtClean="0"/>
              <a:t>acties</a:t>
            </a:r>
            <a:r>
              <a:rPr lang="en-US" dirty="0" smtClean="0"/>
              <a:t> </a:t>
            </a:r>
            <a:r>
              <a:rPr lang="en-US" dirty="0" err="1" smtClean="0"/>
              <a:t>doel</a:t>
            </a:r>
            <a:r>
              <a:rPr lang="en-US" dirty="0" smtClean="0"/>
              <a:t> </a:t>
            </a:r>
            <a:r>
              <a:rPr lang="en-US" dirty="0" err="1" smtClean="0"/>
              <a:t>kracht</a:t>
            </a:r>
            <a:r>
              <a:rPr lang="en-US" dirty="0" smtClean="0"/>
              <a:t> </a:t>
            </a:r>
            <a:r>
              <a:rPr lang="en-US" dirty="0" err="1" smtClean="0"/>
              <a:t>bij</a:t>
            </a:r>
            <a:r>
              <a:rPr lang="en-US" dirty="0" smtClean="0"/>
              <a:t> </a:t>
            </a:r>
            <a:r>
              <a:rPr lang="en-US" dirty="0" err="1" smtClean="0"/>
              <a:t>te</a:t>
            </a:r>
            <a:r>
              <a:rPr lang="en-US" dirty="0" smtClean="0"/>
              <a:t> </a:t>
            </a:r>
            <a:r>
              <a:rPr lang="en-US" dirty="0" err="1" smtClean="0"/>
              <a:t>zetten</a:t>
            </a:r>
            <a:r>
              <a:rPr lang="en-US" dirty="0" smtClean="0"/>
              <a:t> </a:t>
            </a:r>
            <a:r>
              <a:rPr lang="en-US" dirty="0" err="1" smtClean="0"/>
              <a:t>aan</a:t>
            </a:r>
            <a:r>
              <a:rPr lang="en-US" dirty="0" smtClean="0"/>
              <a:t> </a:t>
            </a:r>
            <a:r>
              <a:rPr lang="en-US" dirty="0" err="1" smtClean="0"/>
              <a:t>gewicht</a:t>
            </a:r>
            <a:r>
              <a:rPr lang="en-US" dirty="0" smtClean="0"/>
              <a:t> </a:t>
            </a:r>
            <a:r>
              <a:rPr lang="en-US" dirty="0" err="1" smtClean="0"/>
              <a:t>winnen</a:t>
            </a:r>
            <a:r>
              <a:rPr lang="en-US" dirty="0"/>
              <a:t> </a:t>
            </a:r>
            <a:r>
              <a:rPr lang="en-US" dirty="0" err="1" smtClean="0"/>
              <a:t>binnen</a:t>
            </a:r>
            <a:r>
              <a:rPr lang="en-US" dirty="0" smtClean="0"/>
              <a:t> art. G </a:t>
            </a:r>
            <a:r>
              <a:rPr lang="en-US" dirty="0" err="1" smtClean="0"/>
              <a:t>toetsing</a:t>
            </a:r>
            <a:r>
              <a:rPr lang="en-US" dirty="0" smtClean="0"/>
              <a:t> </a:t>
            </a:r>
            <a:r>
              <a:rPr lang="en-US" dirty="0" err="1" smtClean="0"/>
              <a:t>en</a:t>
            </a:r>
            <a:r>
              <a:rPr lang="en-US" dirty="0" smtClean="0"/>
              <a:t> </a:t>
            </a:r>
            <a:r>
              <a:rPr lang="en-US" dirty="0" err="1" smtClean="0"/>
              <a:t>derden-schade</a:t>
            </a:r>
            <a:r>
              <a:rPr lang="en-US" dirty="0" smtClean="0"/>
              <a:t> </a:t>
            </a:r>
            <a:r>
              <a:rPr lang="en-US" dirty="0" err="1" smtClean="0"/>
              <a:t>makkelijker</a:t>
            </a:r>
            <a:r>
              <a:rPr lang="en-US" dirty="0" smtClean="0"/>
              <a:t> </a:t>
            </a:r>
            <a:r>
              <a:rPr lang="en-US" dirty="0" err="1" smtClean="0"/>
              <a:t>opzij</a:t>
            </a:r>
            <a:r>
              <a:rPr lang="en-US" dirty="0" smtClean="0"/>
              <a:t> </a:t>
            </a:r>
            <a:r>
              <a:rPr lang="en-US" dirty="0" err="1" smtClean="0"/>
              <a:t>zetten</a:t>
            </a:r>
            <a:r>
              <a:rPr lang="en-US" dirty="0" smtClean="0"/>
              <a:t>. </a:t>
            </a:r>
          </a:p>
          <a:p>
            <a:endParaRPr lang="en-US" dirty="0" smtClean="0"/>
          </a:p>
          <a:p>
            <a:r>
              <a:rPr lang="en-US" dirty="0" smtClean="0"/>
              <a:t>- Maar: </a:t>
            </a:r>
            <a:r>
              <a:rPr lang="en-US" dirty="0" err="1" smtClean="0"/>
              <a:t>als</a:t>
            </a:r>
            <a:r>
              <a:rPr lang="en-US" dirty="0" smtClean="0"/>
              <a:t> </a:t>
            </a:r>
            <a:r>
              <a:rPr lang="en-US" dirty="0" err="1" smtClean="0"/>
              <a:t>actie</a:t>
            </a:r>
            <a:r>
              <a:rPr lang="en-US" dirty="0" smtClean="0"/>
              <a:t> </a:t>
            </a:r>
            <a:r>
              <a:rPr lang="en-US" dirty="0" err="1" smtClean="0"/>
              <a:t>weinig</a:t>
            </a:r>
            <a:r>
              <a:rPr lang="en-US" dirty="0" smtClean="0"/>
              <a:t> </a:t>
            </a:r>
            <a:r>
              <a:rPr lang="en-US" dirty="0" err="1" smtClean="0"/>
              <a:t>schade</a:t>
            </a:r>
            <a:r>
              <a:rPr lang="en-US" dirty="0" smtClean="0"/>
              <a:t> </a:t>
            </a:r>
            <a:r>
              <a:rPr lang="en-US" dirty="0" err="1" smtClean="0"/>
              <a:t>toebrengt</a:t>
            </a:r>
            <a:r>
              <a:rPr lang="en-US" dirty="0" smtClean="0"/>
              <a:t>, </a:t>
            </a:r>
            <a:r>
              <a:rPr lang="en-US" dirty="0" err="1" smtClean="0"/>
              <a:t>zal</a:t>
            </a:r>
            <a:r>
              <a:rPr lang="en-US" dirty="0" smtClean="0"/>
              <a:t> </a:t>
            </a:r>
            <a:r>
              <a:rPr lang="en-US" dirty="0" err="1" smtClean="0"/>
              <a:t>ook</a:t>
            </a:r>
            <a:r>
              <a:rPr lang="en-US" dirty="0" smtClean="0"/>
              <a:t> </a:t>
            </a:r>
            <a:r>
              <a:rPr lang="en-US" dirty="0" err="1" smtClean="0"/>
              <a:t>aan</a:t>
            </a:r>
            <a:r>
              <a:rPr lang="en-US" dirty="0" smtClean="0"/>
              <a:t> begin van de </a:t>
            </a:r>
            <a:r>
              <a:rPr lang="en-US" dirty="0" err="1" smtClean="0"/>
              <a:t>onderhandelingen</a:t>
            </a:r>
            <a:r>
              <a:rPr lang="en-US" dirty="0" smtClean="0"/>
              <a:t> art. G </a:t>
            </a:r>
            <a:r>
              <a:rPr lang="en-US" dirty="0" err="1" smtClean="0"/>
              <a:t>toetsing</a:t>
            </a:r>
            <a:r>
              <a:rPr lang="en-US" dirty="0" smtClean="0"/>
              <a:t> </a:t>
            </a:r>
            <a:r>
              <a:rPr lang="en-US" dirty="0" err="1" smtClean="0"/>
              <a:t>niet</a:t>
            </a:r>
            <a:r>
              <a:rPr lang="en-US" dirty="0" smtClean="0"/>
              <a:t> tot </a:t>
            </a:r>
            <a:r>
              <a:rPr lang="en-US" dirty="0" err="1" smtClean="0"/>
              <a:t>verbod</a:t>
            </a:r>
            <a:r>
              <a:rPr lang="en-US" dirty="0" smtClean="0"/>
              <a:t> </a:t>
            </a:r>
            <a:r>
              <a:rPr lang="en-US" dirty="0" err="1" smtClean="0"/>
              <a:t>kunnen</a:t>
            </a:r>
            <a:r>
              <a:rPr lang="en-US" dirty="0" smtClean="0"/>
              <a:t> </a:t>
            </a:r>
            <a:r>
              <a:rPr lang="en-US" dirty="0" err="1" smtClean="0"/>
              <a:t>leiden</a:t>
            </a:r>
            <a:r>
              <a:rPr lang="en-US" dirty="0" smtClean="0"/>
              <a:t>, want: </a:t>
            </a:r>
            <a:r>
              <a:rPr lang="en-US" dirty="0" err="1" smtClean="0"/>
              <a:t>dan</a:t>
            </a:r>
            <a:r>
              <a:rPr lang="en-US" dirty="0" smtClean="0"/>
              <a:t> </a:t>
            </a:r>
            <a:r>
              <a:rPr lang="en-US" dirty="0" err="1" smtClean="0"/>
              <a:t>legt</a:t>
            </a:r>
            <a:r>
              <a:rPr lang="en-US" dirty="0" smtClean="0"/>
              <a:t> </a:t>
            </a:r>
            <a:r>
              <a:rPr lang="en-US" dirty="0" err="1" smtClean="0"/>
              <a:t>schade</a:t>
            </a:r>
            <a:r>
              <a:rPr lang="en-US" dirty="0" smtClean="0"/>
              <a:t> </a:t>
            </a:r>
            <a:r>
              <a:rPr lang="en-US" dirty="0" err="1" smtClean="0"/>
              <a:t>nauwelijks</a:t>
            </a:r>
            <a:r>
              <a:rPr lang="en-US" dirty="0" smtClean="0"/>
              <a:t> </a:t>
            </a:r>
            <a:r>
              <a:rPr lang="en-US" dirty="0" err="1" smtClean="0"/>
              <a:t>gewicht</a:t>
            </a:r>
            <a:r>
              <a:rPr lang="en-US" dirty="0" smtClean="0"/>
              <a:t> in de </a:t>
            </a:r>
            <a:r>
              <a:rPr lang="en-US" dirty="0" err="1" smtClean="0"/>
              <a:t>schaal</a:t>
            </a:r>
            <a:r>
              <a:rPr lang="en-US" dirty="0" smtClean="0"/>
              <a:t> in </a:t>
            </a:r>
            <a:r>
              <a:rPr lang="en-US" dirty="0" err="1" smtClean="0"/>
              <a:t>proportionaliteitstoetsing</a:t>
            </a:r>
            <a:r>
              <a:rPr lang="en-US" dirty="0" smtClean="0"/>
              <a:t> van art. G-</a:t>
            </a:r>
            <a:r>
              <a:rPr lang="en-US" dirty="0" err="1" smtClean="0"/>
              <a:t>toetsing</a:t>
            </a:r>
            <a:endParaRPr lang="en-US" dirty="0" smtClean="0"/>
          </a:p>
          <a:p>
            <a:r>
              <a:rPr lang="en-US" dirty="0" smtClean="0"/>
              <a:t>- </a:t>
            </a:r>
            <a:r>
              <a:rPr lang="en-US" dirty="0" err="1" smtClean="0"/>
              <a:t>Aanzeggingseis</a:t>
            </a:r>
            <a:r>
              <a:rPr lang="en-US" dirty="0" smtClean="0"/>
              <a:t> idem: </a:t>
            </a:r>
            <a:r>
              <a:rPr lang="en-US" dirty="0" err="1" smtClean="0"/>
              <a:t>als</a:t>
            </a:r>
            <a:r>
              <a:rPr lang="en-US" dirty="0" smtClean="0"/>
              <a:t> </a:t>
            </a:r>
            <a:r>
              <a:rPr lang="en-US" dirty="0" err="1" smtClean="0"/>
              <a:t>actie</a:t>
            </a:r>
            <a:r>
              <a:rPr lang="en-US" dirty="0" smtClean="0"/>
              <a:t> </a:t>
            </a:r>
            <a:r>
              <a:rPr lang="en-US" dirty="0" err="1" smtClean="0"/>
              <a:t>niet</a:t>
            </a:r>
            <a:r>
              <a:rPr lang="en-US" dirty="0" smtClean="0"/>
              <a:t> of </a:t>
            </a:r>
            <a:r>
              <a:rPr lang="en-US" dirty="0" err="1" smtClean="0"/>
              <a:t>nauwelijks</a:t>
            </a:r>
            <a:r>
              <a:rPr lang="en-US" dirty="0" smtClean="0"/>
              <a:t> </a:t>
            </a:r>
            <a:r>
              <a:rPr lang="en-US" dirty="0" err="1" smtClean="0"/>
              <a:t>schade</a:t>
            </a:r>
            <a:r>
              <a:rPr lang="en-US" dirty="0" smtClean="0"/>
              <a:t> </a:t>
            </a:r>
            <a:r>
              <a:rPr lang="en-US" dirty="0" err="1" smtClean="0"/>
              <a:t>toebrengt</a:t>
            </a:r>
            <a:r>
              <a:rPr lang="en-US" dirty="0"/>
              <a:t> </a:t>
            </a:r>
            <a:r>
              <a:rPr lang="en-US" dirty="0" smtClean="0"/>
              <a:t>(</a:t>
            </a:r>
            <a:r>
              <a:rPr lang="en-US" dirty="0" err="1" smtClean="0"/>
              <a:t>parachutesprong</a:t>
            </a:r>
            <a:r>
              <a:rPr lang="en-US" dirty="0" smtClean="0"/>
              <a:t> voor KNVB </a:t>
            </a:r>
            <a:r>
              <a:rPr lang="en-US" dirty="0" err="1" smtClean="0"/>
              <a:t>bekerfinale</a:t>
            </a:r>
            <a:r>
              <a:rPr lang="en-US" dirty="0" smtClean="0"/>
              <a:t>): </a:t>
            </a:r>
            <a:r>
              <a:rPr lang="en-US" dirty="0" err="1" smtClean="0"/>
              <a:t>aanzegging</a:t>
            </a:r>
            <a:r>
              <a:rPr lang="en-US" dirty="0" smtClean="0"/>
              <a:t> </a:t>
            </a:r>
            <a:r>
              <a:rPr lang="en-US" dirty="0" err="1" smtClean="0"/>
              <a:t>nauwelijks</a:t>
            </a:r>
            <a:r>
              <a:rPr lang="en-US" dirty="0" smtClean="0"/>
              <a:t> </a:t>
            </a:r>
            <a:r>
              <a:rPr lang="en-US" dirty="0" err="1" smtClean="0"/>
              <a:t>gewicht</a:t>
            </a:r>
            <a:r>
              <a:rPr lang="en-US" dirty="0" smtClean="0"/>
              <a:t> in art. G </a:t>
            </a:r>
            <a:r>
              <a:rPr lang="en-US" dirty="0" err="1" smtClean="0"/>
              <a:t>toets</a:t>
            </a:r>
            <a:r>
              <a:rPr lang="en-US" dirty="0" smtClean="0"/>
              <a:t>. </a:t>
            </a:r>
            <a:endParaRPr lang="nl-NL" dirty="0"/>
          </a:p>
        </p:txBody>
      </p:sp>
    </p:spTree>
    <p:extLst>
      <p:ext uri="{BB962C8B-B14F-4D97-AF65-F5344CB8AC3E}">
        <p14:creationId xmlns:p14="http://schemas.microsoft.com/office/powerpoint/2010/main" val="2351690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651" y="1517026"/>
            <a:ext cx="10847916" cy="5472261"/>
          </a:xfrm>
        </p:spPr>
        <p:txBody>
          <a:bodyPr/>
          <a:lstStyle/>
          <a:p>
            <a:r>
              <a:rPr lang="nl-NL" dirty="0" smtClean="0"/>
              <a:t>GEZICHTSPUNTEN VOOR ART. G ESH-weging</a:t>
            </a:r>
          </a:p>
          <a:p>
            <a:endParaRPr lang="nl-NL" dirty="0"/>
          </a:p>
          <a:p>
            <a:r>
              <a:rPr lang="nl-NL" dirty="0" smtClean="0"/>
              <a:t>3.3.5 Bij </a:t>
            </a:r>
            <a:r>
              <a:rPr lang="nl-NL" dirty="0"/>
              <a:t>de beoordeling óf een beperking of uitsluiting van de uitoefening van het recht op collectieve actie in het concrete geval, maatschappelijk gezien, dringend noodzakelijk is, dient de rechter alle omstandigheden mee te wegen (zie HR 30 mei 1986, ECLI:NL:HR:1986:AC9402, NJ 1986/688 en HR 21 maart 1997, ECLI:NL:HR:1997:ZC2309, NJ 1997/437). Daarbij kunnen onder meer van belang zijn de </a:t>
            </a:r>
            <a:r>
              <a:rPr lang="nl-NL" dirty="0">
                <a:solidFill>
                  <a:srgbClr val="FF0000"/>
                </a:solidFill>
              </a:rPr>
              <a:t>aard en duur van de actie</a:t>
            </a:r>
            <a:r>
              <a:rPr lang="nl-NL" dirty="0"/>
              <a:t>, de </a:t>
            </a:r>
            <a:r>
              <a:rPr lang="nl-NL" dirty="0">
                <a:solidFill>
                  <a:srgbClr val="FF0000"/>
                </a:solidFill>
              </a:rPr>
              <a:t>verhouding tussen de actie en het daarmee nagestreefde doel</a:t>
            </a:r>
            <a:r>
              <a:rPr lang="nl-NL" dirty="0"/>
              <a:t>, de </a:t>
            </a:r>
            <a:r>
              <a:rPr lang="nl-NL" dirty="0">
                <a:solidFill>
                  <a:srgbClr val="FF0000"/>
                </a:solidFill>
              </a:rPr>
              <a:t>daardoor veroorzaakte schade aan de belangen van de werkgever of derden</a:t>
            </a:r>
            <a:r>
              <a:rPr lang="nl-NL" dirty="0"/>
              <a:t>, en de </a:t>
            </a:r>
            <a:r>
              <a:rPr lang="nl-NL" dirty="0">
                <a:solidFill>
                  <a:srgbClr val="FF0000"/>
                </a:solidFill>
              </a:rPr>
              <a:t>aard van die belangen en die schade</a:t>
            </a:r>
            <a:r>
              <a:rPr lang="nl-NL" dirty="0"/>
              <a:t>. Zoals volgt uit hetgeen hiervoor in 3.3.3 is overwogen, kan in dit verband ook (onder omstandigheden zelfs beslissende) betekenis toekomen aan het antwoord op de vraag of de spelregels zijn nageleefd.  </a:t>
            </a:r>
          </a:p>
          <a:p>
            <a:r>
              <a:rPr lang="nl-NL" dirty="0" smtClean="0"/>
              <a:t>3.3.6 Opmerking </a:t>
            </a:r>
            <a:r>
              <a:rPr lang="nl-NL" dirty="0"/>
              <a:t>verdient voorts nog dat als de actie mede personen treft met een bijzondere kwetsbaarheid zoals jeugdigen, gehandicapten, bejaarden, en anderen die in bijzondere mate zorg behoeven, in die zin dat zij afbreuk doet aan de mogelijkheid van hun verzorging waardoor die personen worden blootgesteld aan het gevaar dat hun geestelijke of lichamelijke gezondheid wordt geschaad, de actie op grond van art. G ESH al snel als onrechtmatig moet worden aangemerkt (vgl. HR 22 november 1991, ECLI:NL:HR:1991:ZC0424, NJ 1992/508). </a:t>
            </a:r>
          </a:p>
        </p:txBody>
      </p:sp>
    </p:spTree>
    <p:extLst>
      <p:ext uri="{BB962C8B-B14F-4D97-AF65-F5344CB8AC3E}">
        <p14:creationId xmlns:p14="http://schemas.microsoft.com/office/powerpoint/2010/main" val="1554745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Gezichtspunten</a:t>
            </a:r>
            <a:r>
              <a:rPr lang="en-US" dirty="0" smtClean="0"/>
              <a:t> in art. G ESH </a:t>
            </a:r>
            <a:r>
              <a:rPr lang="en-US" dirty="0" err="1" smtClean="0"/>
              <a:t>toetsing</a:t>
            </a:r>
            <a:endParaRPr lang="en-GB" dirty="0"/>
          </a:p>
        </p:txBody>
      </p:sp>
      <p:sp>
        <p:nvSpPr>
          <p:cNvPr id="3" name="Content Placeholder 2"/>
          <p:cNvSpPr>
            <a:spLocks noGrp="1"/>
          </p:cNvSpPr>
          <p:nvPr>
            <p:ph idx="1"/>
          </p:nvPr>
        </p:nvSpPr>
        <p:spPr>
          <a:xfrm>
            <a:off x="1514764" y="1990800"/>
            <a:ext cx="7996436" cy="4229282"/>
          </a:xfrm>
        </p:spPr>
        <p:txBody>
          <a:bodyPr/>
          <a:lstStyle/>
          <a:p>
            <a:r>
              <a:rPr lang="nl-NL" dirty="0"/>
              <a:t>de aard en duur van de </a:t>
            </a:r>
            <a:r>
              <a:rPr lang="nl-NL" dirty="0" smtClean="0"/>
              <a:t>actie: 	lang/kort; bepaalde/onbepaalde tijd; staking 				of prikactie </a:t>
            </a:r>
          </a:p>
          <a:p>
            <a:endParaRPr lang="nl-NL" dirty="0" smtClean="0"/>
          </a:p>
          <a:p>
            <a:r>
              <a:rPr lang="nl-NL" dirty="0" smtClean="0"/>
              <a:t>de </a:t>
            </a:r>
            <a:r>
              <a:rPr lang="nl-NL" dirty="0"/>
              <a:t>verhouding tussen de actie </a:t>
            </a:r>
            <a:endParaRPr lang="nl-NL" dirty="0" smtClean="0"/>
          </a:p>
          <a:p>
            <a:r>
              <a:rPr lang="nl-NL" dirty="0" smtClean="0"/>
              <a:t>en </a:t>
            </a:r>
            <a:r>
              <a:rPr lang="nl-NL" dirty="0"/>
              <a:t>het daarmee nagestreefde </a:t>
            </a:r>
            <a:r>
              <a:rPr lang="nl-NL" dirty="0" smtClean="0"/>
              <a:t>doel:	proportionaliteitstoets</a:t>
            </a:r>
          </a:p>
          <a:p>
            <a:endParaRPr lang="nl-NL" dirty="0"/>
          </a:p>
          <a:p>
            <a:r>
              <a:rPr lang="nl-NL" dirty="0" smtClean="0"/>
              <a:t>de </a:t>
            </a:r>
            <a:r>
              <a:rPr lang="nl-NL" dirty="0"/>
              <a:t>daardoor veroorzaakte schade </a:t>
            </a:r>
            <a:endParaRPr lang="nl-NL" dirty="0" smtClean="0"/>
          </a:p>
          <a:p>
            <a:r>
              <a:rPr lang="nl-NL" dirty="0" smtClean="0"/>
              <a:t>aan </a:t>
            </a:r>
            <a:r>
              <a:rPr lang="nl-NL" dirty="0"/>
              <a:t>de belangen van de werkgever </a:t>
            </a:r>
            <a:endParaRPr lang="nl-NL" dirty="0" smtClean="0"/>
          </a:p>
          <a:p>
            <a:r>
              <a:rPr lang="nl-NL" dirty="0" smtClean="0"/>
              <a:t>of derden:			wat is de mate van schade	</a:t>
            </a:r>
          </a:p>
          <a:p>
            <a:endParaRPr lang="nl-NL" dirty="0" smtClean="0"/>
          </a:p>
          <a:p>
            <a:r>
              <a:rPr lang="nl-NL" dirty="0" smtClean="0"/>
              <a:t>de </a:t>
            </a:r>
            <a:r>
              <a:rPr lang="nl-NL" dirty="0"/>
              <a:t>aard van die belangen en </a:t>
            </a:r>
            <a:endParaRPr lang="nl-NL" dirty="0" smtClean="0"/>
          </a:p>
          <a:p>
            <a:r>
              <a:rPr lang="nl-NL" dirty="0" smtClean="0"/>
              <a:t>die schade:			financiële schade of schade aan belangen 				zoals volksgezondheid, veiligheid, milieu</a:t>
            </a:r>
            <a:endParaRPr lang="en-GB" dirty="0"/>
          </a:p>
        </p:txBody>
      </p:sp>
      <p:sp>
        <p:nvSpPr>
          <p:cNvPr id="4" name="Date Placeholder 3"/>
          <p:cNvSpPr>
            <a:spLocks noGrp="1"/>
          </p:cNvSpPr>
          <p:nvPr>
            <p:ph type="dt" sz="half" idx="10"/>
          </p:nvPr>
        </p:nvSpPr>
        <p:spPr/>
        <p:txBody>
          <a:bodyPr/>
          <a:lstStyle/>
          <a:p>
            <a:r>
              <a:rPr lang="nl-NL" smtClean="0"/>
              <a:t>5 november 2015</a:t>
            </a:r>
            <a:endParaRPr lang="nl-NL" dirty="0"/>
          </a:p>
        </p:txBody>
      </p:sp>
      <p:sp>
        <p:nvSpPr>
          <p:cNvPr id="5" name="Slide Number Placeholder 4"/>
          <p:cNvSpPr>
            <a:spLocks noGrp="1"/>
          </p:cNvSpPr>
          <p:nvPr>
            <p:ph type="sldNum" sz="quarter" idx="11"/>
          </p:nvPr>
        </p:nvSpPr>
        <p:spPr/>
        <p:txBody>
          <a:bodyPr/>
          <a:lstStyle/>
          <a:p>
            <a:fld id="{35776BF8-EDBB-404C-821D-54B8C1A14D73}" type="slidenum">
              <a:rPr lang="nl-NL" smtClean="0"/>
              <a:t>34</a:t>
            </a:fld>
            <a:endParaRPr lang="nl-NL" dirty="0"/>
          </a:p>
        </p:txBody>
      </p:sp>
    </p:spTree>
    <p:extLst>
      <p:ext uri="{BB962C8B-B14F-4D97-AF65-F5344CB8AC3E}">
        <p14:creationId xmlns:p14="http://schemas.microsoft.com/office/powerpoint/2010/main" val="1117780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Schade</a:t>
            </a:r>
            <a:r>
              <a:rPr lang="en-US" dirty="0" smtClean="0"/>
              <a:t> </a:t>
            </a:r>
            <a:r>
              <a:rPr lang="en-US" dirty="0" err="1" smtClean="0"/>
              <a:t>aan</a:t>
            </a:r>
            <a:r>
              <a:rPr lang="en-US" dirty="0" smtClean="0"/>
              <a:t> </a:t>
            </a:r>
            <a:r>
              <a:rPr lang="en-US" dirty="0" err="1" smtClean="0"/>
              <a:t>belangen</a:t>
            </a:r>
            <a:r>
              <a:rPr lang="en-US" dirty="0" smtClean="0"/>
              <a:t> </a:t>
            </a:r>
            <a:r>
              <a:rPr lang="en-US" dirty="0" err="1" smtClean="0"/>
              <a:t>werkgever</a:t>
            </a:r>
            <a:r>
              <a:rPr lang="en-US" dirty="0" smtClean="0"/>
              <a:t> in de G-</a:t>
            </a:r>
            <a:r>
              <a:rPr lang="en-US" dirty="0" err="1" smtClean="0"/>
              <a:t>toetsing</a:t>
            </a:r>
            <a:r>
              <a:rPr lang="en-US" dirty="0" smtClean="0"/>
              <a:t>? </a:t>
            </a:r>
            <a:endParaRPr lang="nl-NL" dirty="0"/>
          </a:p>
        </p:txBody>
      </p:sp>
      <p:sp>
        <p:nvSpPr>
          <p:cNvPr id="3" name="Content Placeholder 2"/>
          <p:cNvSpPr>
            <a:spLocks noGrp="1"/>
          </p:cNvSpPr>
          <p:nvPr>
            <p:ph idx="1"/>
          </p:nvPr>
        </p:nvSpPr>
        <p:spPr>
          <a:xfrm>
            <a:off x="923827" y="1830544"/>
            <a:ext cx="9568206" cy="4229282"/>
          </a:xfrm>
        </p:spPr>
        <p:txBody>
          <a:bodyPr/>
          <a:lstStyle/>
          <a:p>
            <a:r>
              <a:rPr lang="nl-NL" dirty="0" smtClean="0"/>
              <a:t>"schade </a:t>
            </a:r>
            <a:r>
              <a:rPr lang="nl-NL" dirty="0"/>
              <a:t>aan de belangen van de werkgever of derden, en de aard van die belangen en die schade</a:t>
            </a:r>
            <a:r>
              <a:rPr lang="nl-NL" dirty="0" smtClean="0"/>
              <a:t>."</a:t>
            </a:r>
          </a:p>
          <a:p>
            <a:endParaRPr lang="nl-NL" dirty="0"/>
          </a:p>
          <a:p>
            <a:r>
              <a:rPr lang="nl-NL" dirty="0" smtClean="0"/>
              <a:t>Wat bedoelt de HR hier te zeggen? </a:t>
            </a:r>
          </a:p>
          <a:p>
            <a:pPr marL="0" indent="0">
              <a:buNone/>
            </a:pPr>
            <a:r>
              <a:rPr lang="nl-NL" dirty="0"/>
              <a:t>	</a:t>
            </a:r>
            <a:endParaRPr lang="nl-NL" dirty="0" smtClean="0"/>
          </a:p>
          <a:p>
            <a:pPr marL="0" indent="0">
              <a:buNone/>
            </a:pPr>
            <a:r>
              <a:rPr lang="nl-NL" dirty="0"/>
              <a:t>	</a:t>
            </a:r>
            <a:r>
              <a:rPr lang="nl-NL" dirty="0" smtClean="0"/>
              <a:t>schade van werkgever telt mee bij alle acties, ook bij reguliere 	arbeidsvoorwaardenstaking tegen die werkgever? </a:t>
            </a:r>
          </a:p>
          <a:p>
            <a:pPr marL="0" indent="0">
              <a:buNone/>
            </a:pPr>
            <a:endParaRPr lang="en-US" dirty="0"/>
          </a:p>
          <a:p>
            <a:pPr marL="0" indent="0">
              <a:buNone/>
            </a:pPr>
            <a:r>
              <a:rPr lang="en-US" dirty="0" smtClean="0"/>
              <a:t>	of </a:t>
            </a:r>
          </a:p>
          <a:p>
            <a:pPr marL="0" indent="0">
              <a:buNone/>
            </a:pPr>
            <a:endParaRPr lang="en-US" dirty="0"/>
          </a:p>
          <a:p>
            <a:pPr marL="0" indent="0">
              <a:buNone/>
            </a:pPr>
            <a:r>
              <a:rPr lang="en-US" dirty="0" smtClean="0"/>
              <a:t>	</a:t>
            </a:r>
            <a:r>
              <a:rPr lang="en-US" dirty="0" err="1" smtClean="0"/>
              <a:t>alleen</a:t>
            </a:r>
            <a:r>
              <a:rPr lang="en-US" dirty="0" smtClean="0"/>
              <a:t> </a:t>
            </a:r>
            <a:r>
              <a:rPr lang="en-US" dirty="0" err="1" smtClean="0"/>
              <a:t>bij</a:t>
            </a:r>
            <a:r>
              <a:rPr lang="en-US" dirty="0" smtClean="0"/>
              <a:t> staking </a:t>
            </a:r>
            <a:r>
              <a:rPr lang="en-US" dirty="0" err="1" smtClean="0"/>
              <a:t>waarbij</a:t>
            </a:r>
            <a:r>
              <a:rPr lang="en-US" dirty="0" smtClean="0"/>
              <a:t> de </a:t>
            </a:r>
            <a:r>
              <a:rPr lang="en-US" dirty="0" err="1" smtClean="0"/>
              <a:t>werkgever</a:t>
            </a:r>
            <a:r>
              <a:rPr lang="en-US" dirty="0" smtClean="0"/>
              <a:t> </a:t>
            </a:r>
            <a:r>
              <a:rPr lang="en-US" dirty="0" err="1" smtClean="0"/>
              <a:t>derde</a:t>
            </a:r>
            <a:r>
              <a:rPr lang="en-US" dirty="0" smtClean="0"/>
              <a:t> is (AOW-staking)? – </a:t>
            </a:r>
            <a:r>
              <a:rPr lang="en-US" dirty="0" err="1" smtClean="0"/>
              <a:t>oude</a:t>
            </a:r>
            <a:r>
              <a:rPr lang="en-US" dirty="0" smtClean="0"/>
              <a:t> leer (NS-arrest)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103" y="2365375"/>
            <a:ext cx="2381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80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Schade</a:t>
            </a:r>
            <a:r>
              <a:rPr lang="en-US" dirty="0" smtClean="0"/>
              <a:t> </a:t>
            </a:r>
            <a:r>
              <a:rPr lang="en-US" dirty="0" err="1" smtClean="0"/>
              <a:t>werkgever</a:t>
            </a:r>
            <a:r>
              <a:rPr lang="en-US" dirty="0" smtClean="0"/>
              <a:t> </a:t>
            </a:r>
            <a:r>
              <a:rPr lang="en-US" dirty="0" err="1" smtClean="0"/>
              <a:t>als</a:t>
            </a:r>
            <a:r>
              <a:rPr lang="en-US" dirty="0" smtClean="0"/>
              <a:t> factor </a:t>
            </a:r>
            <a:r>
              <a:rPr lang="en-US" dirty="0" err="1" smtClean="0"/>
              <a:t>binnen</a:t>
            </a:r>
            <a:r>
              <a:rPr lang="en-US" dirty="0" smtClean="0"/>
              <a:t> art. G ESH </a:t>
            </a:r>
            <a:r>
              <a:rPr lang="en-US" dirty="0" err="1" smtClean="0"/>
              <a:t>toets</a:t>
            </a:r>
            <a:r>
              <a:rPr lang="en-US" dirty="0" smtClean="0"/>
              <a:t>?</a:t>
            </a:r>
            <a:endParaRPr lang="en-GB" dirty="0"/>
          </a:p>
        </p:txBody>
      </p:sp>
      <p:sp>
        <p:nvSpPr>
          <p:cNvPr id="3" name="Content Placeholder 2"/>
          <p:cNvSpPr>
            <a:spLocks noGrp="1"/>
          </p:cNvSpPr>
          <p:nvPr>
            <p:ph idx="1"/>
          </p:nvPr>
        </p:nvSpPr>
        <p:spPr>
          <a:xfrm>
            <a:off x="877455" y="1990800"/>
            <a:ext cx="8633745" cy="4229282"/>
          </a:xfrm>
        </p:spPr>
        <p:txBody>
          <a:bodyPr/>
          <a:lstStyle/>
          <a:p>
            <a:r>
              <a:rPr lang="nl-NL" dirty="0" smtClean="0"/>
              <a:t>Voor </a:t>
            </a:r>
            <a:r>
              <a:rPr lang="nl-NL" dirty="0"/>
              <a:t>lezing 1 </a:t>
            </a:r>
            <a:r>
              <a:rPr lang="nl-NL" dirty="0" smtClean="0"/>
              <a:t>(schade werkgever mag ook meetellen in art. G ESH-toets als werkgever geen derde is) pleit</a:t>
            </a:r>
            <a:r>
              <a:rPr lang="nl-NL" dirty="0"/>
              <a:t>: </a:t>
            </a:r>
            <a:r>
              <a:rPr lang="nl-NL" dirty="0" smtClean="0"/>
              <a:t>	</a:t>
            </a:r>
          </a:p>
          <a:p>
            <a:endParaRPr lang="nl-NL" dirty="0"/>
          </a:p>
          <a:p>
            <a:pPr marL="285750" indent="-285750">
              <a:buFontTx/>
              <a:buChar char="-"/>
            </a:pPr>
            <a:r>
              <a:rPr lang="nl-NL" dirty="0" smtClean="0"/>
              <a:t>bewoordingen HR </a:t>
            </a:r>
          </a:p>
          <a:p>
            <a:pPr marL="285750" indent="-285750">
              <a:buFontTx/>
              <a:buChar char="-"/>
            </a:pPr>
            <a:r>
              <a:rPr lang="nl-NL" dirty="0" smtClean="0"/>
              <a:t>nu </a:t>
            </a:r>
            <a:r>
              <a:rPr lang="nl-NL" dirty="0"/>
              <a:t>aanzeggingseis is </a:t>
            </a:r>
            <a:r>
              <a:rPr lang="nl-NL" dirty="0" smtClean="0"/>
              <a:t>vervallen, </a:t>
            </a:r>
            <a:r>
              <a:rPr lang="nl-NL" dirty="0"/>
              <a:t>mag schade werkgever wel gaan </a:t>
            </a:r>
            <a:r>
              <a:rPr lang="nl-NL" dirty="0" smtClean="0"/>
              <a:t>meetellen (want werkgever kan niet meer schade voorkomen door aanzegging)</a:t>
            </a:r>
          </a:p>
          <a:p>
            <a:pPr marL="285750" indent="-285750">
              <a:buFontTx/>
              <a:buChar char="-"/>
            </a:pPr>
            <a:endParaRPr lang="nl-NL" dirty="0"/>
          </a:p>
          <a:p>
            <a:r>
              <a:rPr lang="nl-NL" dirty="0" smtClean="0"/>
              <a:t>Voor lezing 2 (schade werkgever mag alleen meetellen in art. G ESH toets als werkgever derde is) pleit: </a:t>
            </a:r>
          </a:p>
          <a:p>
            <a:pPr marL="285750" indent="-285750">
              <a:buFontTx/>
              <a:buChar char="-"/>
            </a:pPr>
            <a:r>
              <a:rPr lang="nl-NL" dirty="0" smtClean="0"/>
              <a:t>verwijzing HR naar NS-arrest</a:t>
            </a:r>
          </a:p>
          <a:p>
            <a:endParaRPr lang="nl-NL" dirty="0" smtClean="0"/>
          </a:p>
          <a:p>
            <a:r>
              <a:rPr lang="nl-NL" dirty="0" smtClean="0"/>
              <a:t>Als lezing 1 juist is: alleen meetellen als niet is aangezegd? </a:t>
            </a:r>
            <a:endParaRPr lang="nl-NL" dirty="0"/>
          </a:p>
          <a:p>
            <a:endParaRPr lang="en-GB" dirty="0"/>
          </a:p>
        </p:txBody>
      </p:sp>
      <p:sp>
        <p:nvSpPr>
          <p:cNvPr id="4" name="Date Placeholder 3"/>
          <p:cNvSpPr>
            <a:spLocks noGrp="1"/>
          </p:cNvSpPr>
          <p:nvPr>
            <p:ph type="dt" sz="half" idx="10"/>
          </p:nvPr>
        </p:nvSpPr>
        <p:spPr/>
        <p:txBody>
          <a:bodyPr/>
          <a:lstStyle/>
          <a:p>
            <a:r>
              <a:rPr lang="nl-NL" smtClean="0"/>
              <a:t>5 november 2015</a:t>
            </a:r>
            <a:endParaRPr lang="nl-NL" dirty="0"/>
          </a:p>
        </p:txBody>
      </p:sp>
      <p:sp>
        <p:nvSpPr>
          <p:cNvPr id="5" name="Slide Number Placeholder 4"/>
          <p:cNvSpPr>
            <a:spLocks noGrp="1"/>
          </p:cNvSpPr>
          <p:nvPr>
            <p:ph type="sldNum" sz="quarter" idx="11"/>
          </p:nvPr>
        </p:nvSpPr>
        <p:spPr/>
        <p:txBody>
          <a:bodyPr/>
          <a:lstStyle/>
          <a:p>
            <a:fld id="{35776BF8-EDBB-404C-821D-54B8C1A14D73}" type="slidenum">
              <a:rPr lang="nl-NL" smtClean="0"/>
              <a:t>36</a:t>
            </a:fld>
            <a:endParaRPr lang="nl-NL" dirty="0"/>
          </a:p>
        </p:txBody>
      </p:sp>
    </p:spTree>
    <p:extLst>
      <p:ext uri="{BB962C8B-B14F-4D97-AF65-F5344CB8AC3E}">
        <p14:creationId xmlns:p14="http://schemas.microsoft.com/office/powerpoint/2010/main" val="4123763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Nog </a:t>
            </a:r>
            <a:r>
              <a:rPr lang="en-US" dirty="0" err="1" smtClean="0"/>
              <a:t>een</a:t>
            </a:r>
            <a:r>
              <a:rPr lang="en-US" dirty="0" smtClean="0"/>
              <a:t> </a:t>
            </a:r>
            <a:r>
              <a:rPr lang="en-US" dirty="0" err="1" smtClean="0"/>
              <a:t>verrassing</a:t>
            </a:r>
            <a:r>
              <a:rPr lang="en-US" dirty="0" smtClean="0"/>
              <a:t> van de </a:t>
            </a:r>
            <a:r>
              <a:rPr lang="en-US" dirty="0" err="1" smtClean="0"/>
              <a:t>Hoge</a:t>
            </a:r>
            <a:r>
              <a:rPr lang="en-US" dirty="0" smtClean="0"/>
              <a:t> </a:t>
            </a:r>
            <a:r>
              <a:rPr lang="en-US" dirty="0" err="1" smtClean="0"/>
              <a:t>Raad</a:t>
            </a:r>
            <a:r>
              <a:rPr lang="en-US" dirty="0" smtClean="0"/>
              <a:t>; </a:t>
            </a:r>
            <a:r>
              <a:rPr lang="en-US" dirty="0" err="1" smtClean="0"/>
              <a:t>bedrijfsbezetting</a:t>
            </a:r>
            <a:r>
              <a:rPr lang="en-US" dirty="0" smtClean="0"/>
              <a:t> </a:t>
            </a:r>
            <a:r>
              <a:rPr lang="en-US" dirty="0" err="1" smtClean="0"/>
              <a:t>omarmd</a:t>
            </a:r>
            <a:r>
              <a:rPr lang="en-US" dirty="0" smtClean="0"/>
              <a:t>!</a:t>
            </a:r>
            <a:endParaRPr lang="en-GB" dirty="0"/>
          </a:p>
        </p:txBody>
      </p:sp>
      <p:sp>
        <p:nvSpPr>
          <p:cNvPr id="4" name="Date Placeholder 3"/>
          <p:cNvSpPr>
            <a:spLocks noGrp="1"/>
          </p:cNvSpPr>
          <p:nvPr>
            <p:ph type="dt" sz="half" idx="10"/>
          </p:nvPr>
        </p:nvSpPr>
        <p:spPr/>
        <p:txBody>
          <a:bodyPr/>
          <a:lstStyle/>
          <a:p>
            <a:r>
              <a:rPr lang="nl-NL" smtClean="0"/>
              <a:t>5 november 2015</a:t>
            </a:r>
            <a:endParaRPr lang="nl-NL" dirty="0"/>
          </a:p>
        </p:txBody>
      </p:sp>
      <p:sp>
        <p:nvSpPr>
          <p:cNvPr id="5" name="Slide Number Placeholder 4"/>
          <p:cNvSpPr>
            <a:spLocks noGrp="1"/>
          </p:cNvSpPr>
          <p:nvPr>
            <p:ph type="sldNum" sz="quarter" idx="11"/>
          </p:nvPr>
        </p:nvSpPr>
        <p:spPr/>
        <p:txBody>
          <a:bodyPr/>
          <a:lstStyle/>
          <a:p>
            <a:fld id="{35776BF8-EDBB-404C-821D-54B8C1A14D73}" type="slidenum">
              <a:rPr lang="nl-NL" smtClean="0"/>
              <a:t>37</a:t>
            </a:fld>
            <a:endParaRPr lang="nl-NL" dirty="0"/>
          </a:p>
        </p:txBody>
      </p:sp>
      <p:sp>
        <p:nvSpPr>
          <p:cNvPr id="7" name="Rectangle 6"/>
          <p:cNvSpPr/>
          <p:nvPr/>
        </p:nvSpPr>
        <p:spPr>
          <a:xfrm>
            <a:off x="193964" y="1803968"/>
            <a:ext cx="6096000" cy="3416320"/>
          </a:xfrm>
          <a:prstGeom prst="rect">
            <a:avLst/>
          </a:prstGeom>
        </p:spPr>
        <p:txBody>
          <a:bodyPr>
            <a:spAutoFit/>
          </a:bodyPr>
          <a:lstStyle/>
          <a:p>
            <a:r>
              <a:rPr lang="nl-NL" dirty="0">
                <a:solidFill>
                  <a:schemeClr val="tx2"/>
                </a:solidFill>
              </a:rPr>
              <a:t>3.5. Het hof heeft in </a:t>
            </a:r>
            <a:r>
              <a:rPr lang="nl-NL" dirty="0" err="1">
                <a:solidFill>
                  <a:schemeClr val="tx2"/>
                </a:solidFill>
              </a:rPr>
              <a:t>rov</a:t>
            </a:r>
            <a:r>
              <a:rPr lang="nl-NL" dirty="0">
                <a:solidFill>
                  <a:schemeClr val="tx2"/>
                </a:solidFill>
              </a:rPr>
              <a:t>. 3.8 van zijn arrest in het midden gelaten of, zoals de voorzieningenrechter heeft geoordeeld maar FNV in hoger beroep had bestreden, de onderhavige actie als bedrijfsbezetting is aan te merken. In verband met de behandeling van het geschil na verwijzing verdient opmerking dat de vraag of deze actievorm onder de bescherming van art. 6, aanhef en onder 4, ESH valt en zo ja, of zij niettemin – als onrechtmatig – op grond van art. G ESH dient te worden verboden, eveneens moet worden beantwoord met inachtneming van de hiervoor in 3.3.2-3.3.6 vermelde maatstaven en gezichtspunten</a:t>
            </a:r>
            <a:endParaRPr lang="en-GB" dirty="0">
              <a:solidFill>
                <a:schemeClr val="tx2"/>
              </a:solidFill>
            </a:endParaRPr>
          </a:p>
        </p:txBody>
      </p:sp>
      <p:pic>
        <p:nvPicPr>
          <p:cNvPr id="308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4091" y="1803968"/>
            <a:ext cx="4680527" cy="331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521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 </a:t>
            </a:r>
            <a:r>
              <a:rPr lang="en-US" dirty="0" err="1" smtClean="0"/>
              <a:t>nieuwe</a:t>
            </a:r>
            <a:r>
              <a:rPr lang="en-US" dirty="0" smtClean="0"/>
              <a:t> </a:t>
            </a:r>
            <a:r>
              <a:rPr lang="en-US" dirty="0" err="1" smtClean="0"/>
              <a:t>systeem</a:t>
            </a:r>
            <a:r>
              <a:rPr lang="en-US" dirty="0" smtClean="0"/>
              <a:t>; </a:t>
            </a:r>
            <a:r>
              <a:rPr lang="en-US" dirty="0" err="1" smtClean="0"/>
              <a:t>conclusies</a:t>
            </a:r>
            <a:endParaRPr lang="nl-NL" dirty="0"/>
          </a:p>
        </p:txBody>
      </p:sp>
      <p:sp>
        <p:nvSpPr>
          <p:cNvPr id="3" name="Content Placeholder 2"/>
          <p:cNvSpPr>
            <a:spLocks noGrp="1"/>
          </p:cNvSpPr>
          <p:nvPr>
            <p:ph idx="1"/>
          </p:nvPr>
        </p:nvSpPr>
        <p:spPr>
          <a:xfrm>
            <a:off x="923826" y="1745703"/>
            <a:ext cx="10124387" cy="4229282"/>
          </a:xfrm>
        </p:spPr>
        <p:txBody>
          <a:bodyPr/>
          <a:lstStyle/>
          <a:p>
            <a:r>
              <a:rPr lang="en-US" dirty="0" err="1" smtClean="0"/>
              <a:t>Als</a:t>
            </a:r>
            <a:r>
              <a:rPr lang="en-US" dirty="0" smtClean="0"/>
              <a:t> </a:t>
            </a:r>
            <a:r>
              <a:rPr lang="en-US" dirty="0" err="1" smtClean="0"/>
              <a:t>actie</a:t>
            </a:r>
            <a:r>
              <a:rPr lang="en-US" dirty="0" smtClean="0"/>
              <a:t> </a:t>
            </a:r>
            <a:r>
              <a:rPr lang="en-US" dirty="0" err="1" smtClean="0"/>
              <a:t>gedekt</a:t>
            </a:r>
            <a:r>
              <a:rPr lang="en-US" dirty="0" smtClean="0"/>
              <a:t> is door art. 6 lid 4: </a:t>
            </a:r>
            <a:r>
              <a:rPr lang="en-US" dirty="0" err="1" smtClean="0"/>
              <a:t>uitgangspunt</a:t>
            </a:r>
            <a:r>
              <a:rPr lang="en-US" dirty="0" smtClean="0"/>
              <a:t>: </a:t>
            </a:r>
            <a:r>
              <a:rPr lang="en-US" dirty="0" err="1" smtClean="0"/>
              <a:t>ruime</a:t>
            </a:r>
            <a:r>
              <a:rPr lang="en-US" dirty="0" smtClean="0"/>
              <a:t> marge voor bond om </a:t>
            </a:r>
            <a:r>
              <a:rPr lang="en-US" dirty="0" err="1" smtClean="0"/>
              <a:t>te</a:t>
            </a:r>
            <a:r>
              <a:rPr lang="en-US" dirty="0" smtClean="0"/>
              <a:t> </a:t>
            </a:r>
            <a:r>
              <a:rPr lang="en-US" dirty="0" err="1" smtClean="0"/>
              <a:t>kiezen</a:t>
            </a:r>
            <a:r>
              <a:rPr lang="en-US" dirty="0" smtClean="0"/>
              <a:t> voor </a:t>
            </a:r>
            <a:r>
              <a:rPr lang="en-US" dirty="0" err="1" smtClean="0"/>
              <a:t>vorm</a:t>
            </a:r>
            <a:r>
              <a:rPr lang="en-US" dirty="0" smtClean="0"/>
              <a:t> van de </a:t>
            </a:r>
            <a:r>
              <a:rPr lang="en-US" dirty="0" err="1" smtClean="0"/>
              <a:t>middelen</a:t>
            </a:r>
            <a:r>
              <a:rPr lang="en-US" dirty="0" smtClean="0"/>
              <a:t>. </a:t>
            </a:r>
          </a:p>
          <a:p>
            <a:endParaRPr lang="en-US" dirty="0" smtClean="0"/>
          </a:p>
          <a:p>
            <a:r>
              <a:rPr lang="en-US" dirty="0" err="1" smtClean="0"/>
              <a:t>Middel</a:t>
            </a:r>
            <a:r>
              <a:rPr lang="en-US" dirty="0" smtClean="0"/>
              <a:t> </a:t>
            </a:r>
            <a:r>
              <a:rPr lang="en-US" dirty="0" err="1" smtClean="0"/>
              <a:t>moet</a:t>
            </a:r>
            <a:r>
              <a:rPr lang="en-US" dirty="0" smtClean="0"/>
              <a:t> </a:t>
            </a:r>
            <a:r>
              <a:rPr lang="en-US" dirty="0" err="1" smtClean="0"/>
              <a:t>slechts</a:t>
            </a:r>
            <a:r>
              <a:rPr lang="en-US" dirty="0" smtClean="0"/>
              <a:t> </a:t>
            </a:r>
            <a:r>
              <a:rPr lang="en-US" dirty="0" err="1" smtClean="0"/>
              <a:t>redelijkerwijs</a:t>
            </a:r>
            <a:r>
              <a:rPr lang="en-US" dirty="0" smtClean="0"/>
              <a:t> </a:t>
            </a:r>
            <a:r>
              <a:rPr lang="en-US" dirty="0" err="1" smtClean="0"/>
              <a:t>kunnen</a:t>
            </a:r>
            <a:r>
              <a:rPr lang="en-US" dirty="0" smtClean="0"/>
              <a:t> </a:t>
            </a:r>
            <a:r>
              <a:rPr lang="en-US" dirty="0" err="1" smtClean="0"/>
              <a:t>bijdragen</a:t>
            </a:r>
            <a:r>
              <a:rPr lang="en-US" dirty="0" smtClean="0"/>
              <a:t> </a:t>
            </a:r>
            <a:r>
              <a:rPr lang="en-US" dirty="0" err="1" smtClean="0"/>
              <a:t>aan</a:t>
            </a:r>
            <a:r>
              <a:rPr lang="en-US" dirty="0" smtClean="0"/>
              <a:t> het </a:t>
            </a:r>
            <a:r>
              <a:rPr lang="en-US" dirty="0" err="1" smtClean="0"/>
              <a:t>nagestreefde</a:t>
            </a:r>
            <a:r>
              <a:rPr lang="en-US" dirty="0" smtClean="0"/>
              <a:t> </a:t>
            </a:r>
            <a:r>
              <a:rPr lang="en-US" dirty="0" err="1" smtClean="0"/>
              <a:t>doel</a:t>
            </a:r>
            <a:r>
              <a:rPr lang="en-US" dirty="0" smtClean="0"/>
              <a:t> (</a:t>
            </a:r>
            <a:r>
              <a:rPr lang="en-US" dirty="0" err="1" smtClean="0"/>
              <a:t>marginale</a:t>
            </a:r>
            <a:r>
              <a:rPr lang="en-US" dirty="0" smtClean="0"/>
              <a:t> </a:t>
            </a:r>
            <a:r>
              <a:rPr lang="en-US" dirty="0" err="1" smtClean="0"/>
              <a:t>toets</a:t>
            </a:r>
            <a:r>
              <a:rPr lang="en-US" dirty="0" smtClean="0"/>
              <a:t>); </a:t>
            </a:r>
            <a:r>
              <a:rPr lang="en-US" dirty="0" err="1" smtClean="0"/>
              <a:t>kan</a:t>
            </a:r>
            <a:r>
              <a:rPr lang="en-US" dirty="0" smtClean="0"/>
              <a:t> </a:t>
            </a:r>
            <a:r>
              <a:rPr lang="en-US" dirty="0" err="1" smtClean="0"/>
              <a:t>ook</a:t>
            </a:r>
            <a:r>
              <a:rPr lang="en-US" dirty="0" smtClean="0"/>
              <a:t> </a:t>
            </a:r>
            <a:r>
              <a:rPr lang="en-US" dirty="0" err="1" smtClean="0"/>
              <a:t>bedrijfsbezetting</a:t>
            </a:r>
            <a:r>
              <a:rPr lang="en-US" dirty="0" smtClean="0"/>
              <a:t>, </a:t>
            </a:r>
            <a:r>
              <a:rPr lang="en-US" dirty="0" err="1" smtClean="0"/>
              <a:t>flashmob</a:t>
            </a:r>
            <a:r>
              <a:rPr lang="en-US" dirty="0" smtClean="0"/>
              <a:t>, </a:t>
            </a:r>
            <a:r>
              <a:rPr lang="en-US" dirty="0" err="1" smtClean="0"/>
              <a:t>boycot</a:t>
            </a:r>
            <a:r>
              <a:rPr lang="en-US" dirty="0" smtClean="0"/>
              <a:t> </a:t>
            </a:r>
            <a:r>
              <a:rPr lang="en-US" dirty="0" err="1" smtClean="0"/>
              <a:t>o.i.d</a:t>
            </a:r>
            <a:r>
              <a:rPr lang="en-US" dirty="0" smtClean="0"/>
              <a:t>. </a:t>
            </a:r>
            <a:r>
              <a:rPr lang="en-US" dirty="0" err="1" smtClean="0"/>
              <a:t>zijn</a:t>
            </a:r>
            <a:r>
              <a:rPr lang="en-US" dirty="0" smtClean="0"/>
              <a:t>.</a:t>
            </a:r>
          </a:p>
          <a:p>
            <a:endParaRPr lang="en-US" dirty="0" smtClean="0"/>
          </a:p>
          <a:p>
            <a:r>
              <a:rPr lang="en-US" dirty="0" err="1" smtClean="0"/>
              <a:t>Ook</a:t>
            </a:r>
            <a:r>
              <a:rPr lang="en-US" dirty="0" smtClean="0"/>
              <a:t> </a:t>
            </a:r>
            <a:r>
              <a:rPr lang="en-US" dirty="0" err="1" smtClean="0"/>
              <a:t>acties</a:t>
            </a:r>
            <a:r>
              <a:rPr lang="en-US" dirty="0" smtClean="0"/>
              <a:t> </a:t>
            </a:r>
            <a:r>
              <a:rPr lang="en-US" dirty="0" err="1" smtClean="0"/>
              <a:t>bij</a:t>
            </a:r>
            <a:r>
              <a:rPr lang="en-US" dirty="0" smtClean="0"/>
              <a:t> </a:t>
            </a:r>
            <a:r>
              <a:rPr lang="en-US" dirty="0" err="1" smtClean="0"/>
              <a:t>derde</a:t>
            </a:r>
            <a:r>
              <a:rPr lang="en-US" dirty="0" smtClean="0"/>
              <a:t> </a:t>
            </a:r>
            <a:r>
              <a:rPr lang="en-US" dirty="0" err="1" smtClean="0"/>
              <a:t>partijen</a:t>
            </a:r>
            <a:r>
              <a:rPr lang="en-US" dirty="0" smtClean="0"/>
              <a:t> (</a:t>
            </a:r>
            <a:r>
              <a:rPr lang="en-US" dirty="0" err="1" smtClean="0"/>
              <a:t>toeleveranciers</a:t>
            </a:r>
            <a:r>
              <a:rPr lang="en-US" dirty="0" smtClean="0"/>
              <a:t>, </a:t>
            </a:r>
            <a:r>
              <a:rPr lang="en-US" dirty="0" err="1" smtClean="0"/>
              <a:t>klanten</a:t>
            </a:r>
            <a:r>
              <a:rPr lang="en-US" dirty="0" smtClean="0"/>
              <a:t>, de </a:t>
            </a:r>
            <a:r>
              <a:rPr lang="en-US" dirty="0" err="1" smtClean="0"/>
              <a:t>directie</a:t>
            </a:r>
            <a:r>
              <a:rPr lang="en-US" dirty="0" smtClean="0"/>
              <a:t> in privé?) om indirect </a:t>
            </a:r>
            <a:r>
              <a:rPr lang="en-US" dirty="0" err="1" smtClean="0"/>
              <a:t>druk</a:t>
            </a:r>
            <a:r>
              <a:rPr lang="en-US" dirty="0" smtClean="0"/>
              <a:t> </a:t>
            </a:r>
            <a:r>
              <a:rPr lang="en-US" dirty="0" err="1" smtClean="0"/>
              <a:t>te</a:t>
            </a:r>
            <a:r>
              <a:rPr lang="en-US" dirty="0" smtClean="0"/>
              <a:t> </a:t>
            </a:r>
            <a:r>
              <a:rPr lang="en-US" dirty="0" err="1" smtClean="0"/>
              <a:t>zetten</a:t>
            </a:r>
            <a:r>
              <a:rPr lang="en-US" dirty="0" smtClean="0"/>
              <a:t> </a:t>
            </a:r>
            <a:r>
              <a:rPr lang="en-US" dirty="0" err="1" smtClean="0"/>
              <a:t>zijn</a:t>
            </a:r>
            <a:r>
              <a:rPr lang="en-US" dirty="0" smtClean="0"/>
              <a:t> </a:t>
            </a:r>
            <a:r>
              <a:rPr lang="en-US" dirty="0" err="1" smtClean="0"/>
              <a:t>toegestaan</a:t>
            </a:r>
            <a:r>
              <a:rPr lang="en-US" dirty="0" smtClean="0"/>
              <a:t>, </a:t>
            </a:r>
            <a:r>
              <a:rPr lang="en-US" dirty="0" err="1" smtClean="0"/>
              <a:t>mits</a:t>
            </a:r>
            <a:r>
              <a:rPr lang="en-US" dirty="0" smtClean="0"/>
              <a:t> </a:t>
            </a:r>
            <a:r>
              <a:rPr lang="en-US" dirty="0" err="1" smtClean="0"/>
              <a:t>prikkel</a:t>
            </a:r>
            <a:r>
              <a:rPr lang="en-US" dirty="0" smtClean="0"/>
              <a:t>-effect</a:t>
            </a:r>
          </a:p>
          <a:p>
            <a:endParaRPr lang="en-US" dirty="0" smtClean="0"/>
          </a:p>
          <a:p>
            <a:r>
              <a:rPr lang="en-US" dirty="0" err="1" smtClean="0"/>
              <a:t>Geen</a:t>
            </a:r>
            <a:r>
              <a:rPr lang="en-US" dirty="0" smtClean="0"/>
              <a:t> </a:t>
            </a:r>
            <a:r>
              <a:rPr lang="en-US" dirty="0" err="1" smtClean="0"/>
              <a:t>ultimum</a:t>
            </a:r>
            <a:r>
              <a:rPr lang="en-US" dirty="0" smtClean="0"/>
              <a:t> </a:t>
            </a:r>
            <a:r>
              <a:rPr lang="en-US" dirty="0" err="1" smtClean="0"/>
              <a:t>remedium</a:t>
            </a:r>
            <a:r>
              <a:rPr lang="en-US" dirty="0" smtClean="0"/>
              <a:t> </a:t>
            </a:r>
            <a:r>
              <a:rPr lang="en-US" dirty="0" err="1" smtClean="0"/>
              <a:t>toets</a:t>
            </a:r>
            <a:r>
              <a:rPr lang="en-US" dirty="0" smtClean="0"/>
              <a:t> </a:t>
            </a:r>
            <a:r>
              <a:rPr lang="en-US" dirty="0" err="1" smtClean="0"/>
              <a:t>als</a:t>
            </a:r>
            <a:r>
              <a:rPr lang="en-US" dirty="0" smtClean="0"/>
              <a:t> </a:t>
            </a:r>
            <a:r>
              <a:rPr lang="en-US" dirty="0" err="1" smtClean="0"/>
              <a:t>zelfstandige</a:t>
            </a:r>
            <a:r>
              <a:rPr lang="en-US" dirty="0" smtClean="0"/>
              <a:t> </a:t>
            </a:r>
            <a:r>
              <a:rPr lang="en-US" dirty="0" err="1" smtClean="0"/>
              <a:t>rechtmatigheidsvoorwaarde</a:t>
            </a:r>
            <a:r>
              <a:rPr lang="en-US" dirty="0" smtClean="0"/>
              <a:t>: </a:t>
            </a:r>
            <a:r>
              <a:rPr lang="en-US" dirty="0" err="1" smtClean="0"/>
              <a:t>dus</a:t>
            </a:r>
            <a:r>
              <a:rPr lang="en-US" dirty="0" smtClean="0"/>
              <a:t> </a:t>
            </a:r>
            <a:r>
              <a:rPr lang="en-US" dirty="0" err="1" smtClean="0"/>
              <a:t>acties</a:t>
            </a:r>
            <a:r>
              <a:rPr lang="en-US" dirty="0" smtClean="0"/>
              <a:t> </a:t>
            </a:r>
            <a:r>
              <a:rPr lang="en-US" dirty="0" err="1" smtClean="0"/>
              <a:t>mogen</a:t>
            </a:r>
            <a:r>
              <a:rPr lang="en-US" dirty="0" smtClean="0"/>
              <a:t> </a:t>
            </a:r>
            <a:r>
              <a:rPr lang="en-US" dirty="0" err="1" smtClean="0"/>
              <a:t>ook</a:t>
            </a:r>
            <a:r>
              <a:rPr lang="en-US" dirty="0" smtClean="0"/>
              <a:t> </a:t>
            </a:r>
            <a:r>
              <a:rPr lang="en-US" dirty="0" err="1" smtClean="0"/>
              <a:t>als</a:t>
            </a:r>
            <a:r>
              <a:rPr lang="en-US" dirty="0" smtClean="0"/>
              <a:t> </a:t>
            </a:r>
            <a:r>
              <a:rPr lang="en-US" dirty="0" err="1" smtClean="0"/>
              <a:t>waarschuwing</a:t>
            </a:r>
            <a:r>
              <a:rPr lang="en-US" dirty="0" smtClean="0"/>
              <a:t> </a:t>
            </a:r>
            <a:r>
              <a:rPr lang="en-US" dirty="0" err="1" smtClean="0"/>
              <a:t>vooraf</a:t>
            </a:r>
            <a:r>
              <a:rPr lang="en-US" dirty="0" smtClean="0"/>
              <a:t> of </a:t>
            </a:r>
            <a:r>
              <a:rPr lang="en-US" dirty="0" err="1" smtClean="0"/>
              <a:t>tijdens</a:t>
            </a:r>
            <a:r>
              <a:rPr lang="en-US" dirty="0" smtClean="0"/>
              <a:t> </a:t>
            </a:r>
            <a:r>
              <a:rPr lang="en-US" dirty="0" err="1" smtClean="0"/>
              <a:t>onderhandelingen</a:t>
            </a:r>
            <a:r>
              <a:rPr lang="en-US" dirty="0" smtClean="0"/>
              <a:t> ("</a:t>
            </a:r>
            <a:r>
              <a:rPr lang="en-US" dirty="0" err="1" smtClean="0"/>
              <a:t>Warnstreik</a:t>
            </a:r>
            <a:r>
              <a:rPr lang="en-US" dirty="0" smtClean="0"/>
              <a:t>")</a:t>
            </a:r>
          </a:p>
          <a:p>
            <a:endParaRPr lang="en-US" dirty="0" smtClean="0"/>
          </a:p>
          <a:p>
            <a:r>
              <a:rPr lang="en-US" dirty="0" err="1" smtClean="0"/>
              <a:t>Geen</a:t>
            </a:r>
            <a:r>
              <a:rPr lang="en-US" dirty="0" smtClean="0"/>
              <a:t> </a:t>
            </a:r>
            <a:r>
              <a:rPr lang="en-US" dirty="0" err="1" smtClean="0"/>
              <a:t>aanzegeis</a:t>
            </a:r>
            <a:r>
              <a:rPr lang="en-US" dirty="0" smtClean="0"/>
              <a:t> </a:t>
            </a:r>
            <a:r>
              <a:rPr lang="en-US" dirty="0" err="1" smtClean="0"/>
              <a:t>meer</a:t>
            </a:r>
            <a:r>
              <a:rPr lang="en-US" dirty="0" smtClean="0"/>
              <a:t> </a:t>
            </a:r>
            <a:r>
              <a:rPr lang="en-US" dirty="0" err="1" smtClean="0"/>
              <a:t>als</a:t>
            </a:r>
            <a:r>
              <a:rPr lang="en-US" dirty="0" smtClean="0"/>
              <a:t> </a:t>
            </a:r>
            <a:r>
              <a:rPr lang="en-US" dirty="0" err="1" smtClean="0"/>
              <a:t>conditio</a:t>
            </a:r>
            <a:r>
              <a:rPr lang="en-US" dirty="0" smtClean="0"/>
              <a:t> sine qua non voor </a:t>
            </a:r>
            <a:r>
              <a:rPr lang="en-US" dirty="0" err="1" smtClean="0"/>
              <a:t>rechtmatigheid</a:t>
            </a:r>
            <a:r>
              <a:rPr lang="en-US" dirty="0" smtClean="0"/>
              <a:t>: </a:t>
            </a:r>
            <a:r>
              <a:rPr lang="en-US" dirty="0" err="1" smtClean="0"/>
              <a:t>dus</a:t>
            </a:r>
            <a:r>
              <a:rPr lang="en-US" dirty="0" smtClean="0"/>
              <a:t> </a:t>
            </a:r>
            <a:r>
              <a:rPr lang="en-US" dirty="0" err="1" smtClean="0"/>
              <a:t>verrassingsacties</a:t>
            </a:r>
            <a:r>
              <a:rPr lang="en-US" dirty="0" smtClean="0"/>
              <a:t> </a:t>
            </a:r>
            <a:r>
              <a:rPr lang="en-US" dirty="0" err="1" smtClean="0"/>
              <a:t>toegestaan</a:t>
            </a:r>
            <a:endParaRPr lang="en-US" dirty="0" smtClean="0"/>
          </a:p>
          <a:p>
            <a:endParaRPr lang="en-US" dirty="0" smtClean="0"/>
          </a:p>
          <a:p>
            <a:r>
              <a:rPr lang="en-US" dirty="0" err="1" smtClean="0"/>
              <a:t>Kortom</a:t>
            </a:r>
            <a:r>
              <a:rPr lang="en-US" dirty="0" smtClean="0"/>
              <a:t>: </a:t>
            </a:r>
            <a:r>
              <a:rPr lang="en-US" dirty="0" err="1" smtClean="0"/>
              <a:t>ingrijpende</a:t>
            </a:r>
            <a:r>
              <a:rPr lang="en-US" dirty="0" smtClean="0"/>
              <a:t> </a:t>
            </a:r>
            <a:r>
              <a:rPr lang="en-US" dirty="0" err="1" smtClean="0"/>
              <a:t>flexibilisering</a:t>
            </a:r>
            <a:r>
              <a:rPr lang="en-US" dirty="0" smtClean="0"/>
              <a:t> van het </a:t>
            </a:r>
            <a:r>
              <a:rPr lang="en-US" dirty="0" err="1" smtClean="0"/>
              <a:t>actierecht</a:t>
            </a:r>
            <a:r>
              <a:rPr lang="en-US" dirty="0" smtClean="0"/>
              <a:t>! </a:t>
            </a:r>
          </a:p>
          <a:p>
            <a:endParaRPr lang="en-US" dirty="0">
              <a:solidFill>
                <a:schemeClr val="tx1"/>
              </a:solidFill>
            </a:endParaRPr>
          </a:p>
          <a:p>
            <a:pPr lvl="1"/>
            <a:endParaRPr lang="en-US" b="1" dirty="0">
              <a:solidFill>
                <a:srgbClr val="FF0000"/>
              </a:solidFill>
            </a:endParaRPr>
          </a:p>
          <a:p>
            <a:pPr marL="0" indent="0">
              <a:buNone/>
            </a:pPr>
            <a:endParaRPr lang="nl-NL" dirty="0">
              <a:solidFill>
                <a:schemeClr val="tx1"/>
              </a:solidFill>
            </a:endParaRPr>
          </a:p>
        </p:txBody>
      </p:sp>
    </p:spTree>
    <p:extLst>
      <p:ext uri="{BB962C8B-B14F-4D97-AF65-F5344CB8AC3E}">
        <p14:creationId xmlns:p14="http://schemas.microsoft.com/office/powerpoint/2010/main" val="1331221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Voor de </a:t>
            </a:r>
            <a:r>
              <a:rPr lang="en-US" dirty="0" err="1" smtClean="0"/>
              <a:t>werkgevers</a:t>
            </a:r>
            <a:r>
              <a:rPr lang="en-US" dirty="0" smtClean="0"/>
              <a:t> die </a:t>
            </a:r>
            <a:r>
              <a:rPr lang="en-US" dirty="0" err="1" smtClean="0"/>
              <a:t>hiervan</a:t>
            </a:r>
            <a:r>
              <a:rPr lang="en-US" dirty="0" smtClean="0"/>
              <a:t> "</a:t>
            </a:r>
            <a:r>
              <a:rPr lang="en-US" dirty="0" err="1" smtClean="0"/>
              <a:t>balen</a:t>
            </a:r>
            <a:r>
              <a:rPr lang="en-US" dirty="0" smtClean="0"/>
              <a:t>…."</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www.youtube.com/watch?v=iObqguaNDdA</a:t>
            </a:r>
            <a:endParaRPr lang="en-GB" dirty="0" smtClean="0"/>
          </a:p>
          <a:p>
            <a:endParaRPr lang="en-GB" dirty="0"/>
          </a:p>
        </p:txBody>
      </p:sp>
      <p:sp>
        <p:nvSpPr>
          <p:cNvPr id="4" name="Date Placeholder 3"/>
          <p:cNvSpPr>
            <a:spLocks noGrp="1"/>
          </p:cNvSpPr>
          <p:nvPr>
            <p:ph type="dt" sz="half" idx="10"/>
          </p:nvPr>
        </p:nvSpPr>
        <p:spPr/>
        <p:txBody>
          <a:bodyPr/>
          <a:lstStyle/>
          <a:p>
            <a:r>
              <a:rPr lang="nl-NL" smtClean="0"/>
              <a:t>5 november 2015</a:t>
            </a:r>
            <a:endParaRPr lang="nl-NL" dirty="0"/>
          </a:p>
        </p:txBody>
      </p:sp>
      <p:sp>
        <p:nvSpPr>
          <p:cNvPr id="5" name="Slide Number Placeholder 4"/>
          <p:cNvSpPr>
            <a:spLocks noGrp="1"/>
          </p:cNvSpPr>
          <p:nvPr>
            <p:ph type="sldNum" sz="quarter" idx="11"/>
          </p:nvPr>
        </p:nvSpPr>
        <p:spPr/>
        <p:txBody>
          <a:bodyPr/>
          <a:lstStyle/>
          <a:p>
            <a:fld id="{35776BF8-EDBB-404C-821D-54B8C1A14D73}" type="slidenum">
              <a:rPr lang="nl-NL" smtClean="0"/>
              <a:t>39</a:t>
            </a:fld>
            <a:endParaRPr lang="nl-NL" dirty="0"/>
          </a:p>
        </p:txBody>
      </p:sp>
    </p:spTree>
    <p:extLst>
      <p:ext uri="{BB962C8B-B14F-4D97-AF65-F5344CB8AC3E}">
        <p14:creationId xmlns:p14="http://schemas.microsoft.com/office/powerpoint/2010/main" val="2620799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 </a:t>
            </a:r>
            <a:r>
              <a:rPr lang="en-US" dirty="0" err="1" smtClean="0"/>
              <a:t>Nederlandse</a:t>
            </a:r>
            <a:r>
              <a:rPr lang="en-US" dirty="0" smtClean="0"/>
              <a:t> </a:t>
            </a:r>
            <a:r>
              <a:rPr lang="en-US" dirty="0" err="1" smtClean="0"/>
              <a:t>stakingsrecht</a:t>
            </a:r>
            <a:r>
              <a:rPr lang="en-US" dirty="0" smtClean="0"/>
              <a:t> – hoe </a:t>
            </a:r>
            <a:r>
              <a:rPr lang="en-US" i="1" dirty="0" err="1" smtClean="0"/>
              <a:t>zat</a:t>
            </a:r>
            <a:r>
              <a:rPr lang="en-US" dirty="0" smtClean="0"/>
              <a:t> het </a:t>
            </a:r>
            <a:r>
              <a:rPr lang="en-US" dirty="0" err="1" smtClean="0"/>
              <a:t>ook</a:t>
            </a:r>
            <a:r>
              <a:rPr lang="en-US" dirty="0" smtClean="0"/>
              <a:t> al </a:t>
            </a:r>
            <a:r>
              <a:rPr lang="en-US" dirty="0" err="1" smtClean="0"/>
              <a:t>weer</a:t>
            </a:r>
            <a:r>
              <a:rPr lang="en-US" dirty="0" smtClean="0"/>
              <a:t>?</a:t>
            </a:r>
            <a:endParaRPr lang="nl-NL" dirty="0"/>
          </a:p>
        </p:txBody>
      </p:sp>
      <p:sp>
        <p:nvSpPr>
          <p:cNvPr id="3" name="Content Placeholder 2"/>
          <p:cNvSpPr>
            <a:spLocks noGrp="1"/>
          </p:cNvSpPr>
          <p:nvPr>
            <p:ph idx="1"/>
          </p:nvPr>
        </p:nvSpPr>
        <p:spPr>
          <a:xfrm>
            <a:off x="1038842" y="1713991"/>
            <a:ext cx="10344000" cy="4689871"/>
          </a:xfrm>
        </p:spPr>
        <p:txBody>
          <a:bodyPr/>
          <a:lstStyle/>
          <a:p>
            <a:r>
              <a:rPr lang="nl-NL" dirty="0" smtClean="0"/>
              <a:t>Als </a:t>
            </a:r>
            <a:r>
              <a:rPr lang="nl-NL" dirty="0"/>
              <a:t>actie onder 6 lid 4 ESH valt ("gedekt is door art. 6 lid 4 ESH"), in beginsel rechtmatig. </a:t>
            </a:r>
            <a:endParaRPr lang="en-US" dirty="0" smtClean="0"/>
          </a:p>
          <a:p>
            <a:endParaRPr lang="en-US" dirty="0"/>
          </a:p>
          <a:p>
            <a:r>
              <a:rPr lang="en-US" dirty="0" err="1" smtClean="0">
                <a:solidFill>
                  <a:srgbClr val="FF0000"/>
                </a:solidFill>
              </a:rPr>
              <a:t>Mits</a:t>
            </a:r>
            <a:r>
              <a:rPr lang="en-US" dirty="0" smtClean="0">
                <a:solidFill>
                  <a:srgbClr val="FF0000"/>
                </a:solidFill>
              </a:rPr>
              <a:t>:</a:t>
            </a:r>
            <a:r>
              <a:rPr lang="en-US" dirty="0" smtClean="0"/>
              <a:t> </a:t>
            </a:r>
            <a:r>
              <a:rPr lang="en-US" dirty="0" err="1" smtClean="0"/>
              <a:t>ultimum</a:t>
            </a:r>
            <a:r>
              <a:rPr lang="en-US" dirty="0" smtClean="0"/>
              <a:t> </a:t>
            </a:r>
            <a:r>
              <a:rPr lang="en-US" dirty="0" err="1" smtClean="0"/>
              <a:t>remedium-toets</a:t>
            </a:r>
            <a:r>
              <a:rPr lang="en-US" dirty="0" smtClean="0"/>
              <a:t> is </a:t>
            </a:r>
            <a:r>
              <a:rPr lang="en-US" dirty="0" err="1" smtClean="0"/>
              <a:t>vervuld</a:t>
            </a:r>
            <a:r>
              <a:rPr lang="en-US" dirty="0" smtClean="0"/>
              <a:t> </a:t>
            </a:r>
          </a:p>
          <a:p>
            <a:r>
              <a:rPr lang="en-US" dirty="0" err="1" smtClean="0">
                <a:solidFill>
                  <a:srgbClr val="FF0000"/>
                </a:solidFill>
              </a:rPr>
              <a:t>Mits</a:t>
            </a:r>
            <a:r>
              <a:rPr lang="en-US" dirty="0" smtClean="0">
                <a:solidFill>
                  <a:srgbClr val="FF0000"/>
                </a:solidFill>
              </a:rPr>
              <a:t>:</a:t>
            </a:r>
            <a:r>
              <a:rPr lang="en-US" dirty="0" smtClean="0"/>
              <a:t> </a:t>
            </a:r>
            <a:r>
              <a:rPr lang="en-US" dirty="0" err="1" smtClean="0"/>
              <a:t>tijdig</a:t>
            </a:r>
            <a:r>
              <a:rPr lang="en-US" dirty="0" smtClean="0"/>
              <a:t> is </a:t>
            </a:r>
            <a:r>
              <a:rPr lang="en-US" dirty="0" err="1" smtClean="0"/>
              <a:t>aangezegd</a:t>
            </a:r>
            <a:endParaRPr lang="en-US" dirty="0" smtClean="0"/>
          </a:p>
          <a:p>
            <a:r>
              <a:rPr lang="nl-NL" dirty="0" smtClean="0">
                <a:solidFill>
                  <a:srgbClr val="FF0000"/>
                </a:solidFill>
              </a:rPr>
              <a:t>Mits:</a:t>
            </a:r>
            <a:r>
              <a:rPr lang="nl-NL" dirty="0" smtClean="0"/>
              <a:t> het niet zo is dat de actie, </a:t>
            </a:r>
            <a:r>
              <a:rPr lang="nl-NL" dirty="0"/>
              <a:t>gelet op de zorgvuldigheid die krachtens art. 6:162  BW in het maatschappelijk verkeer in acht moet worden genomen ten aanzien van de persoon en de goederen van anderen, in zodanige mate inbreuk maakt op de in (thans) artikel G ESH aangewezen rechten van derden of algemene belangen dat beperkingen, maatschappelijk gezien, dringend noodzakelijk zijn. Onbeperkte uitoefening van het grondrecht is dan jegens allen die daarvan schade ondervinden onrechtmatig, ook jegens de werkgever. </a:t>
            </a:r>
            <a:r>
              <a:rPr lang="nl-NL" dirty="0" smtClean="0"/>
              <a:t>Werkgever kan gelet op die </a:t>
            </a:r>
            <a:r>
              <a:rPr lang="nl-NL" dirty="0" err="1" smtClean="0"/>
              <a:t>erga</a:t>
            </a:r>
            <a:r>
              <a:rPr lang="nl-NL" dirty="0" smtClean="0"/>
              <a:t> </a:t>
            </a:r>
            <a:r>
              <a:rPr lang="nl-NL" dirty="0" err="1" smtClean="0"/>
              <a:t>omnes</a:t>
            </a:r>
            <a:r>
              <a:rPr lang="nl-NL" dirty="0" smtClean="0"/>
              <a:t>-werking dan ageren uit hoofde van derden-schade.</a:t>
            </a:r>
          </a:p>
          <a:p>
            <a:endParaRPr lang="en-US" dirty="0"/>
          </a:p>
          <a:p>
            <a:r>
              <a:rPr lang="en-US" dirty="0" err="1" smtClean="0"/>
              <a:t>Bewijs</a:t>
            </a:r>
            <a:r>
              <a:rPr lang="en-US" dirty="0" smtClean="0"/>
              <a:t> van </a:t>
            </a:r>
            <a:r>
              <a:rPr lang="en-US" dirty="0" err="1" smtClean="0"/>
              <a:t>onevenredige</a:t>
            </a:r>
            <a:r>
              <a:rPr lang="en-US" dirty="0" smtClean="0"/>
              <a:t> </a:t>
            </a:r>
            <a:r>
              <a:rPr lang="en-US" dirty="0" err="1" smtClean="0"/>
              <a:t>derdenschade</a:t>
            </a:r>
            <a:r>
              <a:rPr lang="en-US" dirty="0" smtClean="0"/>
              <a:t> </a:t>
            </a:r>
            <a:r>
              <a:rPr lang="en-US" dirty="0" err="1" smtClean="0"/>
              <a:t>ligt</a:t>
            </a:r>
            <a:r>
              <a:rPr lang="en-US" dirty="0" smtClean="0"/>
              <a:t> </a:t>
            </a:r>
            <a:r>
              <a:rPr lang="en-US" dirty="0" err="1" smtClean="0"/>
              <a:t>bij</a:t>
            </a:r>
            <a:r>
              <a:rPr lang="en-US" dirty="0" smtClean="0"/>
              <a:t> de </a:t>
            </a:r>
            <a:r>
              <a:rPr lang="en-US" dirty="0" err="1" smtClean="0"/>
              <a:t>partij</a:t>
            </a:r>
            <a:r>
              <a:rPr lang="en-US" dirty="0" smtClean="0"/>
              <a:t> die in </a:t>
            </a:r>
            <a:r>
              <a:rPr lang="en-US" dirty="0" err="1" smtClean="0"/>
              <a:t>rechte</a:t>
            </a:r>
            <a:r>
              <a:rPr lang="en-US" dirty="0" smtClean="0"/>
              <a:t> </a:t>
            </a:r>
            <a:r>
              <a:rPr lang="en-US" dirty="0" err="1" smtClean="0"/>
              <a:t>tegen</a:t>
            </a:r>
            <a:r>
              <a:rPr lang="en-US" dirty="0" smtClean="0"/>
              <a:t> de </a:t>
            </a:r>
            <a:r>
              <a:rPr lang="en-US" dirty="0" err="1" smtClean="0"/>
              <a:t>actie</a:t>
            </a:r>
            <a:r>
              <a:rPr lang="en-US" dirty="0" smtClean="0"/>
              <a:t> </a:t>
            </a:r>
            <a:r>
              <a:rPr lang="en-US" dirty="0" err="1" smtClean="0"/>
              <a:t>opkomt</a:t>
            </a:r>
            <a:r>
              <a:rPr lang="en-US" dirty="0" smtClean="0"/>
              <a:t>.</a:t>
            </a:r>
            <a:endParaRPr lang="nl-NL" dirty="0"/>
          </a:p>
        </p:txBody>
      </p:sp>
    </p:spTree>
    <p:extLst>
      <p:ext uri="{BB962C8B-B14F-4D97-AF65-F5344CB8AC3E}">
        <p14:creationId xmlns:p14="http://schemas.microsoft.com/office/powerpoint/2010/main" val="242768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Contact</a:t>
            </a:r>
          </a:p>
        </p:txBody>
      </p:sp>
      <p:sp>
        <p:nvSpPr>
          <p:cNvPr id="3" name="Content Placeholder 2"/>
          <p:cNvSpPr>
            <a:spLocks noGrp="1"/>
          </p:cNvSpPr>
          <p:nvPr>
            <p:ph idx="1"/>
          </p:nvPr>
        </p:nvSpPr>
        <p:spPr>
          <a:xfrm>
            <a:off x="2682000" y="1990800"/>
            <a:ext cx="8686726" cy="4229282"/>
          </a:xfrm>
        </p:spPr>
        <p:txBody>
          <a:bodyPr/>
          <a:lstStyle/>
          <a:p>
            <a:pPr lvl="1"/>
            <a:r>
              <a:rPr lang="nl-NL" b="1" dirty="0">
                <a:solidFill>
                  <a:schemeClr val="tx2"/>
                </a:solidFill>
              </a:rPr>
              <a:t>Prof. Mr S.F. (Stefan) </a:t>
            </a:r>
            <a:r>
              <a:rPr lang="nl-NL" b="1" dirty="0" err="1">
                <a:solidFill>
                  <a:schemeClr val="tx2"/>
                </a:solidFill>
              </a:rPr>
              <a:t>Sagel</a:t>
            </a:r>
            <a:r>
              <a:rPr lang="nl-NL" b="1" dirty="0">
                <a:solidFill>
                  <a:schemeClr val="tx2"/>
                </a:solidFill>
              </a:rPr>
              <a:t> </a:t>
            </a:r>
            <a:br>
              <a:rPr lang="nl-NL" b="1" dirty="0">
                <a:solidFill>
                  <a:schemeClr val="tx2"/>
                </a:solidFill>
              </a:rPr>
            </a:br>
            <a:r>
              <a:rPr lang="nl-NL" b="1" dirty="0">
                <a:solidFill>
                  <a:schemeClr val="tx2"/>
                </a:solidFill>
              </a:rPr>
              <a:t>Partner | </a:t>
            </a:r>
            <a:r>
              <a:rPr lang="nl-NL" b="1" dirty="0" err="1">
                <a:solidFill>
                  <a:schemeClr val="tx2"/>
                </a:solidFill>
              </a:rPr>
              <a:t>Lawyer</a:t>
            </a:r>
            <a:r>
              <a:rPr lang="nl-NL" b="1" dirty="0">
                <a:solidFill>
                  <a:schemeClr val="tx2"/>
                </a:solidFill>
              </a:rPr>
              <a:t> (Advocaat) </a:t>
            </a:r>
          </a:p>
          <a:p>
            <a:pPr lvl="1"/>
            <a:endParaRPr lang="nl-NL" b="1" dirty="0">
              <a:solidFill>
                <a:schemeClr val="tx2"/>
              </a:solidFill>
            </a:endParaRPr>
          </a:p>
          <a:p>
            <a:pPr lvl="1"/>
            <a:r>
              <a:rPr lang="nl-NL" b="1" dirty="0">
                <a:solidFill>
                  <a:schemeClr val="tx2"/>
                </a:solidFill>
              </a:rPr>
              <a:t>T </a:t>
            </a:r>
            <a:r>
              <a:rPr lang="nl-NL" b="1" dirty="0" smtClean="0">
                <a:solidFill>
                  <a:schemeClr val="tx2"/>
                </a:solidFill>
              </a:rPr>
              <a:t> +</a:t>
            </a:r>
            <a:r>
              <a:rPr lang="nl-NL" b="1" dirty="0">
                <a:solidFill>
                  <a:schemeClr val="tx2"/>
                </a:solidFill>
              </a:rPr>
              <a:t>31 20 577 1951 </a:t>
            </a:r>
          </a:p>
          <a:p>
            <a:pPr lvl="1"/>
            <a:r>
              <a:rPr lang="nl-NL" b="1" dirty="0">
                <a:solidFill>
                  <a:schemeClr val="tx2"/>
                </a:solidFill>
              </a:rPr>
              <a:t>M +31 6 5378 1539 </a:t>
            </a:r>
          </a:p>
          <a:p>
            <a:pPr lvl="1"/>
            <a:r>
              <a:rPr lang="nl-NL" b="1" dirty="0">
                <a:solidFill>
                  <a:schemeClr val="tx2"/>
                </a:solidFill>
              </a:rPr>
              <a:t>F </a:t>
            </a:r>
            <a:r>
              <a:rPr lang="nl-NL" b="1" dirty="0" smtClean="0">
                <a:solidFill>
                  <a:schemeClr val="tx2"/>
                </a:solidFill>
              </a:rPr>
              <a:t> +</a:t>
            </a:r>
            <a:r>
              <a:rPr lang="nl-NL" b="1" dirty="0">
                <a:solidFill>
                  <a:schemeClr val="tx2"/>
                </a:solidFill>
              </a:rPr>
              <a:t>31 20 577 1775 </a:t>
            </a:r>
          </a:p>
          <a:p>
            <a:pPr lvl="1"/>
            <a:r>
              <a:rPr lang="nl-NL" b="1" dirty="0">
                <a:solidFill>
                  <a:schemeClr val="tx2"/>
                </a:solidFill>
              </a:rPr>
              <a:t>E </a:t>
            </a:r>
            <a:r>
              <a:rPr lang="nl-NL" b="1" dirty="0" smtClean="0">
                <a:solidFill>
                  <a:srgbClr val="FF0000"/>
                </a:solidFill>
                <a:hlinkClick r:id="rId2"/>
              </a:rPr>
              <a:t>stefan.sagel@debrauw.com</a:t>
            </a:r>
            <a:r>
              <a:rPr lang="nl-NL" b="1" dirty="0" smtClean="0">
                <a:solidFill>
                  <a:srgbClr val="FF0000"/>
                </a:solidFill>
              </a:rPr>
              <a:t> </a:t>
            </a:r>
            <a:r>
              <a:rPr lang="nl-NL" b="1" dirty="0" smtClean="0">
                <a:solidFill>
                  <a:schemeClr val="tx2"/>
                </a:solidFill>
              </a:rPr>
              <a:t>|</a:t>
            </a:r>
            <a:r>
              <a:rPr lang="nl-NL" b="1" dirty="0" smtClean="0">
                <a:solidFill>
                  <a:srgbClr val="FF0000"/>
                </a:solidFill>
              </a:rPr>
              <a:t> </a:t>
            </a:r>
            <a:r>
              <a:rPr lang="nl-NL" b="1" dirty="0" smtClean="0">
                <a:solidFill>
                  <a:srgbClr val="FF0000"/>
                </a:solidFill>
                <a:hlinkClick r:id="rId3"/>
              </a:rPr>
              <a:t>www.debrauw.com</a:t>
            </a:r>
            <a:endParaRPr lang="nl-NL" b="1" dirty="0" smtClean="0">
              <a:solidFill>
                <a:srgbClr val="FF0000"/>
              </a:solidFill>
            </a:endParaRPr>
          </a:p>
          <a:p>
            <a:pPr lvl="1"/>
            <a:r>
              <a:rPr lang="nl-NL" b="1" dirty="0" smtClean="0">
                <a:solidFill>
                  <a:schemeClr val="tx2"/>
                </a:solidFill>
              </a:rPr>
              <a:t>Postbus </a:t>
            </a:r>
            <a:r>
              <a:rPr lang="nl-NL" b="1" dirty="0">
                <a:solidFill>
                  <a:schemeClr val="tx2"/>
                </a:solidFill>
              </a:rPr>
              <a:t>75084 | 1070 AB Amsterdam | Claude Debussylaan 80 | </a:t>
            </a:r>
            <a:r>
              <a:rPr lang="nl-NL" b="1" dirty="0" smtClean="0">
                <a:solidFill>
                  <a:schemeClr val="tx2"/>
                </a:solidFill>
              </a:rPr>
              <a:t>The Netherlands</a:t>
            </a:r>
            <a:endParaRPr lang="nl-NL" dirty="0" smtClean="0"/>
          </a:p>
          <a:p>
            <a:endParaRPr lang="nl-NL" dirty="0"/>
          </a:p>
          <a:p>
            <a:endParaRPr lang="nl-NL" dirty="0"/>
          </a:p>
          <a:p>
            <a:endParaRPr lang="nl-NL" dirty="0"/>
          </a:p>
        </p:txBody>
      </p:sp>
      <p:sp>
        <p:nvSpPr>
          <p:cNvPr id="4" name="Date Placeholder 3"/>
          <p:cNvSpPr>
            <a:spLocks noGrp="1"/>
          </p:cNvSpPr>
          <p:nvPr>
            <p:ph type="dt" sz="half" idx="10"/>
          </p:nvPr>
        </p:nvSpPr>
        <p:spPr/>
        <p:txBody>
          <a:bodyPr/>
          <a:lstStyle/>
          <a:p>
            <a:r>
              <a:rPr lang="en-US" smtClean="0"/>
              <a:t>30 juni 2015</a:t>
            </a:r>
            <a:endParaRPr lang="nl-NL"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624" y="2066334"/>
            <a:ext cx="1513121" cy="2269041"/>
          </a:xfrm>
          <a:prstGeom prst="rect">
            <a:avLst/>
          </a:prstGeom>
        </p:spPr>
      </p:pic>
    </p:spTree>
    <p:extLst>
      <p:ext uri="{BB962C8B-B14F-4D97-AF65-F5344CB8AC3E}">
        <p14:creationId xmlns:p14="http://schemas.microsoft.com/office/powerpoint/2010/main" val="1885164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a:t>
            </a:r>
            <a:r>
              <a:rPr lang="en-US" dirty="0" smtClean="0"/>
              <a:t>31 </a:t>
            </a:r>
            <a:r>
              <a:rPr lang="en-US" dirty="0" err="1" smtClean="0"/>
              <a:t>oktober</a:t>
            </a:r>
            <a:r>
              <a:rPr lang="en-US" dirty="0" smtClean="0"/>
              <a:t> 2014, </a:t>
            </a:r>
            <a:r>
              <a:rPr lang="en-US" dirty="0" err="1" smtClean="0"/>
              <a:t>RvdW</a:t>
            </a:r>
            <a:r>
              <a:rPr lang="en-US" dirty="0" smtClean="0"/>
              <a:t> 2014, 1206 (FNV/</a:t>
            </a:r>
            <a:r>
              <a:rPr lang="en-US" dirty="0" err="1" smtClean="0"/>
              <a:t>Enerco</a:t>
            </a:r>
            <a:r>
              <a:rPr lang="en-US" dirty="0" smtClean="0"/>
              <a:t>)</a:t>
            </a:r>
            <a:endParaRPr lang="nl-NL" dirty="0"/>
          </a:p>
        </p:txBody>
      </p:sp>
      <p:sp>
        <p:nvSpPr>
          <p:cNvPr id="3" name="Content Placeholder 2"/>
          <p:cNvSpPr>
            <a:spLocks noGrp="1"/>
          </p:cNvSpPr>
          <p:nvPr>
            <p:ph idx="1"/>
          </p:nvPr>
        </p:nvSpPr>
        <p:spPr>
          <a:xfrm>
            <a:off x="1265085" y="1449239"/>
            <a:ext cx="10344000" cy="4681244"/>
          </a:xfrm>
        </p:spPr>
        <p:txBody>
          <a:bodyPr/>
          <a:lstStyle/>
          <a:p>
            <a:r>
              <a:rPr lang="en-US" dirty="0" err="1" smtClean="0"/>
              <a:t>Wat</a:t>
            </a:r>
            <a:r>
              <a:rPr lang="en-US" dirty="0" smtClean="0"/>
              <a:t> </a:t>
            </a:r>
            <a:r>
              <a:rPr lang="en-US" dirty="0" err="1" smtClean="0"/>
              <a:t>speelde</a:t>
            </a:r>
            <a:r>
              <a:rPr lang="en-US" dirty="0" smtClean="0"/>
              <a:t> </a:t>
            </a:r>
            <a:r>
              <a:rPr lang="en-US" dirty="0" err="1" smtClean="0"/>
              <a:t>daar</a:t>
            </a:r>
            <a:r>
              <a:rPr lang="en-US" dirty="0" smtClean="0"/>
              <a:t>?</a:t>
            </a:r>
          </a:p>
          <a:p>
            <a:endParaRPr lang="en-US" dirty="0">
              <a:solidFill>
                <a:schemeClr val="tx1"/>
              </a:solidFill>
            </a:endParaRPr>
          </a:p>
          <a:p>
            <a:endParaRPr lang="nl-NL"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596" y="1456133"/>
            <a:ext cx="56896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455" y="1917494"/>
            <a:ext cx="21463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70" y="4618067"/>
            <a:ext cx="32893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6422" y="4827546"/>
            <a:ext cx="4265164"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25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366" y="729621"/>
            <a:ext cx="10344000" cy="727179"/>
          </a:xfrm>
        </p:spPr>
        <p:txBody>
          <a:bodyPr/>
          <a:lstStyle/>
          <a:p>
            <a:r>
              <a:rPr lang="en-US" dirty="0" smtClean="0"/>
              <a:t>Het Hof had </a:t>
            </a:r>
            <a:r>
              <a:rPr lang="en-US" dirty="0" err="1" smtClean="0"/>
              <a:t>geen</a:t>
            </a:r>
            <a:r>
              <a:rPr lang="en-US" dirty="0" smtClean="0"/>
              <a:t> </a:t>
            </a:r>
            <a:r>
              <a:rPr lang="en-US" dirty="0" err="1" smtClean="0"/>
              <a:t>sympathie</a:t>
            </a:r>
            <a:r>
              <a:rPr lang="en-US" dirty="0" smtClean="0"/>
              <a:t> voor de </a:t>
            </a:r>
            <a:r>
              <a:rPr lang="en-US" dirty="0" err="1" smtClean="0"/>
              <a:t>actie</a:t>
            </a:r>
            <a:r>
              <a:rPr lang="en-US" dirty="0" smtClean="0"/>
              <a:t> </a:t>
            </a:r>
            <a:r>
              <a:rPr lang="en-US" dirty="0" err="1" smtClean="0"/>
              <a:t>tegen</a:t>
            </a:r>
            <a:r>
              <a:rPr lang="en-US" dirty="0" smtClean="0"/>
              <a:t> </a:t>
            </a:r>
            <a:r>
              <a:rPr lang="en-US" dirty="0" err="1" smtClean="0"/>
              <a:t>Enerco</a:t>
            </a:r>
            <a:r>
              <a:rPr lang="en-US" dirty="0" smtClean="0"/>
              <a:t>:</a:t>
            </a:r>
            <a:endParaRPr lang="nl-NL" dirty="0"/>
          </a:p>
        </p:txBody>
      </p:sp>
      <p:sp>
        <p:nvSpPr>
          <p:cNvPr id="3" name="Content Placeholder 2"/>
          <p:cNvSpPr>
            <a:spLocks noGrp="1"/>
          </p:cNvSpPr>
          <p:nvPr>
            <p:ph idx="1"/>
          </p:nvPr>
        </p:nvSpPr>
        <p:spPr>
          <a:xfrm>
            <a:off x="1199097" y="1689267"/>
            <a:ext cx="10344000" cy="4931410"/>
          </a:xfrm>
        </p:spPr>
        <p:txBody>
          <a:bodyPr/>
          <a:lstStyle/>
          <a:p>
            <a:endParaRPr lang="nl-NL" dirty="0" smtClean="0"/>
          </a:p>
          <a:p>
            <a:pPr>
              <a:lnSpc>
                <a:spcPct val="120000"/>
              </a:lnSpc>
            </a:pPr>
            <a:r>
              <a:rPr lang="nl-NL" dirty="0" smtClean="0"/>
              <a:t>De </a:t>
            </a:r>
            <a:r>
              <a:rPr lang="nl-NL" dirty="0"/>
              <a:t>oproep van FNV c.s. aan alle leden bij andere stuwadoors- en overslagbedrijven in Nederland (en mogelijk ook daarbuiten) om de </a:t>
            </a:r>
            <a:r>
              <a:rPr lang="nl-NL" dirty="0" err="1"/>
              <a:t>Evgenia</a:t>
            </a:r>
            <a:r>
              <a:rPr lang="nl-NL" dirty="0"/>
              <a:t>, het schip van </a:t>
            </a:r>
            <a:r>
              <a:rPr lang="nl-NL" dirty="0" err="1"/>
              <a:t>Enerco</a:t>
            </a:r>
            <a:r>
              <a:rPr lang="nl-NL" dirty="0"/>
              <a:t>, niet te lossen, </a:t>
            </a:r>
            <a:r>
              <a:rPr lang="nl-NL" dirty="0">
                <a:solidFill>
                  <a:srgbClr val="FF0000"/>
                </a:solidFill>
              </a:rPr>
              <a:t>kan niet worden gezien als een onder art. 6 ESH geoorloofde ‘besmetverklaring’ van de (in de uitoefening van) de </a:t>
            </a:r>
            <a:r>
              <a:rPr lang="nl-NL" dirty="0" err="1">
                <a:solidFill>
                  <a:srgbClr val="FF0000"/>
                </a:solidFill>
              </a:rPr>
              <a:t>bestaakte</a:t>
            </a:r>
            <a:r>
              <a:rPr lang="nl-NL" dirty="0">
                <a:solidFill>
                  <a:srgbClr val="FF0000"/>
                </a:solidFill>
              </a:rPr>
              <a:t> onderneming te verrichten werkzaamheden. </a:t>
            </a:r>
            <a:r>
              <a:rPr lang="nl-NL" dirty="0"/>
              <a:t>Deze besmetverklaring was veel ruimer, want zij betrof ook werkzaamheden in (de uitoefening van) derden-ondernemingen. De besmetverklaring voor zover deze zag op werkzaamheden in (de uitoefening van) </a:t>
            </a:r>
            <a:r>
              <a:rPr lang="nl-NL" dirty="0">
                <a:solidFill>
                  <a:srgbClr val="FF0000"/>
                </a:solidFill>
              </a:rPr>
              <a:t>andere ondernemingen dan Rietlanden</a:t>
            </a:r>
            <a:r>
              <a:rPr lang="nl-NL" dirty="0"/>
              <a:t>, kon niet op de voet van art. 6, aanhef en onder 4, ESH worden aangemerkt als een collectieve actie in het belangengeschil met Rietlanden. (</a:t>
            </a:r>
            <a:r>
              <a:rPr lang="nl-NL" dirty="0" err="1"/>
              <a:t>rov</a:t>
            </a:r>
            <a:r>
              <a:rPr lang="nl-NL" dirty="0"/>
              <a:t>. 4.7</a:t>
            </a:r>
            <a:r>
              <a:rPr lang="nl-NL" dirty="0" smtClean="0"/>
              <a:t>) De </a:t>
            </a:r>
            <a:r>
              <a:rPr lang="nl-NL" dirty="0"/>
              <a:t>besmetverklaring valt daarmee buiten het bereik van art. 6 ESH, en is dus in beginsel onrechtmatig jegens </a:t>
            </a:r>
            <a:r>
              <a:rPr lang="nl-NL" dirty="0" err="1"/>
              <a:t>Enerco</a:t>
            </a:r>
            <a:r>
              <a:rPr lang="nl-NL" dirty="0"/>
              <a:t> (</a:t>
            </a:r>
            <a:r>
              <a:rPr lang="nl-NL" dirty="0" err="1"/>
              <a:t>rov</a:t>
            </a:r>
            <a:r>
              <a:rPr lang="nl-NL" dirty="0"/>
              <a:t>. 4.8). </a:t>
            </a:r>
            <a:endParaRPr lang="nl-NL" dirty="0" smtClean="0"/>
          </a:p>
          <a:p>
            <a:pPr marL="0" indent="0">
              <a:buNone/>
            </a:pPr>
            <a:endParaRPr lang="en-US" dirty="0"/>
          </a:p>
        </p:txBody>
      </p:sp>
    </p:spTree>
    <p:extLst>
      <p:ext uri="{BB962C8B-B14F-4D97-AF65-F5344CB8AC3E}">
        <p14:creationId xmlns:p14="http://schemas.microsoft.com/office/powerpoint/2010/main" val="291537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338" y="437387"/>
            <a:ext cx="10734941" cy="1169544"/>
          </a:xfrm>
        </p:spPr>
        <p:txBody>
          <a:bodyPr/>
          <a:lstStyle/>
          <a:p>
            <a:r>
              <a:rPr lang="en-US" dirty="0" smtClean="0"/>
              <a:t>Hof </a:t>
            </a:r>
            <a:r>
              <a:rPr lang="en-US" dirty="0" err="1" smtClean="0"/>
              <a:t>legt</a:t>
            </a:r>
            <a:r>
              <a:rPr lang="en-US" dirty="0" smtClean="0"/>
              <a:t> de </a:t>
            </a:r>
            <a:r>
              <a:rPr lang="en-US" dirty="0" err="1" smtClean="0"/>
              <a:t>grens</a:t>
            </a:r>
            <a:r>
              <a:rPr lang="en-US" dirty="0" smtClean="0"/>
              <a:t> </a:t>
            </a:r>
            <a:r>
              <a:rPr lang="en-US" dirty="0" err="1" smtClean="0"/>
              <a:t>bij</a:t>
            </a:r>
            <a:r>
              <a:rPr lang="en-US" dirty="0" smtClean="0"/>
              <a:t> </a:t>
            </a:r>
            <a:r>
              <a:rPr lang="en-US" dirty="0" err="1" smtClean="0"/>
              <a:t>voorkoming</a:t>
            </a:r>
            <a:r>
              <a:rPr lang="en-US" dirty="0" smtClean="0"/>
              <a:t> </a:t>
            </a:r>
            <a:r>
              <a:rPr lang="en-US" dirty="0" err="1" smtClean="0"/>
              <a:t>directe</a:t>
            </a:r>
            <a:r>
              <a:rPr lang="en-US" dirty="0" smtClean="0"/>
              <a:t> </a:t>
            </a:r>
            <a:r>
              <a:rPr lang="en-US" dirty="0" err="1" smtClean="0"/>
              <a:t>onderkruiping</a:t>
            </a:r>
            <a:endParaRPr lang="nl-NL" dirty="0"/>
          </a:p>
        </p:txBody>
      </p:sp>
      <p:sp>
        <p:nvSpPr>
          <p:cNvPr id="3" name="Content Placeholder 2"/>
          <p:cNvSpPr>
            <a:spLocks noGrp="1"/>
          </p:cNvSpPr>
          <p:nvPr>
            <p:ph idx="1"/>
          </p:nvPr>
        </p:nvSpPr>
        <p:spPr>
          <a:xfrm>
            <a:off x="1570182" y="2018890"/>
            <a:ext cx="8580582" cy="4645670"/>
          </a:xfrm>
        </p:spPr>
        <p:txBody>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nl-NL" dirty="0" smtClean="0"/>
              <a:t>Hof: staken </a:t>
            </a:r>
            <a:r>
              <a:rPr lang="nl-NL" dirty="0"/>
              <a:t>binnen bedrijf van </a:t>
            </a:r>
            <a:r>
              <a:rPr lang="nl-NL" dirty="0">
                <a:solidFill>
                  <a:srgbClr val="FF0000"/>
                </a:solidFill>
              </a:rPr>
              <a:t>andere</a:t>
            </a:r>
            <a:r>
              <a:rPr lang="nl-NL" dirty="0"/>
              <a:t> werkgever </a:t>
            </a:r>
            <a:r>
              <a:rPr lang="nl-NL" dirty="0" smtClean="0"/>
              <a:t>(lees: andere lossers) dan </a:t>
            </a:r>
            <a:r>
              <a:rPr lang="nl-NL" dirty="0"/>
              <a:t>de werkgever tegen wie de staking zich </a:t>
            </a:r>
            <a:r>
              <a:rPr lang="nl-NL" dirty="0" smtClean="0"/>
              <a:t>richt (Rietlanden), </a:t>
            </a:r>
            <a:r>
              <a:rPr lang="nl-NL" dirty="0"/>
              <a:t>om druk te zetten op de werkgever tegen wie de actie zich </a:t>
            </a:r>
            <a:r>
              <a:rPr lang="nl-NL" dirty="0" smtClean="0"/>
              <a:t>richt (Rietlanden), </a:t>
            </a:r>
            <a:r>
              <a:rPr lang="nl-NL" dirty="0"/>
              <a:t>valt buiten het bereik van art. 6 lid 4 ESH. Hof legt de grens bij het oproepen tot acties door werknemers van andere werkgevers </a:t>
            </a:r>
            <a:r>
              <a:rPr lang="nl-NL" dirty="0">
                <a:solidFill>
                  <a:srgbClr val="FF0000"/>
                </a:solidFill>
              </a:rPr>
              <a:t>binnen</a:t>
            </a:r>
            <a:r>
              <a:rPr lang="nl-NL" dirty="0"/>
              <a:t> het bedrijf van de werkgever tegen wie de actie zich </a:t>
            </a:r>
            <a:r>
              <a:rPr lang="nl-NL" dirty="0" smtClean="0"/>
              <a:t>richt (directe onderkruipers).</a:t>
            </a:r>
            <a:endParaRPr lang="nl-NL" dirty="0"/>
          </a:p>
          <a:p>
            <a:endParaRPr lang="nl-N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608" y="1664687"/>
            <a:ext cx="4928741" cy="241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20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441" y="765427"/>
            <a:ext cx="10386000" cy="759600"/>
          </a:xfrm>
        </p:spPr>
        <p:txBody>
          <a:bodyPr/>
          <a:lstStyle/>
          <a:p>
            <a:r>
              <a:rPr lang="en-US" dirty="0" smtClean="0"/>
              <a:t>Hof </a:t>
            </a:r>
            <a:r>
              <a:rPr lang="en-US" dirty="0" err="1" smtClean="0"/>
              <a:t>vervolgt</a:t>
            </a:r>
            <a:r>
              <a:rPr lang="en-US" dirty="0"/>
              <a:t> </a:t>
            </a:r>
            <a:r>
              <a:rPr lang="en-US" dirty="0" smtClean="0"/>
              <a:t>ten </a:t>
            </a:r>
            <a:r>
              <a:rPr lang="en-US" dirty="0" err="1" smtClean="0"/>
              <a:t>overvloede</a:t>
            </a:r>
            <a:r>
              <a:rPr lang="en-US" dirty="0" smtClean="0"/>
              <a:t>:</a:t>
            </a:r>
            <a:endParaRPr lang="nl-NL" dirty="0"/>
          </a:p>
        </p:txBody>
      </p:sp>
      <p:sp>
        <p:nvSpPr>
          <p:cNvPr id="3" name="Content Placeholder 2"/>
          <p:cNvSpPr>
            <a:spLocks noGrp="1"/>
          </p:cNvSpPr>
          <p:nvPr>
            <p:ph idx="1"/>
          </p:nvPr>
        </p:nvSpPr>
        <p:spPr>
          <a:xfrm>
            <a:off x="1093509" y="1783410"/>
            <a:ext cx="9313683" cy="4229282"/>
          </a:xfrm>
        </p:spPr>
        <p:txBody>
          <a:bodyPr/>
          <a:lstStyle/>
          <a:p>
            <a:r>
              <a:rPr lang="nl-NL" dirty="0"/>
              <a:t>Zelfs indien de onderhavige collectieve actie zou vallen onder art. 6, aanhef en onder 4, ESH en derhalve zou moeten worden getoetst aan art. G ESH, zou die toetsing negatief uitvallen voor FNV Bondgenoten en HZC op grond van </a:t>
            </a:r>
            <a:r>
              <a:rPr lang="nl-NL" dirty="0" smtClean="0"/>
              <a:t>de volgende argumenten binnen proportionaliteitstoets: </a:t>
            </a:r>
          </a:p>
          <a:p>
            <a:endParaRPr lang="nl-NL" dirty="0"/>
          </a:p>
          <a:p>
            <a:r>
              <a:rPr lang="nl-NL" dirty="0" smtClean="0"/>
              <a:t>Niet </a:t>
            </a:r>
            <a:r>
              <a:rPr lang="nl-NL" dirty="0"/>
              <a:t>valt in te zien op welke wijze afbreuk zou worden gedaan aan het stakingsdoel wanneer de loswerkzaamheden door een ander bedrijf konden worden verricht. (</a:t>
            </a:r>
            <a:r>
              <a:rPr lang="nl-NL" dirty="0" err="1"/>
              <a:t>rov</a:t>
            </a:r>
            <a:r>
              <a:rPr lang="nl-NL" dirty="0"/>
              <a:t>. 4.9) </a:t>
            </a:r>
          </a:p>
          <a:p>
            <a:r>
              <a:rPr lang="nl-NL" dirty="0"/>
              <a:t>Aannemelijk is dat </a:t>
            </a:r>
            <a:r>
              <a:rPr lang="nl-NL" dirty="0" err="1"/>
              <a:t>Enerco</a:t>
            </a:r>
            <a:r>
              <a:rPr lang="nl-NL" dirty="0"/>
              <a:t>, zoals zij voldoende onderbouwd heeft gesteld, als gevolg van de </a:t>
            </a:r>
            <a:r>
              <a:rPr lang="nl-NL" dirty="0" err="1" smtClean="0"/>
              <a:t>besmet-verklaring</a:t>
            </a:r>
            <a:r>
              <a:rPr lang="nl-NL" dirty="0" smtClean="0"/>
              <a:t> </a:t>
            </a:r>
            <a:r>
              <a:rPr lang="nl-NL" dirty="0">
                <a:solidFill>
                  <a:srgbClr val="FF0000"/>
                </a:solidFill>
              </a:rPr>
              <a:t>aanzienlijke en in de tijd toenemende schade leed </a:t>
            </a:r>
            <a:r>
              <a:rPr lang="nl-NL" dirty="0"/>
              <a:t>(</a:t>
            </a:r>
            <a:r>
              <a:rPr lang="nl-NL" dirty="0" err="1"/>
              <a:t>rov</a:t>
            </a:r>
            <a:r>
              <a:rPr lang="nl-NL" dirty="0"/>
              <a:t>. 4.10). </a:t>
            </a:r>
            <a:endParaRPr lang="nl-NL" dirty="0" smtClean="0"/>
          </a:p>
          <a:p>
            <a:endParaRPr lang="nl-NL" dirty="0"/>
          </a:p>
          <a:p>
            <a:r>
              <a:rPr lang="nl-NL" dirty="0" smtClean="0"/>
              <a:t>Dubbele grondslag voor afwijzing; vermoedelijke ratio – zaak dichtschrijven voor cassatie</a:t>
            </a:r>
            <a:endParaRPr lang="nl-NL" dirty="0"/>
          </a:p>
          <a:p>
            <a:endParaRPr lang="nl-NL" dirty="0"/>
          </a:p>
        </p:txBody>
      </p:sp>
    </p:spTree>
    <p:extLst>
      <p:ext uri="{BB962C8B-B14F-4D97-AF65-F5344CB8AC3E}">
        <p14:creationId xmlns:p14="http://schemas.microsoft.com/office/powerpoint/2010/main" val="1364724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70" y="746573"/>
            <a:ext cx="10386000" cy="759600"/>
          </a:xfrm>
        </p:spPr>
        <p:txBody>
          <a:bodyPr/>
          <a:lstStyle/>
          <a:p>
            <a:r>
              <a:rPr lang="en-US" dirty="0" smtClean="0"/>
              <a:t>De Hoge Raad </a:t>
            </a:r>
            <a:r>
              <a:rPr lang="en-US" dirty="0" err="1" smtClean="0"/>
              <a:t>vindt</a:t>
            </a:r>
            <a:r>
              <a:rPr lang="en-US" dirty="0" smtClean="0"/>
              <a:t> </a:t>
            </a:r>
            <a:r>
              <a:rPr lang="en-US" dirty="0" err="1" smtClean="0"/>
              <a:t>dat</a:t>
            </a:r>
            <a:r>
              <a:rPr lang="en-US" dirty="0" smtClean="0"/>
              <a:t> </a:t>
            </a:r>
            <a:r>
              <a:rPr lang="en-US" dirty="0" err="1" smtClean="0"/>
              <a:t>secundaire</a:t>
            </a:r>
            <a:r>
              <a:rPr lang="en-US" dirty="0" smtClean="0"/>
              <a:t> </a:t>
            </a:r>
            <a:r>
              <a:rPr lang="en-US" dirty="0" err="1" smtClean="0"/>
              <a:t>acties</a:t>
            </a:r>
            <a:r>
              <a:rPr lang="en-US" dirty="0" smtClean="0"/>
              <a:t> </a:t>
            </a:r>
            <a:r>
              <a:rPr lang="en-US" dirty="0" err="1" smtClean="0"/>
              <a:t>bij</a:t>
            </a:r>
            <a:r>
              <a:rPr lang="en-US" dirty="0" smtClean="0"/>
              <a:t> </a:t>
            </a:r>
            <a:r>
              <a:rPr lang="en-US" dirty="0" err="1" smtClean="0"/>
              <a:t>andere</a:t>
            </a:r>
            <a:r>
              <a:rPr lang="en-US" dirty="0" smtClean="0"/>
              <a:t> </a:t>
            </a:r>
            <a:r>
              <a:rPr lang="en-US" dirty="0" err="1" smtClean="0"/>
              <a:t>werkgevers</a:t>
            </a:r>
            <a:r>
              <a:rPr lang="en-US" dirty="0" smtClean="0"/>
              <a:t> </a:t>
            </a:r>
            <a:r>
              <a:rPr lang="en-US" dirty="0" err="1" smtClean="0"/>
              <a:t>wel</a:t>
            </a:r>
            <a:r>
              <a:rPr lang="en-US" dirty="0" smtClean="0"/>
              <a:t> </a:t>
            </a:r>
            <a:r>
              <a:rPr lang="en-US" dirty="0" err="1" smtClean="0"/>
              <a:t>vallen</a:t>
            </a:r>
            <a:r>
              <a:rPr lang="en-US" dirty="0" smtClean="0"/>
              <a:t/>
            </a:r>
            <a:br>
              <a:rPr lang="en-US" dirty="0" smtClean="0"/>
            </a:br>
            <a:r>
              <a:rPr lang="en-US" dirty="0" err="1" smtClean="0"/>
              <a:t>binnen</a:t>
            </a:r>
            <a:r>
              <a:rPr lang="en-US" dirty="0" smtClean="0"/>
              <a:t> art. 6 lid 4 ESH  </a:t>
            </a:r>
            <a:endParaRPr lang="nl-NL" dirty="0"/>
          </a:p>
        </p:txBody>
      </p:sp>
      <p:sp>
        <p:nvSpPr>
          <p:cNvPr id="3" name="Content Placeholder 2"/>
          <p:cNvSpPr>
            <a:spLocks noGrp="1"/>
          </p:cNvSpPr>
          <p:nvPr>
            <p:ph idx="1"/>
          </p:nvPr>
        </p:nvSpPr>
        <p:spPr>
          <a:xfrm>
            <a:off x="697584" y="1745703"/>
            <a:ext cx="10180948" cy="4229282"/>
          </a:xfrm>
        </p:spPr>
        <p:txBody>
          <a:bodyPr/>
          <a:lstStyle/>
          <a:p>
            <a:r>
              <a:rPr lang="nl-NL" dirty="0" smtClean="0"/>
              <a:t>Ruime uitleg van art. 6 lid 4 ESH</a:t>
            </a:r>
          </a:p>
          <a:p>
            <a:endParaRPr lang="nl-NL" dirty="0"/>
          </a:p>
          <a:p>
            <a:r>
              <a:rPr lang="nl-NL" dirty="0" smtClean="0"/>
              <a:t>"De </a:t>
            </a:r>
            <a:r>
              <a:rPr lang="nl-NL" dirty="0"/>
              <a:t>strekking van deze bepaling – het waarborgen van de doeltreffende uitoefening van het recht op collectief onderhandelen – geeft, mede gelet op het karakter van dit recht als sociaal grondrecht, geen aanleiding het begrip ‘collectief optreden’ beperkt uit te leggen. Dit brengt mee dat een werknemersorganisatie in beginsel vrij is in de keuze van middelen om haar doel te bereiken. Of (nog) sprake is van een collectieve actie in de zin van deze bepaling, wordt aldus vooral bepaald door het antwoord op de vraag of de actie </a:t>
            </a:r>
            <a:r>
              <a:rPr lang="nl-NL" dirty="0">
                <a:solidFill>
                  <a:srgbClr val="FF0000"/>
                </a:solidFill>
              </a:rPr>
              <a:t>redelijkerwijs kan bijdragen tot </a:t>
            </a:r>
            <a:r>
              <a:rPr lang="nl-NL" dirty="0"/>
              <a:t>de doeltreffende uitoefening van het recht op collectief onderhandelen. Indien die vraag bevestigend wordt beantwoord, valt de collectieve actie onder het bereik van art. 6, aanhef en onder 4, ESH. De uitoefening van het recht op collectief optreden </a:t>
            </a:r>
            <a:r>
              <a:rPr lang="nl-NL" dirty="0">
                <a:solidFill>
                  <a:srgbClr val="FF0000"/>
                </a:solidFill>
              </a:rPr>
              <a:t>kan dan slechts worden beperkt langs de weg van art. G ESH, overeenkomstig hetgeen op dat punt is aanvaard in de rechtspraak van de Hoge </a:t>
            </a:r>
            <a:r>
              <a:rPr lang="nl-NL" dirty="0" smtClean="0">
                <a:solidFill>
                  <a:srgbClr val="FF0000"/>
                </a:solidFill>
              </a:rPr>
              <a:t>Raad.</a:t>
            </a:r>
            <a:r>
              <a:rPr lang="nl-NL" dirty="0" smtClean="0"/>
              <a:t>"</a:t>
            </a:r>
            <a:endParaRPr lang="nl-NL" dirty="0"/>
          </a:p>
        </p:txBody>
      </p:sp>
    </p:spTree>
    <p:extLst>
      <p:ext uri="{BB962C8B-B14F-4D97-AF65-F5344CB8AC3E}">
        <p14:creationId xmlns:p14="http://schemas.microsoft.com/office/powerpoint/2010/main" val="316956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BBW_Screen">
  <a:themeElements>
    <a:clrScheme name="DBBW External">
      <a:dk1>
        <a:sysClr val="windowText" lastClr="000000"/>
      </a:dk1>
      <a:lt1>
        <a:sysClr val="window" lastClr="FFFFFF"/>
      </a:lt1>
      <a:dk2>
        <a:srgbClr val="993333"/>
      </a:dk2>
      <a:lt2>
        <a:srgbClr val="FFFFFF"/>
      </a:lt2>
      <a:accent1>
        <a:srgbClr val="993333"/>
      </a:accent1>
      <a:accent2>
        <a:srgbClr val="6E6259"/>
      </a:accent2>
      <a:accent3>
        <a:srgbClr val="999933"/>
      </a:accent3>
      <a:accent4>
        <a:srgbClr val="CC6633"/>
      </a:accent4>
      <a:accent5>
        <a:srgbClr val="CC9933"/>
      </a:accent5>
      <a:accent6>
        <a:srgbClr val="DBD8D5"/>
      </a:accent6>
      <a:hlink>
        <a:srgbClr val="993333"/>
      </a:hlink>
      <a:folHlink>
        <a:srgbClr val="E14C4C"/>
      </a:folHlink>
    </a:clrScheme>
    <a:fontScheme name="De Brauw">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BW_Screen.potx" id="{D3006AF2-52C1-4DCF-A81E-B03394EAD591}" vid="{2097EF46-FE85-4DA9-ABDC-C39174525C8E}"/>
    </a:ext>
  </a:extLst>
</a:theme>
</file>

<file path=ppt/theme/theme2.xml><?xml version="1.0" encoding="utf-8"?>
<a:theme xmlns:a="http://schemas.openxmlformats.org/drawingml/2006/main" name="Office Theme">
  <a:themeElements>
    <a:clrScheme name="De Brauw extern">
      <a:dk1>
        <a:sysClr val="windowText" lastClr="000000"/>
      </a:dk1>
      <a:lt1>
        <a:sysClr val="window" lastClr="FFFFFF"/>
      </a:lt1>
      <a:dk2>
        <a:srgbClr val="993333"/>
      </a:dk2>
      <a:lt2>
        <a:srgbClr val="FFFFFF"/>
      </a:lt2>
      <a:accent1>
        <a:srgbClr val="993333"/>
      </a:accent1>
      <a:accent2>
        <a:srgbClr val="6E6259"/>
      </a:accent2>
      <a:accent3>
        <a:srgbClr val="999933"/>
      </a:accent3>
      <a:accent4>
        <a:srgbClr val="CC6633"/>
      </a:accent4>
      <a:accent5>
        <a:srgbClr val="CC9933"/>
      </a:accent5>
      <a:accent6>
        <a:srgbClr val="994C66"/>
      </a:accent6>
      <a:hlink>
        <a:srgbClr val="993333"/>
      </a:hlink>
      <a:folHlink>
        <a:srgbClr val="E14C4C"/>
      </a:folHlink>
    </a:clrScheme>
    <a:fontScheme name="De Brau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 Brauw extern">
      <a:dk1>
        <a:sysClr val="windowText" lastClr="000000"/>
      </a:dk1>
      <a:lt1>
        <a:sysClr val="window" lastClr="FFFFFF"/>
      </a:lt1>
      <a:dk2>
        <a:srgbClr val="993333"/>
      </a:dk2>
      <a:lt2>
        <a:srgbClr val="FFFFFF"/>
      </a:lt2>
      <a:accent1>
        <a:srgbClr val="993333"/>
      </a:accent1>
      <a:accent2>
        <a:srgbClr val="6E6259"/>
      </a:accent2>
      <a:accent3>
        <a:srgbClr val="999933"/>
      </a:accent3>
      <a:accent4>
        <a:srgbClr val="CC6633"/>
      </a:accent4>
      <a:accent5>
        <a:srgbClr val="CC9933"/>
      </a:accent5>
      <a:accent6>
        <a:srgbClr val="994C66"/>
      </a:accent6>
      <a:hlink>
        <a:srgbClr val="993333"/>
      </a:hlink>
      <a:folHlink>
        <a:srgbClr val="E14C4C"/>
      </a:folHlink>
    </a:clrScheme>
    <a:fontScheme name="De Brau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541</TotalTime>
  <Words>4169</Words>
  <Application>Microsoft Office PowerPoint</Application>
  <PresentationFormat>Widescreen</PresentationFormat>
  <Paragraphs>254</Paragraphs>
  <Slides>40</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40</vt:i4>
      </vt:variant>
    </vt:vector>
  </HeadingPairs>
  <TitlesOfParts>
    <vt:vector size="42" baseType="lpstr">
      <vt:lpstr>Arial</vt:lpstr>
      <vt:lpstr>DBBW_Screen</vt:lpstr>
      <vt:lpstr>Hoge raad herziet stakingsrecht - de praktische consequenties</vt:lpstr>
      <vt:lpstr>De Hoge Raad herschrijft binnen een jaar het collectief actierecht!</vt:lpstr>
      <vt:lpstr>Het Nederlandse actie-recht in a nutshell, hoe zat het ook al weer?</vt:lpstr>
      <vt:lpstr>Het Nederlandse stakingsrecht – hoe zat het ook al weer?</vt:lpstr>
      <vt:lpstr>HR 31 oktober 2014, RvdW 2014, 1206 (FNV/Enerco)</vt:lpstr>
      <vt:lpstr>Het Hof had geen sympathie voor de actie tegen Enerco:</vt:lpstr>
      <vt:lpstr>Hof legt de grens bij voorkoming directe onderkruiping</vt:lpstr>
      <vt:lpstr>Hof vervolgt ten overvloede:</vt:lpstr>
      <vt:lpstr>De Hoge Raad vindt dat secundaire acties bij andere werkgevers wel vallen binnen art. 6 lid 4 ESH  </vt:lpstr>
      <vt:lpstr>PowerPoint Presentation</vt:lpstr>
      <vt:lpstr>En wat betekent dat dan voor secundaire steunacties bij andere werkgevers (met wie geen belangengeschil bestaat)?</vt:lpstr>
      <vt:lpstr>Opmerkelijk ruime toepassing</vt:lpstr>
      <vt:lpstr>Prikkelende gedachte</vt:lpstr>
      <vt:lpstr>De tweede dragende overweging gaat ook stuk</vt:lpstr>
      <vt:lpstr>Derdenschade in kort geding: de Hoge Raad trekt de teugels aan</vt:lpstr>
      <vt:lpstr>Opvallend: FNV/Enerco en de spelregeltoets</vt:lpstr>
      <vt:lpstr>PowerPoint Presentation</vt:lpstr>
      <vt:lpstr>PowerPoint Presentation</vt:lpstr>
      <vt:lpstr>Amsta/Abvakabo: organizing in de praktijk   </vt:lpstr>
      <vt:lpstr>Organizing in het buitenland; verrassingsacties alom</vt:lpstr>
      <vt:lpstr>Amsta / FNV – Hof Amsterdam </vt:lpstr>
      <vt:lpstr>PowerPoint Presentation</vt:lpstr>
      <vt:lpstr>Het Hof </vt:lpstr>
      <vt:lpstr>Ultimum remedium toets: het Douwe Egberts arrest ligt onder vuur</vt:lpstr>
      <vt:lpstr>PowerPoint Presentation</vt:lpstr>
      <vt:lpstr>En de aanzegeis? </vt:lpstr>
      <vt:lpstr>En de aanzegeis?</vt:lpstr>
      <vt:lpstr>PowerPoint Presentation</vt:lpstr>
      <vt:lpstr>Hoge Raad 19 juni 2015 (FNV/Amsta)</vt:lpstr>
      <vt:lpstr>Hoge Raad trapt af met verwijzing naar Enerco….</vt:lpstr>
      <vt:lpstr>HR: Eigenlijk hadden we het al gezegd….</vt:lpstr>
      <vt:lpstr>De Hoge Raad gaat om: Douwe Egberts-leer exit</vt:lpstr>
      <vt:lpstr>PowerPoint Presentation</vt:lpstr>
      <vt:lpstr>Gezichtspunten in art. G ESH toetsing</vt:lpstr>
      <vt:lpstr>Schade aan belangen werkgever in de G-toetsing? </vt:lpstr>
      <vt:lpstr>Schade werkgever als factor binnen art. G ESH toets?</vt:lpstr>
      <vt:lpstr>Nog een verrassing van de Hoge Raad; bedrijfsbezetting omarmd!</vt:lpstr>
      <vt:lpstr>Het nieuwe systeem; conclusies</vt:lpstr>
      <vt:lpstr>Voor de werkgevers die hiervan "balen…."</vt:lpstr>
      <vt:lpstr>Contact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de Wit</dc:creator>
  <cp:lastModifiedBy>Sagel, Stefan</cp:lastModifiedBy>
  <cp:revision>85</cp:revision>
  <cp:lastPrinted>2015-01-19T12:52:43Z</cp:lastPrinted>
  <dcterms:created xsi:type="dcterms:W3CDTF">2014-12-02T15:22:15Z</dcterms:created>
  <dcterms:modified xsi:type="dcterms:W3CDTF">2015-12-08T11:32:50Z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tp">
    <vt:lpwstr>05-11-2015</vt:lpwstr>
  </property>
  <property fmtid="{D5CDD505-2E9C-101B-9397-08002B2CF9AE}" pid="3" name="optUK">
    <vt:lpwstr>False</vt:lpwstr>
  </property>
  <property fmtid="{D5CDD505-2E9C-101B-9397-08002B2CF9AE}" pid="4" name="optNL">
    <vt:lpwstr>True</vt:lpwstr>
  </property>
  <property fmtid="{D5CDD505-2E9C-101B-9397-08002B2CF9AE}" pid="5" name="recruitment">
    <vt:lpwstr>False</vt:lpwstr>
  </property>
  <property fmtid="{D5CDD505-2E9C-101B-9397-08002B2CF9AE}" pid="6" name="internal">
    <vt:lpwstr>False</vt:lpwstr>
  </property>
  <property fmtid="{D5CDD505-2E9C-101B-9397-08002B2CF9AE}" pid="7" name="external">
    <vt:lpwstr>True</vt:lpwstr>
  </property>
  <property fmtid="{D5CDD505-2E9C-101B-9397-08002B2CF9AE}" pid="8" name="do_Template">
    <vt:lpwstr>DBBW_SCREEN</vt:lpwstr>
  </property>
  <property fmtid="{D5CDD505-2E9C-101B-9397-08002B2CF9AE}" pid="9" name="do_LanguageID">
    <vt:lpwstr>1043</vt:lpwstr>
  </property>
</Properties>
</file>